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heme/themeOverride1.xml" ContentType="application/vnd.openxmlformats-officedocument.themeOverr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 id="2147483688" r:id="rId2"/>
    <p:sldMasterId id="2147483706" r:id="rId3"/>
    <p:sldMasterId id="2147483721" r:id="rId4"/>
  </p:sldMasterIdLst>
  <p:notesMasterIdLst>
    <p:notesMasterId r:id="rId180"/>
  </p:notesMasterIdLst>
  <p:sldIdLst>
    <p:sldId id="644" r:id="rId5"/>
    <p:sldId id="624" r:id="rId6"/>
    <p:sldId id="257" r:id="rId7"/>
    <p:sldId id="620" r:id="rId8"/>
    <p:sldId id="493" r:id="rId9"/>
    <p:sldId id="621" r:id="rId10"/>
    <p:sldId id="468" r:id="rId11"/>
    <p:sldId id="622" r:id="rId12"/>
    <p:sldId id="259" r:id="rId13"/>
    <p:sldId id="654" r:id="rId14"/>
    <p:sldId id="632" r:id="rId15"/>
    <p:sldId id="653" r:id="rId16"/>
    <p:sldId id="2147374931" r:id="rId17"/>
    <p:sldId id="260" r:id="rId18"/>
    <p:sldId id="470" r:id="rId19"/>
    <p:sldId id="263" r:id="rId20"/>
    <p:sldId id="471" r:id="rId21"/>
    <p:sldId id="472" r:id="rId22"/>
    <p:sldId id="473" r:id="rId23"/>
    <p:sldId id="474" r:id="rId24"/>
    <p:sldId id="475" r:id="rId25"/>
    <p:sldId id="476" r:id="rId26"/>
    <p:sldId id="477" r:id="rId27"/>
    <p:sldId id="478" r:id="rId28"/>
    <p:sldId id="479" r:id="rId29"/>
    <p:sldId id="480" r:id="rId30"/>
    <p:sldId id="481" r:id="rId31"/>
    <p:sldId id="399" r:id="rId32"/>
    <p:sldId id="484" r:id="rId33"/>
    <p:sldId id="487" r:id="rId34"/>
    <p:sldId id="2147374923" r:id="rId35"/>
    <p:sldId id="489" r:id="rId36"/>
    <p:sldId id="2147374946" r:id="rId37"/>
    <p:sldId id="649" r:id="rId38"/>
    <p:sldId id="491" r:id="rId39"/>
    <p:sldId id="2147374924" r:id="rId40"/>
    <p:sldId id="492" r:id="rId41"/>
    <p:sldId id="645" r:id="rId42"/>
    <p:sldId id="500" r:id="rId43"/>
    <p:sldId id="501" r:id="rId44"/>
    <p:sldId id="502" r:id="rId45"/>
    <p:sldId id="545" r:id="rId46"/>
    <p:sldId id="546" r:id="rId47"/>
    <p:sldId id="547" r:id="rId48"/>
    <p:sldId id="548" r:id="rId49"/>
    <p:sldId id="549" r:id="rId50"/>
    <p:sldId id="551" r:id="rId51"/>
    <p:sldId id="542" r:id="rId52"/>
    <p:sldId id="2147374933" r:id="rId53"/>
    <p:sldId id="2147374922" r:id="rId54"/>
    <p:sldId id="2147374943" r:id="rId55"/>
    <p:sldId id="509" r:id="rId56"/>
    <p:sldId id="513" r:id="rId57"/>
    <p:sldId id="661" r:id="rId58"/>
    <p:sldId id="514" r:id="rId59"/>
    <p:sldId id="2147374932" r:id="rId60"/>
    <p:sldId id="2147374941" r:id="rId61"/>
    <p:sldId id="539" r:id="rId62"/>
    <p:sldId id="534" r:id="rId63"/>
    <p:sldId id="540" r:id="rId64"/>
    <p:sldId id="2147374948" r:id="rId65"/>
    <p:sldId id="2147374949" r:id="rId66"/>
    <p:sldId id="560" r:id="rId67"/>
    <p:sldId id="561" r:id="rId68"/>
    <p:sldId id="2147374926" r:id="rId69"/>
    <p:sldId id="532" r:id="rId70"/>
    <p:sldId id="490" r:id="rId71"/>
    <p:sldId id="640" r:id="rId72"/>
    <p:sldId id="2147374934" r:id="rId73"/>
    <p:sldId id="2147374899" r:id="rId74"/>
    <p:sldId id="2147374951" r:id="rId75"/>
    <p:sldId id="662" r:id="rId76"/>
    <p:sldId id="277" r:id="rId77"/>
    <p:sldId id="278" r:id="rId78"/>
    <p:sldId id="2147374900" r:id="rId79"/>
    <p:sldId id="2147374869" r:id="rId80"/>
    <p:sldId id="2147374929" r:id="rId81"/>
    <p:sldId id="2147374940" r:id="rId82"/>
    <p:sldId id="2147374870" r:id="rId83"/>
    <p:sldId id="550" r:id="rId84"/>
    <p:sldId id="552" r:id="rId85"/>
    <p:sldId id="557" r:id="rId86"/>
    <p:sldId id="559" r:id="rId87"/>
    <p:sldId id="562" r:id="rId88"/>
    <p:sldId id="563" r:id="rId89"/>
    <p:sldId id="554" r:id="rId90"/>
    <p:sldId id="2147374927" r:id="rId91"/>
    <p:sldId id="556" r:id="rId92"/>
    <p:sldId id="564" r:id="rId93"/>
    <p:sldId id="555" r:id="rId94"/>
    <p:sldId id="565" r:id="rId95"/>
    <p:sldId id="566" r:id="rId96"/>
    <p:sldId id="567" r:id="rId97"/>
    <p:sldId id="2147374861" r:id="rId98"/>
    <p:sldId id="2147374872" r:id="rId99"/>
    <p:sldId id="327" r:id="rId100"/>
    <p:sldId id="568" r:id="rId101"/>
    <p:sldId id="535" r:id="rId102"/>
    <p:sldId id="571" r:id="rId103"/>
    <p:sldId id="648" r:id="rId104"/>
    <p:sldId id="2147374935" r:id="rId105"/>
    <p:sldId id="637" r:id="rId106"/>
    <p:sldId id="638" r:id="rId107"/>
    <p:sldId id="2147374947" r:id="rId108"/>
    <p:sldId id="529" r:id="rId109"/>
    <p:sldId id="2147374957" r:id="rId110"/>
    <p:sldId id="2147374955" r:id="rId111"/>
    <p:sldId id="2147374956" r:id="rId112"/>
    <p:sldId id="544" r:id="rId113"/>
    <p:sldId id="517" r:id="rId114"/>
    <p:sldId id="2147374921" r:id="rId115"/>
    <p:sldId id="518" r:id="rId116"/>
    <p:sldId id="2147374919" r:id="rId117"/>
    <p:sldId id="573" r:id="rId118"/>
    <p:sldId id="574" r:id="rId119"/>
    <p:sldId id="575" r:id="rId120"/>
    <p:sldId id="628" r:id="rId121"/>
    <p:sldId id="520" r:id="rId122"/>
    <p:sldId id="524" r:id="rId123"/>
    <p:sldId id="525" r:id="rId124"/>
    <p:sldId id="527" r:id="rId125"/>
    <p:sldId id="521" r:id="rId126"/>
    <p:sldId id="523" r:id="rId127"/>
    <p:sldId id="526" r:id="rId128"/>
    <p:sldId id="2147374938" r:id="rId129"/>
    <p:sldId id="601" r:id="rId130"/>
    <p:sldId id="578" r:id="rId131"/>
    <p:sldId id="579" r:id="rId132"/>
    <p:sldId id="597" r:id="rId133"/>
    <p:sldId id="651" r:id="rId134"/>
    <p:sldId id="659" r:id="rId135"/>
    <p:sldId id="660" r:id="rId136"/>
    <p:sldId id="650" r:id="rId137"/>
    <p:sldId id="587" r:id="rId138"/>
    <p:sldId id="588" r:id="rId139"/>
    <p:sldId id="2147374936" r:id="rId140"/>
    <p:sldId id="581" r:id="rId141"/>
    <p:sldId id="583" r:id="rId142"/>
    <p:sldId id="2147374866" r:id="rId143"/>
    <p:sldId id="602" r:id="rId144"/>
    <p:sldId id="2147374862" r:id="rId145"/>
    <p:sldId id="2147374855" r:id="rId146"/>
    <p:sldId id="2147374918" r:id="rId147"/>
    <p:sldId id="2147374911" r:id="rId148"/>
    <p:sldId id="2147374909" r:id="rId149"/>
    <p:sldId id="2147374904" r:id="rId150"/>
    <p:sldId id="2147374917" r:id="rId151"/>
    <p:sldId id="2147374912" r:id="rId152"/>
    <p:sldId id="2147374906" r:id="rId153"/>
    <p:sldId id="2147374914" r:id="rId154"/>
    <p:sldId id="2147374954" r:id="rId155"/>
    <p:sldId id="258" r:id="rId156"/>
    <p:sldId id="2147374915" r:id="rId157"/>
    <p:sldId id="2147374913" r:id="rId158"/>
    <p:sldId id="2147374939" r:id="rId159"/>
    <p:sldId id="2147374916" r:id="rId160"/>
    <p:sldId id="2147374908" r:id="rId161"/>
    <p:sldId id="2147374944" r:id="rId162"/>
    <p:sldId id="2147374874" r:id="rId163"/>
    <p:sldId id="2147374930" r:id="rId164"/>
    <p:sldId id="2147374873" r:id="rId165"/>
    <p:sldId id="603" r:id="rId166"/>
    <p:sldId id="606" r:id="rId167"/>
    <p:sldId id="598" r:id="rId168"/>
    <p:sldId id="604" r:id="rId169"/>
    <p:sldId id="2147374952" r:id="rId170"/>
    <p:sldId id="2147374953" r:id="rId171"/>
    <p:sldId id="605" r:id="rId172"/>
    <p:sldId id="608" r:id="rId173"/>
    <p:sldId id="609" r:id="rId174"/>
    <p:sldId id="630" r:id="rId175"/>
    <p:sldId id="617" r:id="rId176"/>
    <p:sldId id="646" r:id="rId177"/>
    <p:sldId id="616" r:id="rId178"/>
    <p:sldId id="2147374950" r:id="rId179"/>
  </p:sldIdLst>
  <p:sldSz cx="24384000" cy="13716000"/>
  <p:notesSz cx="6858000" cy="9144000"/>
  <p:embeddedFontLst>
    <p:embeddedFont>
      <p:font typeface="Calibri" panose="020F0502020204030204" pitchFamily="34" charset="0"/>
      <p:regular r:id="rId181"/>
      <p:bold r:id="rId182"/>
      <p:italic r:id="rId183"/>
      <p:boldItalic r:id="rId184"/>
    </p:embeddedFont>
    <p:embeddedFont>
      <p:font typeface="Calibri Light" panose="020F0302020204030204" pitchFamily="34" charset="0"/>
      <p:regular r:id="rId185"/>
      <p:italic r:id="rId186"/>
    </p:embeddedFont>
    <p:embeddedFont>
      <p:font typeface="Cooper Black" panose="0208090404030B020404" pitchFamily="18" charset="77"/>
      <p:regular r:id="rId187"/>
    </p:embeddedFont>
    <p:embeddedFont>
      <p:font typeface="Heavy Boxing Regular" pitchFamily="2" charset="0"/>
      <p:regular r:id="rId188"/>
    </p:embeddedFont>
    <p:embeddedFont>
      <p:font typeface="Helvetica" pitchFamily="2" charset="0"/>
      <p:regular r:id="rId189"/>
      <p:bold r:id="rId190"/>
      <p:italic r:id="rId191"/>
      <p:boldItalic r:id="rId192"/>
    </p:embeddedFont>
    <p:embeddedFont>
      <p:font typeface="Helvetica Neue" panose="02000503000000020004" pitchFamily="2" charset="0"/>
      <p:regular r:id="rId193"/>
      <p:bold r:id="rId194"/>
      <p:italic r:id="rId195"/>
      <p:boldItalic r:id="rId196"/>
    </p:embeddedFont>
    <p:embeddedFont>
      <p:font typeface="Helvetica Neue Light" panose="02000403000000020004" pitchFamily="2" charset="0"/>
      <p:regular r:id="rId197"/>
      <p:bold r:id="rId198"/>
      <p:italic r:id="rId199"/>
      <p:boldItalic r:id="rId200"/>
    </p:embeddedFont>
    <p:embeddedFont>
      <p:font typeface="Lato" panose="020F0502020204030203" pitchFamily="34" charset="0"/>
      <p:regular r:id="rId201"/>
      <p:bold r:id="rId202"/>
      <p:italic r:id="rId203"/>
      <p:boldItalic r:id="rId204"/>
    </p:embeddedFont>
    <p:embeddedFont>
      <p:font typeface="Lato Black" panose="020F0502020204030204" pitchFamily="34" charset="0"/>
      <p:bold r:id="rId205"/>
      <p:italic r:id="rId206"/>
      <p:boldItalic r:id="rId207"/>
    </p:embeddedFont>
    <p:embeddedFont>
      <p:font typeface="Lato Light" panose="020F0302020204030204" pitchFamily="34" charset="0"/>
      <p:regular r:id="rId208"/>
      <p:bold r:id="rId209"/>
      <p:italic r:id="rId210"/>
      <p:boldItalic r:id="rId211"/>
    </p:embeddedFont>
    <p:embeddedFont>
      <p:font typeface="Poppins" pitchFamily="2" charset="77"/>
      <p:regular r:id="rId212"/>
      <p:bold r:id="rId213"/>
      <p:italic r:id="rId214"/>
      <p:boldItalic r:id="rId215"/>
    </p:embeddedFont>
    <p:embeddedFont>
      <p:font typeface="Poppins ExtraLight" panose="020B0604020202020204" pitchFamily="34" charset="0"/>
      <p:regular r:id="rId216"/>
      <p:italic r:id="rId217"/>
    </p:embeddedFont>
    <p:embeddedFont>
      <p:font typeface="Roboto" panose="02000000000000000000" pitchFamily="2" charset="0"/>
      <p:regular r:id="rId218"/>
      <p:bold r:id="rId219"/>
      <p:italic r:id="rId220"/>
      <p:boldItalic r:id="rId221"/>
    </p:embeddedFont>
    <p:embeddedFont>
      <p:font typeface="Roboto Light" panose="02000000000000000000" pitchFamily="2" charset="0"/>
      <p:regular r:id="rId222"/>
      <p:bold r:id="rId223"/>
      <p:italic r:id="rId224"/>
      <p:boldItalic r:id="rId225"/>
    </p:embeddedFont>
    <p:embeddedFont>
      <p:font typeface="TT Firs" panose="02000503030000020003" pitchFamily="2" charset="77"/>
      <p:regular r:id="rId226"/>
      <p:bold r:id="rId227"/>
      <p:italic r:id="rId228"/>
      <p:boldItalic r:id="rId229"/>
    </p:embeddedFont>
    <p:embeddedFont>
      <p:font typeface="TT Firs Black" panose="02000503030000020003" pitchFamily="2" charset="77"/>
      <p:bold r:id="rId230"/>
      <p:italic r:id="rId231"/>
      <p:boldItalic r:id="rId232"/>
    </p:embeddedFont>
    <p:embeddedFont>
      <p:font typeface="TT Firs Light" panose="02000503020000020003" pitchFamily="2" charset="77"/>
      <p:regular r:id="rId233"/>
      <p:italic r:id="rId234"/>
    </p:embeddedFont>
    <p:embeddedFont>
      <p:font typeface="TT Firs Medium" panose="02000503030000020003" pitchFamily="2" charset="77"/>
      <p:regular r:id="rId235"/>
      <p:italic r:id="rId236"/>
    </p:embeddedFont>
    <p:embeddedFont>
      <p:font typeface="TT Firs Neue" panose="02000503030000020003" pitchFamily="2" charset="77"/>
      <p:regular r:id="rId237"/>
      <p:bold r:id="rId238"/>
      <p:italic r:id="rId239"/>
      <p:boldItalic r:id="rId240"/>
    </p:embeddedFont>
    <p:embeddedFont>
      <p:font typeface="TTFirs-Bold" panose="02000503030000020003" pitchFamily="2" charset="77"/>
      <p:bold r:id="rId241"/>
    </p:embeddedFont>
    <p:embeddedFont>
      <p:font typeface="TTFirs-Light" panose="02000503030000020003" pitchFamily="2" charset="77"/>
      <p:regular r:id="rId2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sson 1" id="{FA524F7C-E451-44C6-A19F-736C64F518C5}">
          <p14:sldIdLst>
            <p14:sldId id="644"/>
            <p14:sldId id="624"/>
            <p14:sldId id="257"/>
            <p14:sldId id="620"/>
            <p14:sldId id="493"/>
            <p14:sldId id="621"/>
            <p14:sldId id="468"/>
            <p14:sldId id="622"/>
            <p14:sldId id="259"/>
            <p14:sldId id="654"/>
            <p14:sldId id="632"/>
            <p14:sldId id="653"/>
            <p14:sldId id="2147374931"/>
            <p14:sldId id="260"/>
            <p14:sldId id="470"/>
            <p14:sldId id="263"/>
            <p14:sldId id="471"/>
            <p14:sldId id="472"/>
            <p14:sldId id="473"/>
          </p14:sldIdLst>
        </p14:section>
        <p14:section name="Practicals" id="{299ACE52-70DE-FE4D-ABC2-9887ED1B626B}">
          <p14:sldIdLst>
            <p14:sldId id="474"/>
            <p14:sldId id="475"/>
            <p14:sldId id="476"/>
            <p14:sldId id="477"/>
            <p14:sldId id="478"/>
            <p14:sldId id="479"/>
          </p14:sldIdLst>
        </p14:section>
        <p14:section name="Simple embeddings" id="{E4387008-528C-B74C-AC68-325411C686A7}">
          <p14:sldIdLst>
            <p14:sldId id="480"/>
            <p14:sldId id="481"/>
            <p14:sldId id="399"/>
            <p14:sldId id="484"/>
            <p14:sldId id="487"/>
            <p14:sldId id="2147374923"/>
            <p14:sldId id="489"/>
            <p14:sldId id="2147374946"/>
            <p14:sldId id="649"/>
            <p14:sldId id="491"/>
            <p14:sldId id="2147374924"/>
            <p14:sldId id="492"/>
            <p14:sldId id="645"/>
            <p14:sldId id="500"/>
            <p14:sldId id="501"/>
            <p14:sldId id="502"/>
            <p14:sldId id="545"/>
            <p14:sldId id="546"/>
            <p14:sldId id="547"/>
            <p14:sldId id="548"/>
            <p14:sldId id="549"/>
            <p14:sldId id="551"/>
            <p14:sldId id="542"/>
          </p14:sldIdLst>
        </p14:section>
        <p14:section name="Lecture 2" id="{1D382E6D-5BE9-C248-BD78-300277CB4B89}">
          <p14:sldIdLst>
            <p14:sldId id="2147374933"/>
            <p14:sldId id="2147374922"/>
            <p14:sldId id="2147374943"/>
            <p14:sldId id="509"/>
            <p14:sldId id="513"/>
            <p14:sldId id="661"/>
            <p14:sldId id="514"/>
            <p14:sldId id="2147374932"/>
            <p14:sldId id="2147374941"/>
            <p14:sldId id="539"/>
            <p14:sldId id="534"/>
            <p14:sldId id="540"/>
            <p14:sldId id="2147374948"/>
            <p14:sldId id="2147374949"/>
            <p14:sldId id="560"/>
            <p14:sldId id="561"/>
            <p14:sldId id="2147374926"/>
            <p14:sldId id="532"/>
            <p14:sldId id="490"/>
            <p14:sldId id="640"/>
          </p14:sldIdLst>
        </p14:section>
        <p14:section name="Lecture 3" id="{FD001194-C504-AB47-807D-AD0048809B05}">
          <p14:sldIdLst>
            <p14:sldId id="2147374934"/>
            <p14:sldId id="2147374899"/>
            <p14:sldId id="2147374951"/>
            <p14:sldId id="662"/>
            <p14:sldId id="277"/>
            <p14:sldId id="278"/>
          </p14:sldIdLst>
        </p14:section>
        <p14:section name="Training tasks" id="{781A8331-EC74-1C48-851A-7D3922C74E94}">
          <p14:sldIdLst>
            <p14:sldId id="2147374900"/>
            <p14:sldId id="2147374869"/>
            <p14:sldId id="2147374929"/>
            <p14:sldId id="2147374940"/>
            <p14:sldId id="2147374870"/>
            <p14:sldId id="550"/>
            <p14:sldId id="552"/>
          </p14:sldIdLst>
        </p14:section>
        <p14:section name="Transfer learning" id="{2CAF317E-C5E7-A54D-B1AE-5179181A0CAC}">
          <p14:sldIdLst>
            <p14:sldId id="557"/>
            <p14:sldId id="559"/>
            <p14:sldId id="562"/>
            <p14:sldId id="563"/>
            <p14:sldId id="554"/>
            <p14:sldId id="2147374927"/>
            <p14:sldId id="556"/>
            <p14:sldId id="564"/>
            <p14:sldId id="555"/>
            <p14:sldId id="565"/>
            <p14:sldId id="566"/>
            <p14:sldId id="567"/>
            <p14:sldId id="2147374861"/>
            <p14:sldId id="2147374872"/>
            <p14:sldId id="327"/>
            <p14:sldId id="568"/>
            <p14:sldId id="535"/>
            <p14:sldId id="571"/>
            <p14:sldId id="648"/>
          </p14:sldIdLst>
        </p14:section>
        <p14:section name="Chatbots" id="{A1C46DB6-9F48-EE46-B964-7E86ECA2449E}">
          <p14:sldIdLst>
            <p14:sldId id="2147374935"/>
            <p14:sldId id="637"/>
            <p14:sldId id="638"/>
          </p14:sldIdLst>
        </p14:section>
        <p14:section name="Lesson 4" id="{C36F15C6-E071-41AE-8C70-AFA619AA05A4}">
          <p14:sldIdLst>
            <p14:sldId id="2147374947"/>
            <p14:sldId id="529"/>
            <p14:sldId id="2147374957"/>
            <p14:sldId id="2147374955"/>
            <p14:sldId id="2147374956"/>
            <p14:sldId id="544"/>
            <p14:sldId id="517"/>
            <p14:sldId id="2147374921"/>
            <p14:sldId id="518"/>
            <p14:sldId id="2147374919"/>
          </p14:sldIdLst>
        </p14:section>
        <p14:section name="Transfer learning" id="{1A515933-9C64-D14A-B9EF-59F53EB01B56}">
          <p14:sldIdLst>
            <p14:sldId id="573"/>
            <p14:sldId id="574"/>
            <p14:sldId id="575"/>
            <p14:sldId id="628"/>
            <p14:sldId id="520"/>
            <p14:sldId id="524"/>
            <p14:sldId id="525"/>
            <p14:sldId id="527"/>
            <p14:sldId id="521"/>
            <p14:sldId id="523"/>
            <p14:sldId id="526"/>
            <p14:sldId id="2147374938"/>
            <p14:sldId id="601"/>
            <p14:sldId id="578"/>
            <p14:sldId id="579"/>
            <p14:sldId id="597"/>
            <p14:sldId id="651"/>
            <p14:sldId id="659"/>
            <p14:sldId id="660"/>
            <p14:sldId id="650"/>
            <p14:sldId id="587"/>
            <p14:sldId id="588"/>
          </p14:sldIdLst>
        </p14:section>
        <p14:section name="Lesson 5" id="{1326BA08-2E0F-43D4-898C-6C0C9DDE3D69}">
          <p14:sldIdLst>
            <p14:sldId id="2147374936"/>
            <p14:sldId id="581"/>
            <p14:sldId id="583"/>
            <p14:sldId id="2147374866"/>
            <p14:sldId id="602"/>
            <p14:sldId id="2147374862"/>
            <p14:sldId id="2147374855"/>
            <p14:sldId id="2147374918"/>
            <p14:sldId id="2147374911"/>
            <p14:sldId id="2147374909"/>
            <p14:sldId id="2147374904"/>
            <p14:sldId id="2147374917"/>
            <p14:sldId id="2147374912"/>
            <p14:sldId id="2147374906"/>
            <p14:sldId id="2147374914"/>
            <p14:sldId id="2147374954"/>
            <p14:sldId id="258"/>
            <p14:sldId id="2147374915"/>
            <p14:sldId id="2147374913"/>
            <p14:sldId id="2147374939"/>
            <p14:sldId id="2147374916"/>
            <p14:sldId id="2147374908"/>
            <p14:sldId id="2147374944"/>
            <p14:sldId id="2147374874"/>
            <p14:sldId id="2147374930"/>
            <p14:sldId id="2147374873"/>
          </p14:sldIdLst>
        </p14:section>
        <p14:section name="AGI and alignment" id="{46F1E3D5-F374-3741-A74F-AB1487C98CA4}">
          <p14:sldIdLst>
            <p14:sldId id="603"/>
            <p14:sldId id="606"/>
            <p14:sldId id="598"/>
            <p14:sldId id="604"/>
            <p14:sldId id="2147374952"/>
            <p14:sldId id="2147374953"/>
            <p14:sldId id="605"/>
            <p14:sldId id="608"/>
            <p14:sldId id="609"/>
            <p14:sldId id="630"/>
            <p14:sldId id="617"/>
            <p14:sldId id="646"/>
            <p14:sldId id="616"/>
            <p14:sldId id="2147374950"/>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essa Calumpang" initials="VC" lastIdx="1" clrIdx="0">
    <p:extLst>
      <p:ext uri="{19B8F6BF-5375-455C-9EA6-DF929625EA0E}">
        <p15:presenceInfo xmlns:p15="http://schemas.microsoft.com/office/powerpoint/2012/main" userId="Vanessa Calump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2CFF"/>
    <a:srgbClr val="025EFF"/>
    <a:srgbClr val="0D1E25"/>
    <a:srgbClr val="002F9F"/>
    <a:srgbClr val="E72B3C"/>
    <a:srgbClr val="648DD6"/>
    <a:srgbClr val="0F2C99"/>
    <a:srgbClr val="6DBFB9"/>
    <a:srgbClr val="0031A2"/>
    <a:srgbClr val="0236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21" autoAdjust="0"/>
    <p:restoredTop sz="96857" autoAdjust="0"/>
  </p:normalViewPr>
  <p:slideViewPr>
    <p:cSldViewPr snapToGrid="0" showGuides="1">
      <p:cViewPr varScale="1">
        <p:scale>
          <a:sx n="68" d="100"/>
          <a:sy n="68" d="100"/>
        </p:scale>
        <p:origin x="440" y="224"/>
      </p:cViewPr>
      <p:guideLst>
        <p:guide orient="horz" pos="4320"/>
        <p:guide pos="7680"/>
      </p:guideLst>
    </p:cSldViewPr>
  </p:slideViewPr>
  <p:outlineViewPr>
    <p:cViewPr>
      <p:scale>
        <a:sx n="33" d="100"/>
        <a:sy n="33" d="100"/>
      </p:scale>
      <p:origin x="0" y="-17056"/>
    </p:cViewPr>
  </p:outlineViewPr>
  <p:notesTextViewPr>
    <p:cViewPr>
      <p:scale>
        <a:sx n="1" d="1"/>
        <a:sy n="1" d="1"/>
      </p:scale>
      <p:origin x="0" y="0"/>
    </p:cViewPr>
  </p:notesTextViewPr>
  <p:sorterViewPr>
    <p:cViewPr>
      <p:scale>
        <a:sx n="1" d="1"/>
        <a:sy n="1" d="1"/>
      </p:scale>
      <p:origin x="0" y="-13777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font" Target="fonts/font11.fntdata"/><Relationship Id="rId205" Type="http://schemas.openxmlformats.org/officeDocument/2006/relationships/font" Target="fonts/font25.fntdata"/><Relationship Id="rId226" Type="http://schemas.openxmlformats.org/officeDocument/2006/relationships/font" Target="fonts/font46.fntdata"/><Relationship Id="rId247"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font" Target="fonts/font1.fntdata"/><Relationship Id="rId216" Type="http://schemas.openxmlformats.org/officeDocument/2006/relationships/font" Target="fonts/font36.fntdata"/><Relationship Id="rId237" Type="http://schemas.openxmlformats.org/officeDocument/2006/relationships/font" Target="fonts/font57.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font" Target="fonts/font12.fntdata"/><Relationship Id="rId206" Type="http://schemas.openxmlformats.org/officeDocument/2006/relationships/font" Target="fonts/font26.fntdata"/><Relationship Id="rId227" Type="http://schemas.openxmlformats.org/officeDocument/2006/relationships/font" Target="fonts/font47.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font" Target="fonts/font2.fntdata"/><Relationship Id="rId217" Type="http://schemas.openxmlformats.org/officeDocument/2006/relationships/font" Target="fonts/font37.fntdata"/><Relationship Id="rId6" Type="http://schemas.openxmlformats.org/officeDocument/2006/relationships/slide" Target="slides/slide2.xml"/><Relationship Id="rId238" Type="http://schemas.openxmlformats.org/officeDocument/2006/relationships/font" Target="fonts/font58.fntdata"/><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font" Target="fonts/font13.fntdata"/><Relationship Id="rId207" Type="http://schemas.openxmlformats.org/officeDocument/2006/relationships/font" Target="fonts/font27.fntdata"/><Relationship Id="rId228" Type="http://schemas.openxmlformats.org/officeDocument/2006/relationships/font" Target="fonts/font48.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font" Target="fonts/font3.fntdata"/><Relationship Id="rId218" Type="http://schemas.openxmlformats.org/officeDocument/2006/relationships/font" Target="fonts/font38.fntdata"/><Relationship Id="rId239" Type="http://schemas.openxmlformats.org/officeDocument/2006/relationships/font" Target="fonts/font59.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font" Target="fonts/font14.fntdata"/><Relationship Id="rId208" Type="http://schemas.openxmlformats.org/officeDocument/2006/relationships/font" Target="fonts/font28.fntdata"/><Relationship Id="rId229" Type="http://schemas.openxmlformats.org/officeDocument/2006/relationships/font" Target="fonts/font49.fntdata"/><Relationship Id="rId240" Type="http://schemas.openxmlformats.org/officeDocument/2006/relationships/font" Target="fonts/font60.fntdata"/><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font" Target="fonts/font4.fntdata"/><Relationship Id="rId219" Type="http://schemas.openxmlformats.org/officeDocument/2006/relationships/font" Target="fonts/font39.fntdata"/><Relationship Id="rId230" Type="http://schemas.openxmlformats.org/officeDocument/2006/relationships/font" Target="fonts/font50.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font" Target="fonts/font15.fntdata"/><Relationship Id="rId209" Type="http://schemas.openxmlformats.org/officeDocument/2006/relationships/font" Target="fonts/font29.fntdata"/><Relationship Id="rId220" Type="http://schemas.openxmlformats.org/officeDocument/2006/relationships/font" Target="fonts/font40.fntdata"/><Relationship Id="rId241" Type="http://schemas.openxmlformats.org/officeDocument/2006/relationships/font" Target="fonts/font61.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notesMaster" Target="notesMasters/notesMaster1.xml"/><Relationship Id="rId210" Type="http://schemas.openxmlformats.org/officeDocument/2006/relationships/font" Target="fonts/font30.fntdata"/><Relationship Id="rId215" Type="http://schemas.openxmlformats.org/officeDocument/2006/relationships/font" Target="fonts/font35.fntdata"/><Relationship Id="rId236" Type="http://schemas.openxmlformats.org/officeDocument/2006/relationships/font" Target="fonts/font56.fntdata"/><Relationship Id="rId26" Type="http://schemas.openxmlformats.org/officeDocument/2006/relationships/slide" Target="slides/slide22.xml"/><Relationship Id="rId231" Type="http://schemas.openxmlformats.org/officeDocument/2006/relationships/font" Target="fonts/font51.fntdata"/><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font" Target="fonts/font16.fntdata"/><Relationship Id="rId200" Type="http://schemas.openxmlformats.org/officeDocument/2006/relationships/font" Target="fonts/font20.fntdata"/><Relationship Id="rId16" Type="http://schemas.openxmlformats.org/officeDocument/2006/relationships/slide" Target="slides/slide12.xml"/><Relationship Id="rId221" Type="http://schemas.openxmlformats.org/officeDocument/2006/relationships/font" Target="fonts/font41.fntdata"/><Relationship Id="rId242" Type="http://schemas.openxmlformats.org/officeDocument/2006/relationships/font" Target="fonts/font62.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font" Target="fonts/font6.fntdata"/><Relationship Id="rId211" Type="http://schemas.openxmlformats.org/officeDocument/2006/relationships/font" Target="fonts/font31.fntdata"/><Relationship Id="rId232" Type="http://schemas.openxmlformats.org/officeDocument/2006/relationships/font" Target="fonts/font52.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font" Target="fonts/font17.fntdata"/><Relationship Id="rId201" Type="http://schemas.openxmlformats.org/officeDocument/2006/relationships/font" Target="fonts/font21.fntdata"/><Relationship Id="rId222" Type="http://schemas.openxmlformats.org/officeDocument/2006/relationships/font" Target="fonts/font42.fntdata"/><Relationship Id="rId243" Type="http://schemas.openxmlformats.org/officeDocument/2006/relationships/commentAuthors" Target="commentAuthor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font" Target="fonts/font7.fntdata"/><Relationship Id="rId1" Type="http://schemas.openxmlformats.org/officeDocument/2006/relationships/slideMaster" Target="slideMasters/slideMaster1.xml"/><Relationship Id="rId212" Type="http://schemas.openxmlformats.org/officeDocument/2006/relationships/font" Target="fonts/font32.fntdata"/><Relationship Id="rId233" Type="http://schemas.openxmlformats.org/officeDocument/2006/relationships/font" Target="fonts/font53.fntdata"/><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font" Target="fonts/font18.fntdata"/><Relationship Id="rId202" Type="http://schemas.openxmlformats.org/officeDocument/2006/relationships/font" Target="fonts/font22.fntdata"/><Relationship Id="rId223" Type="http://schemas.openxmlformats.org/officeDocument/2006/relationships/font" Target="fonts/font43.fntdata"/><Relationship Id="rId244" Type="http://schemas.openxmlformats.org/officeDocument/2006/relationships/presProps" Target="pres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font" Target="fonts/font8.fntdata"/><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font" Target="fonts/font33.fntdata"/><Relationship Id="rId234" Type="http://schemas.openxmlformats.org/officeDocument/2006/relationships/font" Target="fonts/font54.fntdata"/><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font" Target="fonts/font19.fntdata"/><Relationship Id="rId203" Type="http://schemas.openxmlformats.org/officeDocument/2006/relationships/font" Target="fonts/font23.fntdata"/><Relationship Id="rId19" Type="http://schemas.openxmlformats.org/officeDocument/2006/relationships/slide" Target="slides/slide15.xml"/><Relationship Id="rId224" Type="http://schemas.openxmlformats.org/officeDocument/2006/relationships/font" Target="fonts/font44.fntdata"/><Relationship Id="rId245" Type="http://schemas.openxmlformats.org/officeDocument/2006/relationships/viewProps" Target="viewProp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font" Target="fonts/font9.fntdata"/><Relationship Id="rId3" Type="http://schemas.openxmlformats.org/officeDocument/2006/relationships/slideMaster" Target="slideMasters/slideMaster3.xml"/><Relationship Id="rId214" Type="http://schemas.openxmlformats.org/officeDocument/2006/relationships/font" Target="fonts/font34.fntdata"/><Relationship Id="rId235" Type="http://schemas.openxmlformats.org/officeDocument/2006/relationships/font" Target="fonts/font55.fntdata"/><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font" Target="fonts/font10.fntdata"/><Relationship Id="rId204" Type="http://schemas.openxmlformats.org/officeDocument/2006/relationships/font" Target="fonts/font24.fntdata"/><Relationship Id="rId225" Type="http://schemas.openxmlformats.org/officeDocument/2006/relationships/font" Target="fonts/font45.fntdata"/><Relationship Id="rId246" Type="http://schemas.openxmlformats.org/officeDocument/2006/relationships/theme" Target="theme/theme1.xml"/><Relationship Id="rId106" Type="http://schemas.openxmlformats.org/officeDocument/2006/relationships/slide" Target="slides/slide102.xml"/><Relationship Id="rId127"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A67F5B-C99E-A546-9F6C-60ED23241B72}"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1FBFB90E-7670-314D-BE19-284ADDE7361A}">
      <dgm:prSet phldrT="[Text]"/>
      <dgm:spPr/>
      <dgm:t>
        <a:bodyPr/>
        <a:lstStyle/>
        <a:p>
          <a:r>
            <a:rPr lang="en-US"/>
            <a:t>Create or update labelling guidelines </a:t>
          </a:r>
        </a:p>
      </dgm:t>
    </dgm:pt>
    <dgm:pt modelId="{AFF689BE-C6E1-E84C-856B-797AAAA195E0}" type="parTrans" cxnId="{67521129-914D-3E42-AB49-3D3F17163AC5}">
      <dgm:prSet/>
      <dgm:spPr/>
      <dgm:t>
        <a:bodyPr/>
        <a:lstStyle/>
        <a:p>
          <a:endParaRPr lang="en-US"/>
        </a:p>
      </dgm:t>
    </dgm:pt>
    <dgm:pt modelId="{8F911E1C-55D1-7E4C-BD4A-CAF9BCC5648E}" type="sibTrans" cxnId="{67521129-914D-3E42-AB49-3D3F17163AC5}">
      <dgm:prSet/>
      <dgm:spPr/>
      <dgm:t>
        <a:bodyPr/>
        <a:lstStyle/>
        <a:p>
          <a:endParaRPr lang="en-US"/>
        </a:p>
      </dgm:t>
    </dgm:pt>
    <dgm:pt modelId="{A8E49219-B03C-5749-B349-2EDDFB08ED77}">
      <dgm:prSet phldrT="[Text]"/>
      <dgm:spPr/>
      <dgm:t>
        <a:bodyPr/>
        <a:lstStyle/>
        <a:p>
          <a:r>
            <a:rPr lang="en-US"/>
            <a:t>Label n documents</a:t>
          </a:r>
        </a:p>
        <a:p>
          <a:r>
            <a:rPr lang="en-US" i="1"/>
            <a:t>With n increasing per cycle</a:t>
          </a:r>
        </a:p>
      </dgm:t>
    </dgm:pt>
    <dgm:pt modelId="{D1B1F24F-EF85-714C-AC59-C1A4307A9D85}" type="parTrans" cxnId="{990D8D97-893F-6845-AB5D-CEFF6AEABE6D}">
      <dgm:prSet/>
      <dgm:spPr/>
      <dgm:t>
        <a:bodyPr/>
        <a:lstStyle/>
        <a:p>
          <a:endParaRPr lang="en-US"/>
        </a:p>
      </dgm:t>
    </dgm:pt>
    <dgm:pt modelId="{CA30C934-19C3-C44E-A1FF-A71C25FFA488}" type="sibTrans" cxnId="{990D8D97-893F-6845-AB5D-CEFF6AEABE6D}">
      <dgm:prSet/>
      <dgm:spPr/>
      <dgm:t>
        <a:bodyPr/>
        <a:lstStyle/>
        <a:p>
          <a:endParaRPr lang="en-US"/>
        </a:p>
      </dgm:t>
    </dgm:pt>
    <dgm:pt modelId="{0855CCCA-F156-514D-B1B8-77445060A888}">
      <dgm:prSet phldrT="[Text]"/>
      <dgm:spPr/>
      <dgm:t>
        <a:bodyPr/>
        <a:lstStyle/>
        <a:p>
          <a:r>
            <a:rPr lang="en-US"/>
            <a:t>Review n documents</a:t>
          </a:r>
        </a:p>
      </dgm:t>
    </dgm:pt>
    <dgm:pt modelId="{C21486BF-F016-4E4D-96C7-2C765D29E679}" type="parTrans" cxnId="{A4627DD4-D6F8-9149-937D-E77C13E93D39}">
      <dgm:prSet/>
      <dgm:spPr/>
      <dgm:t>
        <a:bodyPr/>
        <a:lstStyle/>
        <a:p>
          <a:endParaRPr lang="en-US"/>
        </a:p>
      </dgm:t>
    </dgm:pt>
    <dgm:pt modelId="{AD28C97A-A9E3-DF4E-9F7B-410EC664E877}" type="sibTrans" cxnId="{A4627DD4-D6F8-9149-937D-E77C13E93D39}">
      <dgm:prSet/>
      <dgm:spPr/>
      <dgm:t>
        <a:bodyPr/>
        <a:lstStyle/>
        <a:p>
          <a:endParaRPr lang="en-US"/>
        </a:p>
      </dgm:t>
    </dgm:pt>
    <dgm:pt modelId="{500B7BAF-A182-2444-8A9F-DA32366C3BCC}" type="pres">
      <dgm:prSet presAssocID="{62A67F5B-C99E-A546-9F6C-60ED23241B72}" presName="Name0" presStyleCnt="0">
        <dgm:presLayoutVars>
          <dgm:dir/>
          <dgm:resizeHandles val="exact"/>
        </dgm:presLayoutVars>
      </dgm:prSet>
      <dgm:spPr/>
    </dgm:pt>
    <dgm:pt modelId="{6983CA19-384D-CE46-A70D-FA552939AA82}" type="pres">
      <dgm:prSet presAssocID="{62A67F5B-C99E-A546-9F6C-60ED23241B72}" presName="cycle" presStyleCnt="0"/>
      <dgm:spPr/>
    </dgm:pt>
    <dgm:pt modelId="{9CD2B53F-418F-CB49-AA0C-ED5673D2B317}" type="pres">
      <dgm:prSet presAssocID="{1FBFB90E-7670-314D-BE19-284ADDE7361A}" presName="nodeFirstNode" presStyleLbl="node1" presStyleIdx="0" presStyleCnt="3">
        <dgm:presLayoutVars>
          <dgm:bulletEnabled val="1"/>
        </dgm:presLayoutVars>
      </dgm:prSet>
      <dgm:spPr/>
    </dgm:pt>
    <dgm:pt modelId="{DA3187FA-E766-1E4F-9B4B-6966BD8E4A34}" type="pres">
      <dgm:prSet presAssocID="{8F911E1C-55D1-7E4C-BD4A-CAF9BCC5648E}" presName="sibTransFirstNode" presStyleLbl="bgShp" presStyleIdx="0" presStyleCnt="1"/>
      <dgm:spPr/>
    </dgm:pt>
    <dgm:pt modelId="{F23B56C3-1AED-3143-AFA5-67E9C0522C32}" type="pres">
      <dgm:prSet presAssocID="{A8E49219-B03C-5749-B349-2EDDFB08ED77}" presName="nodeFollowingNodes" presStyleLbl="node1" presStyleIdx="1" presStyleCnt="3">
        <dgm:presLayoutVars>
          <dgm:bulletEnabled val="1"/>
        </dgm:presLayoutVars>
      </dgm:prSet>
      <dgm:spPr/>
    </dgm:pt>
    <dgm:pt modelId="{CC1FDAF7-58ED-1C41-B174-B6095EA456D3}" type="pres">
      <dgm:prSet presAssocID="{0855CCCA-F156-514D-B1B8-77445060A888}" presName="nodeFollowingNodes" presStyleLbl="node1" presStyleIdx="2" presStyleCnt="3">
        <dgm:presLayoutVars>
          <dgm:bulletEnabled val="1"/>
        </dgm:presLayoutVars>
      </dgm:prSet>
      <dgm:spPr/>
    </dgm:pt>
  </dgm:ptLst>
  <dgm:cxnLst>
    <dgm:cxn modelId="{A0C91F08-B6C6-364B-AD40-F9E95940D900}" type="presOf" srcId="{0855CCCA-F156-514D-B1B8-77445060A888}" destId="{CC1FDAF7-58ED-1C41-B174-B6095EA456D3}" srcOrd="0" destOrd="0" presId="urn:microsoft.com/office/officeart/2005/8/layout/cycle3"/>
    <dgm:cxn modelId="{67521129-914D-3E42-AB49-3D3F17163AC5}" srcId="{62A67F5B-C99E-A546-9F6C-60ED23241B72}" destId="{1FBFB90E-7670-314D-BE19-284ADDE7361A}" srcOrd="0" destOrd="0" parTransId="{AFF689BE-C6E1-E84C-856B-797AAAA195E0}" sibTransId="{8F911E1C-55D1-7E4C-BD4A-CAF9BCC5648E}"/>
    <dgm:cxn modelId="{BE953C29-2736-6849-B9FA-3F3D332AE500}" type="presOf" srcId="{1FBFB90E-7670-314D-BE19-284ADDE7361A}" destId="{9CD2B53F-418F-CB49-AA0C-ED5673D2B317}" srcOrd="0" destOrd="0" presId="urn:microsoft.com/office/officeart/2005/8/layout/cycle3"/>
    <dgm:cxn modelId="{4404D849-9886-4442-8049-9947AA03F4A6}" type="presOf" srcId="{62A67F5B-C99E-A546-9F6C-60ED23241B72}" destId="{500B7BAF-A182-2444-8A9F-DA32366C3BCC}" srcOrd="0" destOrd="0" presId="urn:microsoft.com/office/officeart/2005/8/layout/cycle3"/>
    <dgm:cxn modelId="{F4EF096E-AC5B-2A46-9291-D70C4E1EE6F7}" type="presOf" srcId="{8F911E1C-55D1-7E4C-BD4A-CAF9BCC5648E}" destId="{DA3187FA-E766-1E4F-9B4B-6966BD8E4A34}" srcOrd="0" destOrd="0" presId="urn:microsoft.com/office/officeart/2005/8/layout/cycle3"/>
    <dgm:cxn modelId="{990D8D97-893F-6845-AB5D-CEFF6AEABE6D}" srcId="{62A67F5B-C99E-A546-9F6C-60ED23241B72}" destId="{A8E49219-B03C-5749-B349-2EDDFB08ED77}" srcOrd="1" destOrd="0" parTransId="{D1B1F24F-EF85-714C-AC59-C1A4307A9D85}" sibTransId="{CA30C934-19C3-C44E-A1FF-A71C25FFA488}"/>
    <dgm:cxn modelId="{FA0C75A8-B4E8-8340-93C3-2ACEC0E8AD41}" type="presOf" srcId="{A8E49219-B03C-5749-B349-2EDDFB08ED77}" destId="{F23B56C3-1AED-3143-AFA5-67E9C0522C32}" srcOrd="0" destOrd="0" presId="urn:microsoft.com/office/officeart/2005/8/layout/cycle3"/>
    <dgm:cxn modelId="{A4627DD4-D6F8-9149-937D-E77C13E93D39}" srcId="{62A67F5B-C99E-A546-9F6C-60ED23241B72}" destId="{0855CCCA-F156-514D-B1B8-77445060A888}" srcOrd="2" destOrd="0" parTransId="{C21486BF-F016-4E4D-96C7-2C765D29E679}" sibTransId="{AD28C97A-A9E3-DF4E-9F7B-410EC664E877}"/>
    <dgm:cxn modelId="{B85EFE5D-F5A5-CE4F-ACC8-5F2D08E8D7B6}" type="presParOf" srcId="{500B7BAF-A182-2444-8A9F-DA32366C3BCC}" destId="{6983CA19-384D-CE46-A70D-FA552939AA82}" srcOrd="0" destOrd="0" presId="urn:microsoft.com/office/officeart/2005/8/layout/cycle3"/>
    <dgm:cxn modelId="{92A7C593-1BBA-3B4A-8B02-83C81EBB5178}" type="presParOf" srcId="{6983CA19-384D-CE46-A70D-FA552939AA82}" destId="{9CD2B53F-418F-CB49-AA0C-ED5673D2B317}" srcOrd="0" destOrd="0" presId="urn:microsoft.com/office/officeart/2005/8/layout/cycle3"/>
    <dgm:cxn modelId="{C17276F3-E75B-494F-A841-43CB107F214B}" type="presParOf" srcId="{6983CA19-384D-CE46-A70D-FA552939AA82}" destId="{DA3187FA-E766-1E4F-9B4B-6966BD8E4A34}" srcOrd="1" destOrd="0" presId="urn:microsoft.com/office/officeart/2005/8/layout/cycle3"/>
    <dgm:cxn modelId="{03A6EFBD-4E14-B847-8649-BA31116BC8C8}" type="presParOf" srcId="{6983CA19-384D-CE46-A70D-FA552939AA82}" destId="{F23B56C3-1AED-3143-AFA5-67E9C0522C32}" srcOrd="2" destOrd="0" presId="urn:microsoft.com/office/officeart/2005/8/layout/cycle3"/>
    <dgm:cxn modelId="{B5531D15-C705-8A4B-9A26-FADA2D12054E}" type="presParOf" srcId="{6983CA19-384D-CE46-A70D-FA552939AA82}" destId="{CC1FDAF7-58ED-1C41-B174-B6095EA456D3}" srcOrd="3"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A67F5B-C99E-A546-9F6C-60ED23241B72}"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1FBFB90E-7670-314D-BE19-284ADDE7361A}">
      <dgm:prSet phldrT="[Text]"/>
      <dgm:spPr/>
      <dgm:t>
        <a:bodyPr/>
        <a:lstStyle/>
        <a:p>
          <a:r>
            <a:rPr lang="en-US"/>
            <a:t>Decide on approach</a:t>
          </a:r>
        </a:p>
      </dgm:t>
    </dgm:pt>
    <dgm:pt modelId="{AFF689BE-C6E1-E84C-856B-797AAAA195E0}" type="parTrans" cxnId="{67521129-914D-3E42-AB49-3D3F17163AC5}">
      <dgm:prSet/>
      <dgm:spPr/>
      <dgm:t>
        <a:bodyPr/>
        <a:lstStyle/>
        <a:p>
          <a:endParaRPr lang="en-US"/>
        </a:p>
      </dgm:t>
    </dgm:pt>
    <dgm:pt modelId="{8F911E1C-55D1-7E4C-BD4A-CAF9BCC5648E}" type="sibTrans" cxnId="{67521129-914D-3E42-AB49-3D3F17163AC5}">
      <dgm:prSet/>
      <dgm:spPr/>
      <dgm:t>
        <a:bodyPr/>
        <a:lstStyle/>
        <a:p>
          <a:endParaRPr lang="en-US"/>
        </a:p>
      </dgm:t>
    </dgm:pt>
    <dgm:pt modelId="{A8E49219-B03C-5749-B349-2EDDFB08ED77}">
      <dgm:prSet phldrT="[Text]"/>
      <dgm:spPr/>
      <dgm:t>
        <a:bodyPr/>
        <a:lstStyle/>
        <a:p>
          <a:r>
            <a:rPr lang="en-US"/>
            <a:t>Implement approach in code</a:t>
          </a:r>
        </a:p>
      </dgm:t>
    </dgm:pt>
    <dgm:pt modelId="{D1B1F24F-EF85-714C-AC59-C1A4307A9D85}" type="parTrans" cxnId="{990D8D97-893F-6845-AB5D-CEFF6AEABE6D}">
      <dgm:prSet/>
      <dgm:spPr/>
      <dgm:t>
        <a:bodyPr/>
        <a:lstStyle/>
        <a:p>
          <a:endParaRPr lang="en-US"/>
        </a:p>
      </dgm:t>
    </dgm:pt>
    <dgm:pt modelId="{CA30C934-19C3-C44E-A1FF-A71C25FFA488}" type="sibTrans" cxnId="{990D8D97-893F-6845-AB5D-CEFF6AEABE6D}">
      <dgm:prSet/>
      <dgm:spPr/>
      <dgm:t>
        <a:bodyPr/>
        <a:lstStyle/>
        <a:p>
          <a:endParaRPr lang="en-US"/>
        </a:p>
      </dgm:t>
    </dgm:pt>
    <dgm:pt modelId="{0855CCCA-F156-514D-B1B8-77445060A888}">
      <dgm:prSet phldrT="[Text]"/>
      <dgm:spPr/>
      <dgm:t>
        <a:bodyPr/>
        <a:lstStyle/>
        <a:p>
          <a:r>
            <a:rPr lang="en-US"/>
            <a:t>Test-run experiment on small batch</a:t>
          </a:r>
        </a:p>
      </dgm:t>
    </dgm:pt>
    <dgm:pt modelId="{C21486BF-F016-4E4D-96C7-2C765D29E679}" type="parTrans" cxnId="{A4627DD4-D6F8-9149-937D-E77C13E93D39}">
      <dgm:prSet/>
      <dgm:spPr/>
      <dgm:t>
        <a:bodyPr/>
        <a:lstStyle/>
        <a:p>
          <a:endParaRPr lang="en-US"/>
        </a:p>
      </dgm:t>
    </dgm:pt>
    <dgm:pt modelId="{AD28C97A-A9E3-DF4E-9F7B-410EC664E877}" type="sibTrans" cxnId="{A4627DD4-D6F8-9149-937D-E77C13E93D39}">
      <dgm:prSet/>
      <dgm:spPr/>
      <dgm:t>
        <a:bodyPr/>
        <a:lstStyle/>
        <a:p>
          <a:endParaRPr lang="en-US"/>
        </a:p>
      </dgm:t>
    </dgm:pt>
    <dgm:pt modelId="{3739B4B4-42DB-F74A-8B9C-2147D1CC4364}">
      <dgm:prSet/>
      <dgm:spPr/>
      <dgm:t>
        <a:bodyPr/>
        <a:lstStyle/>
        <a:p>
          <a:r>
            <a:rPr lang="en-US"/>
            <a:t>Train experiment</a:t>
          </a:r>
        </a:p>
      </dgm:t>
    </dgm:pt>
    <dgm:pt modelId="{71CE2A4B-341F-FC49-8710-9EE0747E7D81}" type="parTrans" cxnId="{DB07D73E-A6E4-F041-A8F1-A983429D5BD7}">
      <dgm:prSet/>
      <dgm:spPr/>
      <dgm:t>
        <a:bodyPr/>
        <a:lstStyle/>
        <a:p>
          <a:endParaRPr lang="en-US"/>
        </a:p>
      </dgm:t>
    </dgm:pt>
    <dgm:pt modelId="{983A040D-E429-974D-B3D8-6EBEB878EE53}" type="sibTrans" cxnId="{DB07D73E-A6E4-F041-A8F1-A983429D5BD7}">
      <dgm:prSet/>
      <dgm:spPr/>
      <dgm:t>
        <a:bodyPr/>
        <a:lstStyle/>
        <a:p>
          <a:endParaRPr lang="en-US"/>
        </a:p>
      </dgm:t>
    </dgm:pt>
    <dgm:pt modelId="{315579B4-F5EC-FF4C-8BDF-AD26A3E1940A}">
      <dgm:prSet/>
      <dgm:spPr/>
      <dgm:t>
        <a:bodyPr/>
        <a:lstStyle/>
        <a:p>
          <a:r>
            <a:rPr lang="en-US"/>
            <a:t>Evaluate results and possible improvements</a:t>
          </a:r>
        </a:p>
      </dgm:t>
    </dgm:pt>
    <dgm:pt modelId="{E679183B-EE27-DF4D-B121-22ADD71CE37A}" type="parTrans" cxnId="{1548811C-A4A2-004F-892F-7EAB29D858D2}">
      <dgm:prSet/>
      <dgm:spPr/>
      <dgm:t>
        <a:bodyPr/>
        <a:lstStyle/>
        <a:p>
          <a:endParaRPr lang="en-US"/>
        </a:p>
      </dgm:t>
    </dgm:pt>
    <dgm:pt modelId="{CD0C092B-F067-A34B-9641-413654F2F073}" type="sibTrans" cxnId="{1548811C-A4A2-004F-892F-7EAB29D858D2}">
      <dgm:prSet/>
      <dgm:spPr/>
      <dgm:t>
        <a:bodyPr/>
        <a:lstStyle/>
        <a:p>
          <a:endParaRPr lang="en-US"/>
        </a:p>
      </dgm:t>
    </dgm:pt>
    <dgm:pt modelId="{500B7BAF-A182-2444-8A9F-DA32366C3BCC}" type="pres">
      <dgm:prSet presAssocID="{62A67F5B-C99E-A546-9F6C-60ED23241B72}" presName="Name0" presStyleCnt="0">
        <dgm:presLayoutVars>
          <dgm:dir/>
          <dgm:resizeHandles val="exact"/>
        </dgm:presLayoutVars>
      </dgm:prSet>
      <dgm:spPr/>
    </dgm:pt>
    <dgm:pt modelId="{6983CA19-384D-CE46-A70D-FA552939AA82}" type="pres">
      <dgm:prSet presAssocID="{62A67F5B-C99E-A546-9F6C-60ED23241B72}" presName="cycle" presStyleCnt="0"/>
      <dgm:spPr/>
    </dgm:pt>
    <dgm:pt modelId="{9CD2B53F-418F-CB49-AA0C-ED5673D2B317}" type="pres">
      <dgm:prSet presAssocID="{1FBFB90E-7670-314D-BE19-284ADDE7361A}" presName="nodeFirstNode" presStyleLbl="node1" presStyleIdx="0" presStyleCnt="5">
        <dgm:presLayoutVars>
          <dgm:bulletEnabled val="1"/>
        </dgm:presLayoutVars>
      </dgm:prSet>
      <dgm:spPr/>
    </dgm:pt>
    <dgm:pt modelId="{DA3187FA-E766-1E4F-9B4B-6966BD8E4A34}" type="pres">
      <dgm:prSet presAssocID="{8F911E1C-55D1-7E4C-BD4A-CAF9BCC5648E}" presName="sibTransFirstNode" presStyleLbl="bgShp" presStyleIdx="0" presStyleCnt="1"/>
      <dgm:spPr/>
    </dgm:pt>
    <dgm:pt modelId="{F23B56C3-1AED-3143-AFA5-67E9C0522C32}" type="pres">
      <dgm:prSet presAssocID="{A8E49219-B03C-5749-B349-2EDDFB08ED77}" presName="nodeFollowingNodes" presStyleLbl="node1" presStyleIdx="1" presStyleCnt="5">
        <dgm:presLayoutVars>
          <dgm:bulletEnabled val="1"/>
        </dgm:presLayoutVars>
      </dgm:prSet>
      <dgm:spPr/>
    </dgm:pt>
    <dgm:pt modelId="{CC1FDAF7-58ED-1C41-B174-B6095EA456D3}" type="pres">
      <dgm:prSet presAssocID="{0855CCCA-F156-514D-B1B8-77445060A888}" presName="nodeFollowingNodes" presStyleLbl="node1" presStyleIdx="2" presStyleCnt="5">
        <dgm:presLayoutVars>
          <dgm:bulletEnabled val="1"/>
        </dgm:presLayoutVars>
      </dgm:prSet>
      <dgm:spPr/>
    </dgm:pt>
    <dgm:pt modelId="{E491C105-717A-9A46-8DFF-ADD432AC52DF}" type="pres">
      <dgm:prSet presAssocID="{3739B4B4-42DB-F74A-8B9C-2147D1CC4364}" presName="nodeFollowingNodes" presStyleLbl="node1" presStyleIdx="3" presStyleCnt="5">
        <dgm:presLayoutVars>
          <dgm:bulletEnabled val="1"/>
        </dgm:presLayoutVars>
      </dgm:prSet>
      <dgm:spPr/>
    </dgm:pt>
    <dgm:pt modelId="{EB01B081-062B-1749-AD71-05B00E27F596}" type="pres">
      <dgm:prSet presAssocID="{315579B4-F5EC-FF4C-8BDF-AD26A3E1940A}" presName="nodeFollowingNodes" presStyleLbl="node1" presStyleIdx="4" presStyleCnt="5">
        <dgm:presLayoutVars>
          <dgm:bulletEnabled val="1"/>
        </dgm:presLayoutVars>
      </dgm:prSet>
      <dgm:spPr/>
    </dgm:pt>
  </dgm:ptLst>
  <dgm:cxnLst>
    <dgm:cxn modelId="{A0C91F08-B6C6-364B-AD40-F9E95940D900}" type="presOf" srcId="{0855CCCA-F156-514D-B1B8-77445060A888}" destId="{CC1FDAF7-58ED-1C41-B174-B6095EA456D3}" srcOrd="0" destOrd="0" presId="urn:microsoft.com/office/officeart/2005/8/layout/cycle3"/>
    <dgm:cxn modelId="{1548811C-A4A2-004F-892F-7EAB29D858D2}" srcId="{62A67F5B-C99E-A546-9F6C-60ED23241B72}" destId="{315579B4-F5EC-FF4C-8BDF-AD26A3E1940A}" srcOrd="4" destOrd="0" parTransId="{E679183B-EE27-DF4D-B121-22ADD71CE37A}" sibTransId="{CD0C092B-F067-A34B-9641-413654F2F073}"/>
    <dgm:cxn modelId="{67521129-914D-3E42-AB49-3D3F17163AC5}" srcId="{62A67F5B-C99E-A546-9F6C-60ED23241B72}" destId="{1FBFB90E-7670-314D-BE19-284ADDE7361A}" srcOrd="0" destOrd="0" parTransId="{AFF689BE-C6E1-E84C-856B-797AAAA195E0}" sibTransId="{8F911E1C-55D1-7E4C-BD4A-CAF9BCC5648E}"/>
    <dgm:cxn modelId="{BE953C29-2736-6849-B9FA-3F3D332AE500}" type="presOf" srcId="{1FBFB90E-7670-314D-BE19-284ADDE7361A}" destId="{9CD2B53F-418F-CB49-AA0C-ED5673D2B317}" srcOrd="0" destOrd="0" presId="urn:microsoft.com/office/officeart/2005/8/layout/cycle3"/>
    <dgm:cxn modelId="{DB07D73E-A6E4-F041-A8F1-A983429D5BD7}" srcId="{62A67F5B-C99E-A546-9F6C-60ED23241B72}" destId="{3739B4B4-42DB-F74A-8B9C-2147D1CC4364}" srcOrd="3" destOrd="0" parTransId="{71CE2A4B-341F-FC49-8710-9EE0747E7D81}" sibTransId="{983A040D-E429-974D-B3D8-6EBEB878EE53}"/>
    <dgm:cxn modelId="{4404D849-9886-4442-8049-9947AA03F4A6}" type="presOf" srcId="{62A67F5B-C99E-A546-9F6C-60ED23241B72}" destId="{500B7BAF-A182-2444-8A9F-DA32366C3BCC}" srcOrd="0" destOrd="0" presId="urn:microsoft.com/office/officeart/2005/8/layout/cycle3"/>
    <dgm:cxn modelId="{1FD63C50-A5FD-144D-A394-AE45B9D1A4BA}" type="presOf" srcId="{315579B4-F5EC-FF4C-8BDF-AD26A3E1940A}" destId="{EB01B081-062B-1749-AD71-05B00E27F596}" srcOrd="0" destOrd="0" presId="urn:microsoft.com/office/officeart/2005/8/layout/cycle3"/>
    <dgm:cxn modelId="{F4EF096E-AC5B-2A46-9291-D70C4E1EE6F7}" type="presOf" srcId="{8F911E1C-55D1-7E4C-BD4A-CAF9BCC5648E}" destId="{DA3187FA-E766-1E4F-9B4B-6966BD8E4A34}" srcOrd="0" destOrd="0" presId="urn:microsoft.com/office/officeart/2005/8/layout/cycle3"/>
    <dgm:cxn modelId="{990D8D97-893F-6845-AB5D-CEFF6AEABE6D}" srcId="{62A67F5B-C99E-A546-9F6C-60ED23241B72}" destId="{A8E49219-B03C-5749-B349-2EDDFB08ED77}" srcOrd="1" destOrd="0" parTransId="{D1B1F24F-EF85-714C-AC59-C1A4307A9D85}" sibTransId="{CA30C934-19C3-C44E-A1FF-A71C25FFA488}"/>
    <dgm:cxn modelId="{FA0C75A8-B4E8-8340-93C3-2ACEC0E8AD41}" type="presOf" srcId="{A8E49219-B03C-5749-B349-2EDDFB08ED77}" destId="{F23B56C3-1AED-3143-AFA5-67E9C0522C32}" srcOrd="0" destOrd="0" presId="urn:microsoft.com/office/officeart/2005/8/layout/cycle3"/>
    <dgm:cxn modelId="{AE2913B8-ABC7-2E40-B0D4-7BA7F48F1B36}" type="presOf" srcId="{3739B4B4-42DB-F74A-8B9C-2147D1CC4364}" destId="{E491C105-717A-9A46-8DFF-ADD432AC52DF}" srcOrd="0" destOrd="0" presId="urn:microsoft.com/office/officeart/2005/8/layout/cycle3"/>
    <dgm:cxn modelId="{A4627DD4-D6F8-9149-937D-E77C13E93D39}" srcId="{62A67F5B-C99E-A546-9F6C-60ED23241B72}" destId="{0855CCCA-F156-514D-B1B8-77445060A888}" srcOrd="2" destOrd="0" parTransId="{C21486BF-F016-4E4D-96C7-2C765D29E679}" sibTransId="{AD28C97A-A9E3-DF4E-9F7B-410EC664E877}"/>
    <dgm:cxn modelId="{B85EFE5D-F5A5-CE4F-ACC8-5F2D08E8D7B6}" type="presParOf" srcId="{500B7BAF-A182-2444-8A9F-DA32366C3BCC}" destId="{6983CA19-384D-CE46-A70D-FA552939AA82}" srcOrd="0" destOrd="0" presId="urn:microsoft.com/office/officeart/2005/8/layout/cycle3"/>
    <dgm:cxn modelId="{92A7C593-1BBA-3B4A-8B02-83C81EBB5178}" type="presParOf" srcId="{6983CA19-384D-CE46-A70D-FA552939AA82}" destId="{9CD2B53F-418F-CB49-AA0C-ED5673D2B317}" srcOrd="0" destOrd="0" presId="urn:microsoft.com/office/officeart/2005/8/layout/cycle3"/>
    <dgm:cxn modelId="{C17276F3-E75B-494F-A841-43CB107F214B}" type="presParOf" srcId="{6983CA19-384D-CE46-A70D-FA552939AA82}" destId="{DA3187FA-E766-1E4F-9B4B-6966BD8E4A34}" srcOrd="1" destOrd="0" presId="urn:microsoft.com/office/officeart/2005/8/layout/cycle3"/>
    <dgm:cxn modelId="{03A6EFBD-4E14-B847-8649-BA31116BC8C8}" type="presParOf" srcId="{6983CA19-384D-CE46-A70D-FA552939AA82}" destId="{F23B56C3-1AED-3143-AFA5-67E9C0522C32}" srcOrd="2" destOrd="0" presId="urn:microsoft.com/office/officeart/2005/8/layout/cycle3"/>
    <dgm:cxn modelId="{B5531D15-C705-8A4B-9A26-FADA2D12054E}" type="presParOf" srcId="{6983CA19-384D-CE46-A70D-FA552939AA82}" destId="{CC1FDAF7-58ED-1C41-B174-B6095EA456D3}" srcOrd="3" destOrd="0" presId="urn:microsoft.com/office/officeart/2005/8/layout/cycle3"/>
    <dgm:cxn modelId="{9B7F065D-BD07-6247-8C2B-05A89BA367B5}" type="presParOf" srcId="{6983CA19-384D-CE46-A70D-FA552939AA82}" destId="{E491C105-717A-9A46-8DFF-ADD432AC52DF}" srcOrd="4" destOrd="0" presId="urn:microsoft.com/office/officeart/2005/8/layout/cycle3"/>
    <dgm:cxn modelId="{32D40536-F27B-6D4E-B20E-7360614796D0}" type="presParOf" srcId="{6983CA19-384D-CE46-A70D-FA552939AA82}" destId="{EB01B081-062B-1749-AD71-05B00E27F596}" srcOrd="5" destOrd="0" presId="urn:microsoft.com/office/officeart/2005/8/layout/cycle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A67F5B-C99E-A546-9F6C-60ED23241B72}"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1FBFB90E-7670-314D-BE19-284ADDE7361A}">
      <dgm:prSet phldrT="[Text]"/>
      <dgm:spPr/>
      <dgm:t>
        <a:bodyPr/>
        <a:lstStyle/>
        <a:p>
          <a:r>
            <a:rPr lang="en-US"/>
            <a:t>Brainstorm</a:t>
          </a:r>
        </a:p>
      </dgm:t>
    </dgm:pt>
    <dgm:pt modelId="{AFF689BE-C6E1-E84C-856B-797AAAA195E0}" type="parTrans" cxnId="{67521129-914D-3E42-AB49-3D3F17163AC5}">
      <dgm:prSet/>
      <dgm:spPr/>
      <dgm:t>
        <a:bodyPr/>
        <a:lstStyle/>
        <a:p>
          <a:endParaRPr lang="en-US"/>
        </a:p>
      </dgm:t>
    </dgm:pt>
    <dgm:pt modelId="{8F911E1C-55D1-7E4C-BD4A-CAF9BCC5648E}" type="sibTrans" cxnId="{67521129-914D-3E42-AB49-3D3F17163AC5}">
      <dgm:prSet/>
      <dgm:spPr/>
      <dgm:t>
        <a:bodyPr/>
        <a:lstStyle/>
        <a:p>
          <a:endParaRPr lang="en-US"/>
        </a:p>
      </dgm:t>
    </dgm:pt>
    <dgm:pt modelId="{A8E49219-B03C-5749-B349-2EDDFB08ED77}">
      <dgm:prSet phldrT="[Text]"/>
      <dgm:spPr/>
      <dgm:t>
        <a:bodyPr/>
        <a:lstStyle/>
        <a:p>
          <a:r>
            <a:rPr lang="en-US"/>
            <a:t>Wireframes</a:t>
          </a:r>
          <a:endParaRPr lang="en-US" i="1"/>
        </a:p>
      </dgm:t>
    </dgm:pt>
    <dgm:pt modelId="{D1B1F24F-EF85-714C-AC59-C1A4307A9D85}" type="parTrans" cxnId="{990D8D97-893F-6845-AB5D-CEFF6AEABE6D}">
      <dgm:prSet/>
      <dgm:spPr/>
      <dgm:t>
        <a:bodyPr/>
        <a:lstStyle/>
        <a:p>
          <a:endParaRPr lang="en-US"/>
        </a:p>
      </dgm:t>
    </dgm:pt>
    <dgm:pt modelId="{CA30C934-19C3-C44E-A1FF-A71C25FFA488}" type="sibTrans" cxnId="{990D8D97-893F-6845-AB5D-CEFF6AEABE6D}">
      <dgm:prSet/>
      <dgm:spPr/>
      <dgm:t>
        <a:bodyPr/>
        <a:lstStyle/>
        <a:p>
          <a:endParaRPr lang="en-US"/>
        </a:p>
      </dgm:t>
    </dgm:pt>
    <dgm:pt modelId="{0855CCCA-F156-514D-B1B8-77445060A888}">
      <dgm:prSet phldrT="[Text]"/>
      <dgm:spPr/>
      <dgm:t>
        <a:bodyPr/>
        <a:lstStyle/>
        <a:p>
          <a:r>
            <a:rPr lang="en-US"/>
            <a:t>Designs</a:t>
          </a:r>
        </a:p>
      </dgm:t>
    </dgm:pt>
    <dgm:pt modelId="{C21486BF-F016-4E4D-96C7-2C765D29E679}" type="parTrans" cxnId="{A4627DD4-D6F8-9149-937D-E77C13E93D39}">
      <dgm:prSet/>
      <dgm:spPr/>
      <dgm:t>
        <a:bodyPr/>
        <a:lstStyle/>
        <a:p>
          <a:endParaRPr lang="en-US"/>
        </a:p>
      </dgm:t>
    </dgm:pt>
    <dgm:pt modelId="{AD28C97A-A9E3-DF4E-9F7B-410EC664E877}" type="sibTrans" cxnId="{A4627DD4-D6F8-9149-937D-E77C13E93D39}">
      <dgm:prSet/>
      <dgm:spPr/>
      <dgm:t>
        <a:bodyPr/>
        <a:lstStyle/>
        <a:p>
          <a:endParaRPr lang="en-US"/>
        </a:p>
      </dgm:t>
    </dgm:pt>
    <dgm:pt modelId="{0588ABE9-DDBF-1C4D-BE4A-DE6E400AA9E9}">
      <dgm:prSet phldrT="[Text]"/>
      <dgm:spPr/>
      <dgm:t>
        <a:bodyPr/>
        <a:lstStyle/>
        <a:p>
          <a:r>
            <a:rPr lang="en-US"/>
            <a:t>Review</a:t>
          </a:r>
        </a:p>
      </dgm:t>
    </dgm:pt>
    <dgm:pt modelId="{C1CB6C93-FC1F-AE4F-A6A6-ABAC09737DEE}" type="parTrans" cxnId="{E9A80E8E-A19D-5C4F-9061-90E017334A4E}">
      <dgm:prSet/>
      <dgm:spPr/>
      <dgm:t>
        <a:bodyPr/>
        <a:lstStyle/>
        <a:p>
          <a:endParaRPr lang="en-US"/>
        </a:p>
      </dgm:t>
    </dgm:pt>
    <dgm:pt modelId="{E6B135AC-5F30-5140-AABA-2C7A6509D32C}" type="sibTrans" cxnId="{E9A80E8E-A19D-5C4F-9061-90E017334A4E}">
      <dgm:prSet/>
      <dgm:spPr/>
      <dgm:t>
        <a:bodyPr/>
        <a:lstStyle/>
        <a:p>
          <a:endParaRPr lang="en-US"/>
        </a:p>
      </dgm:t>
    </dgm:pt>
    <dgm:pt modelId="{500B7BAF-A182-2444-8A9F-DA32366C3BCC}" type="pres">
      <dgm:prSet presAssocID="{62A67F5B-C99E-A546-9F6C-60ED23241B72}" presName="Name0" presStyleCnt="0">
        <dgm:presLayoutVars>
          <dgm:dir/>
          <dgm:resizeHandles val="exact"/>
        </dgm:presLayoutVars>
      </dgm:prSet>
      <dgm:spPr/>
    </dgm:pt>
    <dgm:pt modelId="{6983CA19-384D-CE46-A70D-FA552939AA82}" type="pres">
      <dgm:prSet presAssocID="{62A67F5B-C99E-A546-9F6C-60ED23241B72}" presName="cycle" presStyleCnt="0"/>
      <dgm:spPr/>
    </dgm:pt>
    <dgm:pt modelId="{9CD2B53F-418F-CB49-AA0C-ED5673D2B317}" type="pres">
      <dgm:prSet presAssocID="{1FBFB90E-7670-314D-BE19-284ADDE7361A}" presName="nodeFirstNode" presStyleLbl="node1" presStyleIdx="0" presStyleCnt="4">
        <dgm:presLayoutVars>
          <dgm:bulletEnabled val="1"/>
        </dgm:presLayoutVars>
      </dgm:prSet>
      <dgm:spPr/>
    </dgm:pt>
    <dgm:pt modelId="{DA3187FA-E766-1E4F-9B4B-6966BD8E4A34}" type="pres">
      <dgm:prSet presAssocID="{8F911E1C-55D1-7E4C-BD4A-CAF9BCC5648E}" presName="sibTransFirstNode" presStyleLbl="bgShp" presStyleIdx="0" presStyleCnt="1"/>
      <dgm:spPr/>
    </dgm:pt>
    <dgm:pt modelId="{F23B56C3-1AED-3143-AFA5-67E9C0522C32}" type="pres">
      <dgm:prSet presAssocID="{A8E49219-B03C-5749-B349-2EDDFB08ED77}" presName="nodeFollowingNodes" presStyleLbl="node1" presStyleIdx="1" presStyleCnt="4">
        <dgm:presLayoutVars>
          <dgm:bulletEnabled val="1"/>
        </dgm:presLayoutVars>
      </dgm:prSet>
      <dgm:spPr/>
    </dgm:pt>
    <dgm:pt modelId="{CC1FDAF7-58ED-1C41-B174-B6095EA456D3}" type="pres">
      <dgm:prSet presAssocID="{0855CCCA-F156-514D-B1B8-77445060A888}" presName="nodeFollowingNodes" presStyleLbl="node1" presStyleIdx="2" presStyleCnt="4">
        <dgm:presLayoutVars>
          <dgm:bulletEnabled val="1"/>
        </dgm:presLayoutVars>
      </dgm:prSet>
      <dgm:spPr/>
    </dgm:pt>
    <dgm:pt modelId="{1AC8AA5F-A41E-F04E-BFFF-AB9DB3F849A4}" type="pres">
      <dgm:prSet presAssocID="{0588ABE9-DDBF-1C4D-BE4A-DE6E400AA9E9}" presName="nodeFollowingNodes" presStyleLbl="node1" presStyleIdx="3" presStyleCnt="4">
        <dgm:presLayoutVars>
          <dgm:bulletEnabled val="1"/>
        </dgm:presLayoutVars>
      </dgm:prSet>
      <dgm:spPr/>
    </dgm:pt>
  </dgm:ptLst>
  <dgm:cxnLst>
    <dgm:cxn modelId="{A0C91F08-B6C6-364B-AD40-F9E95940D900}" type="presOf" srcId="{0855CCCA-F156-514D-B1B8-77445060A888}" destId="{CC1FDAF7-58ED-1C41-B174-B6095EA456D3}" srcOrd="0" destOrd="0" presId="urn:microsoft.com/office/officeart/2005/8/layout/cycle3"/>
    <dgm:cxn modelId="{67521129-914D-3E42-AB49-3D3F17163AC5}" srcId="{62A67F5B-C99E-A546-9F6C-60ED23241B72}" destId="{1FBFB90E-7670-314D-BE19-284ADDE7361A}" srcOrd="0" destOrd="0" parTransId="{AFF689BE-C6E1-E84C-856B-797AAAA195E0}" sibTransId="{8F911E1C-55D1-7E4C-BD4A-CAF9BCC5648E}"/>
    <dgm:cxn modelId="{BE953C29-2736-6849-B9FA-3F3D332AE500}" type="presOf" srcId="{1FBFB90E-7670-314D-BE19-284ADDE7361A}" destId="{9CD2B53F-418F-CB49-AA0C-ED5673D2B317}" srcOrd="0" destOrd="0" presId="urn:microsoft.com/office/officeart/2005/8/layout/cycle3"/>
    <dgm:cxn modelId="{4404D849-9886-4442-8049-9947AA03F4A6}" type="presOf" srcId="{62A67F5B-C99E-A546-9F6C-60ED23241B72}" destId="{500B7BAF-A182-2444-8A9F-DA32366C3BCC}" srcOrd="0" destOrd="0" presId="urn:microsoft.com/office/officeart/2005/8/layout/cycle3"/>
    <dgm:cxn modelId="{F4EF096E-AC5B-2A46-9291-D70C4E1EE6F7}" type="presOf" srcId="{8F911E1C-55D1-7E4C-BD4A-CAF9BCC5648E}" destId="{DA3187FA-E766-1E4F-9B4B-6966BD8E4A34}" srcOrd="0" destOrd="0" presId="urn:microsoft.com/office/officeart/2005/8/layout/cycle3"/>
    <dgm:cxn modelId="{E9A80E8E-A19D-5C4F-9061-90E017334A4E}" srcId="{62A67F5B-C99E-A546-9F6C-60ED23241B72}" destId="{0588ABE9-DDBF-1C4D-BE4A-DE6E400AA9E9}" srcOrd="3" destOrd="0" parTransId="{C1CB6C93-FC1F-AE4F-A6A6-ABAC09737DEE}" sibTransId="{E6B135AC-5F30-5140-AABA-2C7A6509D32C}"/>
    <dgm:cxn modelId="{990D8D97-893F-6845-AB5D-CEFF6AEABE6D}" srcId="{62A67F5B-C99E-A546-9F6C-60ED23241B72}" destId="{A8E49219-B03C-5749-B349-2EDDFB08ED77}" srcOrd="1" destOrd="0" parTransId="{D1B1F24F-EF85-714C-AC59-C1A4307A9D85}" sibTransId="{CA30C934-19C3-C44E-A1FF-A71C25FFA488}"/>
    <dgm:cxn modelId="{FA0C75A8-B4E8-8340-93C3-2ACEC0E8AD41}" type="presOf" srcId="{A8E49219-B03C-5749-B349-2EDDFB08ED77}" destId="{F23B56C3-1AED-3143-AFA5-67E9C0522C32}" srcOrd="0" destOrd="0" presId="urn:microsoft.com/office/officeart/2005/8/layout/cycle3"/>
    <dgm:cxn modelId="{99374FB1-3E08-B445-A5F8-C8EF8628CF2E}" type="presOf" srcId="{0588ABE9-DDBF-1C4D-BE4A-DE6E400AA9E9}" destId="{1AC8AA5F-A41E-F04E-BFFF-AB9DB3F849A4}" srcOrd="0" destOrd="0" presId="urn:microsoft.com/office/officeart/2005/8/layout/cycle3"/>
    <dgm:cxn modelId="{A4627DD4-D6F8-9149-937D-E77C13E93D39}" srcId="{62A67F5B-C99E-A546-9F6C-60ED23241B72}" destId="{0855CCCA-F156-514D-B1B8-77445060A888}" srcOrd="2" destOrd="0" parTransId="{C21486BF-F016-4E4D-96C7-2C765D29E679}" sibTransId="{AD28C97A-A9E3-DF4E-9F7B-410EC664E877}"/>
    <dgm:cxn modelId="{B85EFE5D-F5A5-CE4F-ACC8-5F2D08E8D7B6}" type="presParOf" srcId="{500B7BAF-A182-2444-8A9F-DA32366C3BCC}" destId="{6983CA19-384D-CE46-A70D-FA552939AA82}" srcOrd="0" destOrd="0" presId="urn:microsoft.com/office/officeart/2005/8/layout/cycle3"/>
    <dgm:cxn modelId="{92A7C593-1BBA-3B4A-8B02-83C81EBB5178}" type="presParOf" srcId="{6983CA19-384D-CE46-A70D-FA552939AA82}" destId="{9CD2B53F-418F-CB49-AA0C-ED5673D2B317}" srcOrd="0" destOrd="0" presId="urn:microsoft.com/office/officeart/2005/8/layout/cycle3"/>
    <dgm:cxn modelId="{C17276F3-E75B-494F-A841-43CB107F214B}" type="presParOf" srcId="{6983CA19-384D-CE46-A70D-FA552939AA82}" destId="{DA3187FA-E766-1E4F-9B4B-6966BD8E4A34}" srcOrd="1" destOrd="0" presId="urn:microsoft.com/office/officeart/2005/8/layout/cycle3"/>
    <dgm:cxn modelId="{03A6EFBD-4E14-B847-8649-BA31116BC8C8}" type="presParOf" srcId="{6983CA19-384D-CE46-A70D-FA552939AA82}" destId="{F23B56C3-1AED-3143-AFA5-67E9C0522C32}" srcOrd="2" destOrd="0" presId="urn:microsoft.com/office/officeart/2005/8/layout/cycle3"/>
    <dgm:cxn modelId="{B5531D15-C705-8A4B-9A26-FADA2D12054E}" type="presParOf" srcId="{6983CA19-384D-CE46-A70D-FA552939AA82}" destId="{CC1FDAF7-58ED-1C41-B174-B6095EA456D3}" srcOrd="3" destOrd="0" presId="urn:microsoft.com/office/officeart/2005/8/layout/cycle3"/>
    <dgm:cxn modelId="{B52B8298-BECF-064A-8495-342981EB8E6B}" type="presParOf" srcId="{6983CA19-384D-CE46-A70D-FA552939AA82}" destId="{1AC8AA5F-A41E-F04E-BFFF-AB9DB3F849A4}" srcOrd="4" destOrd="0" presId="urn:microsoft.com/office/officeart/2005/8/layout/cycle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187FA-E766-1E4F-9B4B-6966BD8E4A34}">
      <dsp:nvSpPr>
        <dsp:cNvPr id="0" name=""/>
        <dsp:cNvSpPr/>
      </dsp:nvSpPr>
      <dsp:spPr>
        <a:xfrm>
          <a:off x="205911" y="-15139"/>
          <a:ext cx="971914" cy="971914"/>
        </a:xfrm>
        <a:prstGeom prst="circularArrow">
          <a:avLst>
            <a:gd name="adj1" fmla="val 5689"/>
            <a:gd name="adj2" fmla="val 340510"/>
            <a:gd name="adj3" fmla="val 13363803"/>
            <a:gd name="adj4" fmla="val 17635969"/>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D2B53F-418F-CB49-AA0C-ED5673D2B317}">
      <dsp:nvSpPr>
        <dsp:cNvPr id="0" name=""/>
        <dsp:cNvSpPr/>
      </dsp:nvSpPr>
      <dsp:spPr>
        <a:xfrm>
          <a:off x="427012" y="149"/>
          <a:ext cx="529711" cy="264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Create or update labelling guidelines </a:t>
          </a:r>
        </a:p>
      </dsp:txBody>
      <dsp:txXfrm>
        <a:off x="439941" y="13078"/>
        <a:ext cx="503853" cy="238997"/>
      </dsp:txXfrm>
    </dsp:sp>
    <dsp:sp modelId="{F23B56C3-1AED-3143-AFA5-67E9C0522C32}">
      <dsp:nvSpPr>
        <dsp:cNvPr id="0" name=""/>
        <dsp:cNvSpPr/>
      </dsp:nvSpPr>
      <dsp:spPr>
        <a:xfrm>
          <a:off x="795372" y="638167"/>
          <a:ext cx="529711" cy="264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Label n documents</a:t>
          </a:r>
        </a:p>
        <a:p>
          <a:pPr marL="0" lvl="0" indent="0" algn="ctr" defTabSz="222250">
            <a:lnSpc>
              <a:spcPct val="90000"/>
            </a:lnSpc>
            <a:spcBef>
              <a:spcPct val="0"/>
            </a:spcBef>
            <a:spcAft>
              <a:spcPct val="35000"/>
            </a:spcAft>
            <a:buNone/>
          </a:pPr>
          <a:r>
            <a:rPr lang="en-US" sz="500" i="1" kern="1200"/>
            <a:t>With n increasing per cycle</a:t>
          </a:r>
        </a:p>
      </dsp:txBody>
      <dsp:txXfrm>
        <a:off x="808301" y="651096"/>
        <a:ext cx="503853" cy="238997"/>
      </dsp:txXfrm>
    </dsp:sp>
    <dsp:sp modelId="{CC1FDAF7-58ED-1C41-B174-B6095EA456D3}">
      <dsp:nvSpPr>
        <dsp:cNvPr id="0" name=""/>
        <dsp:cNvSpPr/>
      </dsp:nvSpPr>
      <dsp:spPr>
        <a:xfrm>
          <a:off x="58652" y="638167"/>
          <a:ext cx="529711" cy="264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Review n documents</a:t>
          </a:r>
        </a:p>
      </dsp:txBody>
      <dsp:txXfrm>
        <a:off x="71581" y="651096"/>
        <a:ext cx="503853" cy="238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187FA-E766-1E4F-9B4B-6966BD8E4A34}">
      <dsp:nvSpPr>
        <dsp:cNvPr id="0" name=""/>
        <dsp:cNvSpPr/>
      </dsp:nvSpPr>
      <dsp:spPr>
        <a:xfrm>
          <a:off x="213222" y="-5381"/>
          <a:ext cx="1372431" cy="1372431"/>
        </a:xfrm>
        <a:prstGeom prst="circularArrow">
          <a:avLst>
            <a:gd name="adj1" fmla="val 5544"/>
            <a:gd name="adj2" fmla="val 330680"/>
            <a:gd name="adj3" fmla="val 14175294"/>
            <a:gd name="adj4" fmla="val 17147404"/>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D2B53F-418F-CB49-AA0C-ED5673D2B317}">
      <dsp:nvSpPr>
        <dsp:cNvPr id="0" name=""/>
        <dsp:cNvSpPr/>
      </dsp:nvSpPr>
      <dsp:spPr>
        <a:xfrm>
          <a:off x="635052" y="391"/>
          <a:ext cx="528771" cy="264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Decide on approach</a:t>
          </a:r>
        </a:p>
      </dsp:txBody>
      <dsp:txXfrm>
        <a:off x="647958" y="13297"/>
        <a:ext cx="502959" cy="238573"/>
      </dsp:txXfrm>
    </dsp:sp>
    <dsp:sp modelId="{F23B56C3-1AED-3143-AFA5-67E9C0522C32}">
      <dsp:nvSpPr>
        <dsp:cNvPr id="0" name=""/>
        <dsp:cNvSpPr/>
      </dsp:nvSpPr>
      <dsp:spPr>
        <a:xfrm>
          <a:off x="1191666" y="404795"/>
          <a:ext cx="528771" cy="264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Implement approach in code</a:t>
          </a:r>
        </a:p>
      </dsp:txBody>
      <dsp:txXfrm>
        <a:off x="1204572" y="417701"/>
        <a:ext cx="502959" cy="238573"/>
      </dsp:txXfrm>
    </dsp:sp>
    <dsp:sp modelId="{CC1FDAF7-58ED-1C41-B174-B6095EA456D3}">
      <dsp:nvSpPr>
        <dsp:cNvPr id="0" name=""/>
        <dsp:cNvSpPr/>
      </dsp:nvSpPr>
      <dsp:spPr>
        <a:xfrm>
          <a:off x="979059" y="1059134"/>
          <a:ext cx="528771" cy="264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Test-run experiment on small batch</a:t>
          </a:r>
        </a:p>
      </dsp:txBody>
      <dsp:txXfrm>
        <a:off x="991965" y="1072040"/>
        <a:ext cx="502959" cy="238573"/>
      </dsp:txXfrm>
    </dsp:sp>
    <dsp:sp modelId="{E491C105-717A-9A46-8DFF-ADD432AC52DF}">
      <dsp:nvSpPr>
        <dsp:cNvPr id="0" name=""/>
        <dsp:cNvSpPr/>
      </dsp:nvSpPr>
      <dsp:spPr>
        <a:xfrm>
          <a:off x="291046" y="1059134"/>
          <a:ext cx="528771" cy="264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Train experiment</a:t>
          </a:r>
        </a:p>
      </dsp:txBody>
      <dsp:txXfrm>
        <a:off x="303952" y="1072040"/>
        <a:ext cx="502959" cy="238573"/>
      </dsp:txXfrm>
    </dsp:sp>
    <dsp:sp modelId="{EB01B081-062B-1749-AD71-05B00E27F596}">
      <dsp:nvSpPr>
        <dsp:cNvPr id="0" name=""/>
        <dsp:cNvSpPr/>
      </dsp:nvSpPr>
      <dsp:spPr>
        <a:xfrm>
          <a:off x="78438" y="404795"/>
          <a:ext cx="528771" cy="264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Evaluate results and possible improvements</a:t>
          </a:r>
        </a:p>
      </dsp:txBody>
      <dsp:txXfrm>
        <a:off x="91344" y="417701"/>
        <a:ext cx="502959" cy="238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187FA-E766-1E4F-9B4B-6966BD8E4A34}">
      <dsp:nvSpPr>
        <dsp:cNvPr id="0" name=""/>
        <dsp:cNvSpPr/>
      </dsp:nvSpPr>
      <dsp:spPr>
        <a:xfrm>
          <a:off x="216565" y="4545"/>
          <a:ext cx="950605" cy="950605"/>
        </a:xfrm>
        <a:prstGeom prst="circularArrow">
          <a:avLst>
            <a:gd name="adj1" fmla="val 4668"/>
            <a:gd name="adj2" fmla="val 272909"/>
            <a:gd name="adj3" fmla="val 13906020"/>
            <a:gd name="adj4" fmla="val 17342104"/>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D2B53F-418F-CB49-AA0C-ED5673D2B317}">
      <dsp:nvSpPr>
        <dsp:cNvPr id="0" name=""/>
        <dsp:cNvSpPr/>
      </dsp:nvSpPr>
      <dsp:spPr>
        <a:xfrm>
          <a:off x="471943" y="293"/>
          <a:ext cx="439849" cy="2199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Brainstorm</a:t>
          </a:r>
        </a:p>
      </dsp:txBody>
      <dsp:txXfrm>
        <a:off x="482679" y="11029"/>
        <a:ext cx="418377" cy="198452"/>
      </dsp:txXfrm>
    </dsp:sp>
    <dsp:sp modelId="{F23B56C3-1AED-3143-AFA5-67E9C0522C32}">
      <dsp:nvSpPr>
        <dsp:cNvPr id="0" name=""/>
        <dsp:cNvSpPr/>
      </dsp:nvSpPr>
      <dsp:spPr>
        <a:xfrm>
          <a:off x="813274" y="341624"/>
          <a:ext cx="439849" cy="2199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Wireframes</a:t>
          </a:r>
          <a:endParaRPr lang="en-US" sz="500" i="1" kern="1200"/>
        </a:p>
      </dsp:txBody>
      <dsp:txXfrm>
        <a:off x="824010" y="352360"/>
        <a:ext cx="418377" cy="198452"/>
      </dsp:txXfrm>
    </dsp:sp>
    <dsp:sp modelId="{CC1FDAF7-58ED-1C41-B174-B6095EA456D3}">
      <dsp:nvSpPr>
        <dsp:cNvPr id="0" name=""/>
        <dsp:cNvSpPr/>
      </dsp:nvSpPr>
      <dsp:spPr>
        <a:xfrm>
          <a:off x="471943" y="682954"/>
          <a:ext cx="439849" cy="2199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Designs</a:t>
          </a:r>
        </a:p>
      </dsp:txBody>
      <dsp:txXfrm>
        <a:off x="482679" y="693690"/>
        <a:ext cx="418377" cy="198452"/>
      </dsp:txXfrm>
    </dsp:sp>
    <dsp:sp modelId="{1AC8AA5F-A41E-F04E-BFFF-AB9DB3F849A4}">
      <dsp:nvSpPr>
        <dsp:cNvPr id="0" name=""/>
        <dsp:cNvSpPr/>
      </dsp:nvSpPr>
      <dsp:spPr>
        <a:xfrm>
          <a:off x="130612" y="341624"/>
          <a:ext cx="439849" cy="2199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kern="1200"/>
            <a:t>Review</a:t>
          </a:r>
        </a:p>
      </dsp:txBody>
      <dsp:txXfrm>
        <a:off x="141348" y="352360"/>
        <a:ext cx="418377" cy="19845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0076C3-30A0-4308-A46C-28139AFFBBE4}" type="datetimeFigureOut">
              <a:rPr lang="en-US" smtClean="0"/>
              <a:t>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BF6C7-6170-4960-AAB1-4B07812F40AE}" type="slidenum">
              <a:rPr lang="en-US" smtClean="0"/>
              <a:t>‹#›</a:t>
            </a:fld>
            <a:endParaRPr lang="en-US"/>
          </a:p>
        </p:txBody>
      </p:sp>
    </p:spTree>
    <p:extLst>
      <p:ext uri="{BB962C8B-B14F-4D97-AF65-F5344CB8AC3E}">
        <p14:creationId xmlns:p14="http://schemas.microsoft.com/office/powerpoint/2010/main" val="1424262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metamazeeu-my.sharepoint.com/:x:/g/personal/j_polfliet_metamaze_eu/EV5gk_JvEAZFkVehGL__Pv0BdrwGs87rNhl90iLgl3S_dw?e=BKdcuf"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a:t>
            </a:fld>
            <a:endParaRPr lang="en-US"/>
          </a:p>
        </p:txBody>
      </p:sp>
    </p:spTree>
    <p:extLst>
      <p:ext uri="{BB962C8B-B14F-4D97-AF65-F5344CB8AC3E}">
        <p14:creationId xmlns:p14="http://schemas.microsoft.com/office/powerpoint/2010/main" val="3688921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nl-NL" dirty="0" err="1"/>
              <a:t>Build</a:t>
            </a:r>
            <a:r>
              <a:rPr lang="nl-NL" dirty="0"/>
              <a:t> up slide </a:t>
            </a:r>
            <a:r>
              <a:rPr lang="nl-NL" dirty="0" err="1"/>
              <a:t>together</a:t>
            </a:r>
            <a:endParaRPr dirty="0"/>
          </a:p>
        </p:txBody>
      </p:sp>
    </p:spTree>
    <p:extLst>
      <p:ext uri="{BB962C8B-B14F-4D97-AF65-F5344CB8AC3E}">
        <p14:creationId xmlns:p14="http://schemas.microsoft.com/office/powerpoint/2010/main" val="135426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nl-NL" dirty="0" err="1"/>
              <a:t>Build</a:t>
            </a:r>
            <a:r>
              <a:rPr lang="nl-NL" dirty="0"/>
              <a:t> up slide </a:t>
            </a:r>
            <a:r>
              <a:rPr lang="nl-NL" dirty="0" err="1"/>
              <a:t>together</a:t>
            </a:r>
            <a:endParaRPr dirty="0"/>
          </a:p>
        </p:txBody>
      </p:sp>
    </p:spTree>
    <p:extLst>
      <p:ext uri="{BB962C8B-B14F-4D97-AF65-F5344CB8AC3E}">
        <p14:creationId xmlns:p14="http://schemas.microsoft.com/office/powerpoint/2010/main" val="2930279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 name="Google Shape;234;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GB"/>
              <a:t>Jos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Jos</a:t>
            </a:r>
            <a:endParaRPr dirty="0"/>
          </a:p>
        </p:txBody>
      </p:sp>
      <p:sp>
        <p:nvSpPr>
          <p:cNvPr id="204" name="Google Shape;2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2270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685800" indent="-685800">
              <a:buClr>
                <a:srgbClr val="025EFF"/>
              </a:buClr>
              <a:buFont typeface="Arial" panose="020B0604020202020204" pitchFamily="34" charset="0"/>
              <a:buChar char="•"/>
            </a:pPr>
            <a:r>
              <a:rPr lang="en-GB" sz="1200" dirty="0">
                <a:solidFill>
                  <a:srgbClr val="0D1E25"/>
                </a:solidFill>
                <a:effectLst/>
                <a:latin typeface="Poppins" panose="00000500000000000000" pitchFamily="2" charset="0"/>
                <a:cs typeface="Poppins" panose="00000500000000000000" pitchFamily="2" charset="0"/>
              </a:rPr>
              <a:t>Sentiment analysis IS classification of course.</a:t>
            </a:r>
          </a:p>
        </p:txBody>
      </p:sp>
    </p:spTree>
    <p:extLst>
      <p:ext uri="{BB962C8B-B14F-4D97-AF65-F5344CB8AC3E}">
        <p14:creationId xmlns:p14="http://schemas.microsoft.com/office/powerpoint/2010/main" val="1037449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a:t>
            </a:r>
          </a:p>
        </p:txBody>
      </p:sp>
      <p:sp>
        <p:nvSpPr>
          <p:cNvPr id="4" name="Slide Number Placeholder 3"/>
          <p:cNvSpPr>
            <a:spLocks noGrp="1"/>
          </p:cNvSpPr>
          <p:nvPr>
            <p:ph type="sldNum" sz="quarter" idx="5"/>
          </p:nvPr>
        </p:nvSpPr>
        <p:spPr/>
        <p:txBody>
          <a:bodyPr/>
          <a:lstStyle/>
          <a:p>
            <a:fld id="{D5EBF6C7-6170-4960-AAB1-4B07812F40AE}" type="slidenum">
              <a:rPr lang="en-US" smtClean="0"/>
              <a:t>18</a:t>
            </a:fld>
            <a:endParaRPr lang="en-US"/>
          </a:p>
        </p:txBody>
      </p:sp>
    </p:spTree>
    <p:extLst>
      <p:ext uri="{BB962C8B-B14F-4D97-AF65-F5344CB8AC3E}">
        <p14:creationId xmlns:p14="http://schemas.microsoft.com/office/powerpoint/2010/main" val="111889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a:t>
            </a:r>
          </a:p>
        </p:txBody>
      </p:sp>
      <p:sp>
        <p:nvSpPr>
          <p:cNvPr id="4" name="Slide Number Placeholder 3"/>
          <p:cNvSpPr>
            <a:spLocks noGrp="1"/>
          </p:cNvSpPr>
          <p:nvPr>
            <p:ph type="sldNum" sz="quarter" idx="5"/>
          </p:nvPr>
        </p:nvSpPr>
        <p:spPr/>
        <p:txBody>
          <a:bodyPr/>
          <a:lstStyle/>
          <a:p>
            <a:fld id="{D5EBF6C7-6170-4960-AAB1-4B07812F40AE}" type="slidenum">
              <a:rPr lang="en-US" smtClean="0"/>
              <a:t>19</a:t>
            </a:fld>
            <a:endParaRPr lang="en-US"/>
          </a:p>
        </p:txBody>
      </p:sp>
    </p:spTree>
    <p:extLst>
      <p:ext uri="{BB962C8B-B14F-4D97-AF65-F5344CB8AC3E}">
        <p14:creationId xmlns:p14="http://schemas.microsoft.com/office/powerpoint/2010/main" val="1515850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9:25</a:t>
            </a:r>
          </a:p>
        </p:txBody>
      </p:sp>
      <p:sp>
        <p:nvSpPr>
          <p:cNvPr id="4" name="Slide Number Placeholder 3"/>
          <p:cNvSpPr>
            <a:spLocks noGrp="1"/>
          </p:cNvSpPr>
          <p:nvPr>
            <p:ph type="sldNum" sz="quarter" idx="5"/>
          </p:nvPr>
        </p:nvSpPr>
        <p:spPr/>
        <p:txBody>
          <a:bodyPr/>
          <a:lstStyle/>
          <a:p>
            <a:fld id="{D5EBF6C7-6170-4960-AAB1-4B07812F40AE}" type="slidenum">
              <a:rPr lang="en-US" smtClean="0"/>
              <a:t>20</a:t>
            </a:fld>
            <a:endParaRPr lang="en-US"/>
          </a:p>
        </p:txBody>
      </p:sp>
    </p:spTree>
    <p:extLst>
      <p:ext uri="{BB962C8B-B14F-4D97-AF65-F5344CB8AC3E}">
        <p14:creationId xmlns:p14="http://schemas.microsoft.com/office/powerpoint/2010/main" val="1147535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a:t>
            </a:r>
          </a:p>
        </p:txBody>
      </p:sp>
      <p:sp>
        <p:nvSpPr>
          <p:cNvPr id="4" name="Slide Number Placeholder 3"/>
          <p:cNvSpPr>
            <a:spLocks noGrp="1"/>
          </p:cNvSpPr>
          <p:nvPr>
            <p:ph type="sldNum" sz="quarter" idx="5"/>
          </p:nvPr>
        </p:nvSpPr>
        <p:spPr/>
        <p:txBody>
          <a:bodyPr/>
          <a:lstStyle/>
          <a:p>
            <a:fld id="{D5EBF6C7-6170-4960-AAB1-4B07812F40AE}" type="slidenum">
              <a:rPr lang="en-US" smtClean="0"/>
              <a:t>21</a:t>
            </a:fld>
            <a:endParaRPr lang="en-US"/>
          </a:p>
        </p:txBody>
      </p:sp>
    </p:spTree>
    <p:extLst>
      <p:ext uri="{BB962C8B-B14F-4D97-AF65-F5344CB8AC3E}">
        <p14:creationId xmlns:p14="http://schemas.microsoft.com/office/powerpoint/2010/main" val="2348915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2</a:t>
            </a:fld>
            <a:endParaRPr lang="en-US"/>
          </a:p>
        </p:txBody>
      </p:sp>
    </p:spTree>
    <p:extLst>
      <p:ext uri="{BB962C8B-B14F-4D97-AF65-F5344CB8AC3E}">
        <p14:creationId xmlns:p14="http://schemas.microsoft.com/office/powerpoint/2010/main" val="2546160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a:t>
            </a:r>
          </a:p>
        </p:txBody>
      </p:sp>
      <p:sp>
        <p:nvSpPr>
          <p:cNvPr id="4" name="Slide Number Placeholder 3"/>
          <p:cNvSpPr>
            <a:spLocks noGrp="1"/>
          </p:cNvSpPr>
          <p:nvPr>
            <p:ph type="sldNum" sz="quarter" idx="5"/>
          </p:nvPr>
        </p:nvSpPr>
        <p:spPr/>
        <p:txBody>
          <a:bodyPr/>
          <a:lstStyle/>
          <a:p>
            <a:fld id="{D5EBF6C7-6170-4960-AAB1-4B07812F40AE}" type="slidenum">
              <a:rPr lang="en-US" smtClean="0"/>
              <a:t>22</a:t>
            </a:fld>
            <a:endParaRPr lang="en-US"/>
          </a:p>
        </p:txBody>
      </p:sp>
    </p:spTree>
    <p:extLst>
      <p:ext uri="{BB962C8B-B14F-4D97-AF65-F5344CB8AC3E}">
        <p14:creationId xmlns:p14="http://schemas.microsoft.com/office/powerpoint/2010/main" val="940033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a:t>
            </a:r>
          </a:p>
        </p:txBody>
      </p:sp>
      <p:sp>
        <p:nvSpPr>
          <p:cNvPr id="4" name="Slide Number Placeholder 3"/>
          <p:cNvSpPr>
            <a:spLocks noGrp="1"/>
          </p:cNvSpPr>
          <p:nvPr>
            <p:ph type="sldNum" sz="quarter" idx="5"/>
          </p:nvPr>
        </p:nvSpPr>
        <p:spPr/>
        <p:txBody>
          <a:bodyPr/>
          <a:lstStyle/>
          <a:p>
            <a:fld id="{D5EBF6C7-6170-4960-AAB1-4B07812F40AE}" type="slidenum">
              <a:rPr lang="en-US" smtClean="0"/>
              <a:t>23</a:t>
            </a:fld>
            <a:endParaRPr lang="en-US"/>
          </a:p>
        </p:txBody>
      </p:sp>
    </p:spTree>
    <p:extLst>
      <p:ext uri="{BB962C8B-B14F-4D97-AF65-F5344CB8AC3E}">
        <p14:creationId xmlns:p14="http://schemas.microsoft.com/office/powerpoint/2010/main" val="3046509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a:t>
            </a:r>
          </a:p>
        </p:txBody>
      </p:sp>
      <p:sp>
        <p:nvSpPr>
          <p:cNvPr id="4" name="Slide Number Placeholder 3"/>
          <p:cNvSpPr>
            <a:spLocks noGrp="1"/>
          </p:cNvSpPr>
          <p:nvPr>
            <p:ph type="sldNum" sz="quarter" idx="5"/>
          </p:nvPr>
        </p:nvSpPr>
        <p:spPr/>
        <p:txBody>
          <a:bodyPr/>
          <a:lstStyle/>
          <a:p>
            <a:fld id="{D5EBF6C7-6170-4960-AAB1-4B07812F40AE}" type="slidenum">
              <a:rPr lang="en-US" smtClean="0"/>
              <a:t>24</a:t>
            </a:fld>
            <a:endParaRPr lang="en-US"/>
          </a:p>
        </p:txBody>
      </p:sp>
    </p:spTree>
    <p:extLst>
      <p:ext uri="{BB962C8B-B14F-4D97-AF65-F5344CB8AC3E}">
        <p14:creationId xmlns:p14="http://schemas.microsoft.com/office/powerpoint/2010/main" val="433719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a:t>
            </a:r>
          </a:p>
        </p:txBody>
      </p:sp>
      <p:sp>
        <p:nvSpPr>
          <p:cNvPr id="4" name="Slide Number Placeholder 3"/>
          <p:cNvSpPr>
            <a:spLocks noGrp="1"/>
          </p:cNvSpPr>
          <p:nvPr>
            <p:ph type="sldNum" sz="quarter" idx="5"/>
          </p:nvPr>
        </p:nvSpPr>
        <p:spPr/>
        <p:txBody>
          <a:bodyPr/>
          <a:lstStyle/>
          <a:p>
            <a:fld id="{D5EBF6C7-6170-4960-AAB1-4B07812F40AE}" type="slidenum">
              <a:rPr lang="en-US" smtClean="0"/>
              <a:t>25</a:t>
            </a:fld>
            <a:endParaRPr lang="en-US"/>
          </a:p>
        </p:txBody>
      </p:sp>
    </p:spTree>
    <p:extLst>
      <p:ext uri="{BB962C8B-B14F-4D97-AF65-F5344CB8AC3E}">
        <p14:creationId xmlns:p14="http://schemas.microsoft.com/office/powerpoint/2010/main" val="4282410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9:30</a:t>
            </a:r>
          </a:p>
        </p:txBody>
      </p:sp>
      <p:sp>
        <p:nvSpPr>
          <p:cNvPr id="4" name="Slide Number Placeholder 3"/>
          <p:cNvSpPr>
            <a:spLocks noGrp="1"/>
          </p:cNvSpPr>
          <p:nvPr>
            <p:ph type="sldNum" sz="quarter" idx="5"/>
          </p:nvPr>
        </p:nvSpPr>
        <p:spPr/>
        <p:txBody>
          <a:bodyPr/>
          <a:lstStyle/>
          <a:p>
            <a:fld id="{D5EBF6C7-6170-4960-AAB1-4B07812F40AE}" type="slidenum">
              <a:rPr lang="en-US" smtClean="0"/>
              <a:t>26</a:t>
            </a:fld>
            <a:endParaRPr lang="en-US"/>
          </a:p>
        </p:txBody>
      </p:sp>
    </p:spTree>
    <p:extLst>
      <p:ext uri="{BB962C8B-B14F-4D97-AF65-F5344CB8AC3E}">
        <p14:creationId xmlns:p14="http://schemas.microsoft.com/office/powerpoint/2010/main" val="884776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27</a:t>
            </a:fld>
            <a:endParaRPr lang="en-US"/>
          </a:p>
        </p:txBody>
      </p:sp>
    </p:spTree>
    <p:extLst>
      <p:ext uri="{BB962C8B-B14F-4D97-AF65-F5344CB8AC3E}">
        <p14:creationId xmlns:p14="http://schemas.microsoft.com/office/powerpoint/2010/main" val="3945151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some fancy modelling</a:t>
            </a:r>
            <a:r>
              <a:rPr lang="en-US" baseline="0" dirty="0"/>
              <a:t> words.</a:t>
            </a:r>
          </a:p>
          <a:p>
            <a:r>
              <a:rPr lang="en-US" baseline="0" dirty="0"/>
              <a:t>This might sound simplistic, but it is not. It’s a structured way of thinking about these problems and distilling the essence. </a:t>
            </a:r>
            <a:endParaRPr lang="en-US" dirty="0"/>
          </a:p>
        </p:txBody>
      </p:sp>
      <p:sp>
        <p:nvSpPr>
          <p:cNvPr id="4" name="Slide Number Placeholder 3"/>
          <p:cNvSpPr>
            <a:spLocks noGrp="1"/>
          </p:cNvSpPr>
          <p:nvPr>
            <p:ph type="sldNum" sz="quarter" idx="10"/>
          </p:nvPr>
        </p:nvSpPr>
        <p:spPr/>
        <p:txBody>
          <a:bodyPr/>
          <a:lstStyle/>
          <a:p>
            <a:fld id="{430FF8E9-F748-4A48-AC9B-09466F1172FF}" type="slidenum">
              <a:rPr lang="en-US" smtClean="0"/>
              <a:t>28</a:t>
            </a:fld>
            <a:endParaRPr lang="en-US"/>
          </a:p>
        </p:txBody>
      </p:sp>
    </p:spTree>
    <p:extLst>
      <p:ext uri="{BB962C8B-B14F-4D97-AF65-F5344CB8AC3E}">
        <p14:creationId xmlns:p14="http://schemas.microsoft.com/office/powerpoint/2010/main" val="273308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a:t>
            </a:r>
          </a:p>
        </p:txBody>
      </p:sp>
      <p:sp>
        <p:nvSpPr>
          <p:cNvPr id="4" name="Slide Number Placeholder 3"/>
          <p:cNvSpPr>
            <a:spLocks noGrp="1"/>
          </p:cNvSpPr>
          <p:nvPr>
            <p:ph type="sldNum" sz="quarter" idx="5"/>
          </p:nvPr>
        </p:nvSpPr>
        <p:spPr/>
        <p:txBody>
          <a:bodyPr/>
          <a:lstStyle/>
          <a:p>
            <a:fld id="{D5EBF6C7-6170-4960-AAB1-4B07812F40AE}" type="slidenum">
              <a:rPr lang="en-US" smtClean="0"/>
              <a:t>29</a:t>
            </a:fld>
            <a:endParaRPr lang="en-US"/>
          </a:p>
        </p:txBody>
      </p:sp>
    </p:spTree>
    <p:extLst>
      <p:ext uri="{BB962C8B-B14F-4D97-AF65-F5344CB8AC3E}">
        <p14:creationId xmlns:p14="http://schemas.microsoft.com/office/powerpoint/2010/main" val="2503541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9:45 - 10:15</a:t>
            </a:r>
          </a:p>
        </p:txBody>
      </p:sp>
      <p:sp>
        <p:nvSpPr>
          <p:cNvPr id="4" name="Slide Number Placeholder 3"/>
          <p:cNvSpPr>
            <a:spLocks noGrp="1"/>
          </p:cNvSpPr>
          <p:nvPr>
            <p:ph type="sldNum" sz="quarter" idx="5"/>
          </p:nvPr>
        </p:nvSpPr>
        <p:spPr/>
        <p:txBody>
          <a:bodyPr/>
          <a:lstStyle/>
          <a:p>
            <a:fld id="{D5EBF6C7-6170-4960-AAB1-4B07812F40AE}" type="slidenum">
              <a:rPr lang="en-US" smtClean="0"/>
              <a:t>30</a:t>
            </a:fld>
            <a:endParaRPr lang="en-US"/>
          </a:p>
        </p:txBody>
      </p:sp>
    </p:spTree>
    <p:extLst>
      <p:ext uri="{BB962C8B-B14F-4D97-AF65-F5344CB8AC3E}">
        <p14:creationId xmlns:p14="http://schemas.microsoft.com/office/powerpoint/2010/main" val="3576711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a:t>
            </a:r>
          </a:p>
        </p:txBody>
      </p:sp>
      <p:sp>
        <p:nvSpPr>
          <p:cNvPr id="4" name="Slide Number Placeholder 3"/>
          <p:cNvSpPr>
            <a:spLocks noGrp="1"/>
          </p:cNvSpPr>
          <p:nvPr>
            <p:ph type="sldNum" sz="quarter" idx="5"/>
          </p:nvPr>
        </p:nvSpPr>
        <p:spPr/>
        <p:txBody>
          <a:bodyPr/>
          <a:lstStyle/>
          <a:p>
            <a:fld id="{D5EBF6C7-6170-4960-AAB1-4B07812F40AE}" type="slidenum">
              <a:rPr lang="en-US" smtClean="0"/>
              <a:t>32</a:t>
            </a:fld>
            <a:endParaRPr lang="en-US"/>
          </a:p>
        </p:txBody>
      </p:sp>
    </p:spTree>
    <p:extLst>
      <p:ext uri="{BB962C8B-B14F-4D97-AF65-F5344CB8AC3E}">
        <p14:creationId xmlns:p14="http://schemas.microsoft.com/office/powerpoint/2010/main" val="1734994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9-9:10</a:t>
            </a:r>
          </a:p>
        </p:txBody>
      </p:sp>
      <p:sp>
        <p:nvSpPr>
          <p:cNvPr id="4" name="Slide Number Placeholder 3"/>
          <p:cNvSpPr>
            <a:spLocks noGrp="1"/>
          </p:cNvSpPr>
          <p:nvPr>
            <p:ph type="sldNum" sz="quarter" idx="5"/>
          </p:nvPr>
        </p:nvSpPr>
        <p:spPr/>
        <p:txBody>
          <a:bodyPr/>
          <a:lstStyle/>
          <a:p>
            <a:fld id="{D5EBF6C7-6170-4960-AAB1-4B07812F40AE}" type="slidenum">
              <a:rPr lang="en-US" smtClean="0"/>
              <a:t>4</a:t>
            </a:fld>
            <a:endParaRPr lang="en-US"/>
          </a:p>
        </p:txBody>
      </p:sp>
    </p:spTree>
    <p:extLst>
      <p:ext uri="{BB962C8B-B14F-4D97-AF65-F5344CB8AC3E}">
        <p14:creationId xmlns:p14="http://schemas.microsoft.com/office/powerpoint/2010/main" val="1830731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34</a:t>
            </a:fld>
            <a:endParaRPr lang="en-US"/>
          </a:p>
        </p:txBody>
      </p:sp>
    </p:spTree>
    <p:extLst>
      <p:ext uri="{BB962C8B-B14F-4D97-AF65-F5344CB8AC3E}">
        <p14:creationId xmlns:p14="http://schemas.microsoft.com/office/powerpoint/2010/main" val="3603502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35</a:t>
            </a:fld>
            <a:endParaRPr lang="en-US"/>
          </a:p>
        </p:txBody>
      </p:sp>
    </p:spTree>
    <p:extLst>
      <p:ext uri="{BB962C8B-B14F-4D97-AF65-F5344CB8AC3E}">
        <p14:creationId xmlns:p14="http://schemas.microsoft.com/office/powerpoint/2010/main" val="723094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D5EBF6C7-6170-4960-AAB1-4B07812F40AE}" type="slidenum">
              <a:rPr lang="en-US" smtClean="0"/>
              <a:t>40</a:t>
            </a:fld>
            <a:endParaRPr lang="en-US"/>
          </a:p>
        </p:txBody>
      </p:sp>
    </p:spTree>
    <p:extLst>
      <p:ext uri="{BB962C8B-B14F-4D97-AF65-F5344CB8AC3E}">
        <p14:creationId xmlns:p14="http://schemas.microsoft.com/office/powerpoint/2010/main" val="625876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ELMO: Allen.ai</a:t>
            </a:r>
          </a:p>
          <a:p>
            <a:r>
              <a:rPr lang="en-BE" dirty="0"/>
              <a:t>BERT: Google</a:t>
            </a:r>
          </a:p>
        </p:txBody>
      </p:sp>
      <p:sp>
        <p:nvSpPr>
          <p:cNvPr id="4" name="Slide Number Placeholder 3"/>
          <p:cNvSpPr>
            <a:spLocks noGrp="1"/>
          </p:cNvSpPr>
          <p:nvPr>
            <p:ph type="sldNum" sz="quarter" idx="5"/>
          </p:nvPr>
        </p:nvSpPr>
        <p:spPr/>
        <p:txBody>
          <a:bodyPr/>
          <a:lstStyle/>
          <a:p>
            <a:fld id="{D5EBF6C7-6170-4960-AAB1-4B07812F40AE}" type="slidenum">
              <a:rPr lang="en-US" smtClean="0"/>
              <a:t>46</a:t>
            </a:fld>
            <a:endParaRPr lang="en-US"/>
          </a:p>
        </p:txBody>
      </p:sp>
    </p:spTree>
    <p:extLst>
      <p:ext uri="{BB962C8B-B14F-4D97-AF65-F5344CB8AC3E}">
        <p14:creationId xmlns:p14="http://schemas.microsoft.com/office/powerpoint/2010/main" val="1291332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25EFF"/>
                </a:solidFill>
                <a:hlinkClick r:id="rId3">
                  <a:extLst>
                    <a:ext uri="{A12FA001-AC4F-418D-AE19-62706E023703}">
                      <ahyp:hlinkClr xmlns:ahyp="http://schemas.microsoft.com/office/drawing/2018/hyperlinkcolor" val="tx"/>
                    </a:ext>
                  </a:extLst>
                </a:hlinkClick>
              </a:rPr>
              <a:t>https://metamazeeu-my.sharepoint.com/:x:/g/personal/j_polfliet_metamaze_eu/EV5gk_JvEAZFkVehGL__Pv0BdrwGs87rNhl90iLgl3S_dw?e=BKdcuf</a:t>
            </a:r>
            <a:endParaRPr lang="en-US" sz="1200" dirty="0">
              <a:solidFill>
                <a:srgbClr val="025EFF"/>
              </a:solidFill>
            </a:endParaRPr>
          </a:p>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47</a:t>
            </a:fld>
            <a:endParaRPr lang="en-US"/>
          </a:p>
        </p:txBody>
      </p:sp>
    </p:spTree>
    <p:extLst>
      <p:ext uri="{BB962C8B-B14F-4D97-AF65-F5344CB8AC3E}">
        <p14:creationId xmlns:p14="http://schemas.microsoft.com/office/powerpoint/2010/main" val="2896917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E" dirty="0"/>
              <a:t>Disclaimer: this is an example to build intuition. In reality, these dimensions are abstract and their meaning unclear</a:t>
            </a:r>
          </a:p>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53</a:t>
            </a:fld>
            <a:endParaRPr lang="en-US"/>
          </a:p>
        </p:txBody>
      </p:sp>
    </p:spTree>
    <p:extLst>
      <p:ext uri="{BB962C8B-B14F-4D97-AF65-F5344CB8AC3E}">
        <p14:creationId xmlns:p14="http://schemas.microsoft.com/office/powerpoint/2010/main" val="2208916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Change code together. </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59</a:t>
            </a:fld>
            <a:endParaRPr lang="en-US"/>
          </a:p>
        </p:txBody>
      </p:sp>
    </p:spTree>
    <p:extLst>
      <p:ext uri="{BB962C8B-B14F-4D97-AF65-F5344CB8AC3E}">
        <p14:creationId xmlns:p14="http://schemas.microsoft.com/office/powerpoint/2010/main" val="13206455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Short recap of lesson 1 + extra examples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60</a:t>
            </a:fld>
            <a:endParaRPr lang="en-US"/>
          </a:p>
        </p:txBody>
      </p:sp>
    </p:spTree>
    <p:extLst>
      <p:ext uri="{BB962C8B-B14F-4D97-AF65-F5344CB8AC3E}">
        <p14:creationId xmlns:p14="http://schemas.microsoft.com/office/powerpoint/2010/main" val="2438903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62</a:t>
            </a:fld>
            <a:endParaRPr lang="en-US"/>
          </a:p>
        </p:txBody>
      </p:sp>
    </p:spTree>
    <p:extLst>
      <p:ext uri="{BB962C8B-B14F-4D97-AF65-F5344CB8AC3E}">
        <p14:creationId xmlns:p14="http://schemas.microsoft.com/office/powerpoint/2010/main" val="983789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66</a:t>
            </a:fld>
            <a:endParaRPr lang="en-US"/>
          </a:p>
        </p:txBody>
      </p:sp>
    </p:spTree>
    <p:extLst>
      <p:ext uri="{BB962C8B-B14F-4D97-AF65-F5344CB8AC3E}">
        <p14:creationId xmlns:p14="http://schemas.microsoft.com/office/powerpoint/2010/main" val="1406111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9:10</a:t>
            </a:r>
          </a:p>
        </p:txBody>
      </p:sp>
      <p:sp>
        <p:nvSpPr>
          <p:cNvPr id="4" name="Slide Number Placeholder 3"/>
          <p:cNvSpPr>
            <a:spLocks noGrp="1"/>
          </p:cNvSpPr>
          <p:nvPr>
            <p:ph type="sldNum" sz="quarter" idx="5"/>
          </p:nvPr>
        </p:nvSpPr>
        <p:spPr/>
        <p:txBody>
          <a:bodyPr/>
          <a:lstStyle/>
          <a:p>
            <a:fld id="{D5EBF6C7-6170-4960-AAB1-4B07812F40AE}" type="slidenum">
              <a:rPr lang="en-US" smtClean="0"/>
              <a:t>5</a:t>
            </a:fld>
            <a:endParaRPr lang="en-US"/>
          </a:p>
        </p:txBody>
      </p:sp>
    </p:spTree>
    <p:extLst>
      <p:ext uri="{BB962C8B-B14F-4D97-AF65-F5344CB8AC3E}">
        <p14:creationId xmlns:p14="http://schemas.microsoft.com/office/powerpoint/2010/main" val="5012662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a:t>
            </a:r>
          </a:p>
        </p:txBody>
      </p:sp>
      <p:sp>
        <p:nvSpPr>
          <p:cNvPr id="4" name="Slide Number Placeholder 3"/>
          <p:cNvSpPr>
            <a:spLocks noGrp="1"/>
          </p:cNvSpPr>
          <p:nvPr>
            <p:ph type="sldNum" sz="quarter" idx="5"/>
          </p:nvPr>
        </p:nvSpPr>
        <p:spPr/>
        <p:txBody>
          <a:bodyPr/>
          <a:lstStyle/>
          <a:p>
            <a:fld id="{D5EBF6C7-6170-4960-AAB1-4B07812F40AE}" type="slidenum">
              <a:rPr lang="en-US" smtClean="0"/>
              <a:t>67</a:t>
            </a:fld>
            <a:endParaRPr lang="en-US"/>
          </a:p>
        </p:txBody>
      </p:sp>
    </p:spTree>
    <p:extLst>
      <p:ext uri="{BB962C8B-B14F-4D97-AF65-F5344CB8AC3E}">
        <p14:creationId xmlns:p14="http://schemas.microsoft.com/office/powerpoint/2010/main" val="1748792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70</a:t>
            </a:fld>
            <a:endParaRPr lang="en-US"/>
          </a:p>
        </p:txBody>
      </p:sp>
    </p:spTree>
    <p:extLst>
      <p:ext uri="{BB962C8B-B14F-4D97-AF65-F5344CB8AC3E}">
        <p14:creationId xmlns:p14="http://schemas.microsoft.com/office/powerpoint/2010/main" val="37818194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BE" dirty="0"/>
              <a:t>trong, steady, static, stable, sturdy, stiff,   even the Dutch “stevig”, “star”,  with morpheme ‘st’ which is a constituent of a word.</a:t>
            </a:r>
          </a:p>
        </p:txBody>
      </p:sp>
      <p:sp>
        <p:nvSpPr>
          <p:cNvPr id="4" name="Slide Number Placeholder 3"/>
          <p:cNvSpPr>
            <a:spLocks noGrp="1"/>
          </p:cNvSpPr>
          <p:nvPr>
            <p:ph type="sldNum" sz="quarter" idx="5"/>
          </p:nvPr>
        </p:nvSpPr>
        <p:spPr/>
        <p:txBody>
          <a:bodyPr/>
          <a:lstStyle/>
          <a:p>
            <a:fld id="{D5EBF6C7-6170-4960-AAB1-4B07812F40AE}" type="slidenum">
              <a:rPr lang="en-US" smtClean="0"/>
              <a:t>72</a:t>
            </a:fld>
            <a:endParaRPr lang="en-US"/>
          </a:p>
        </p:txBody>
      </p:sp>
    </p:spTree>
    <p:extLst>
      <p:ext uri="{BB962C8B-B14F-4D97-AF65-F5344CB8AC3E}">
        <p14:creationId xmlns:p14="http://schemas.microsoft.com/office/powerpoint/2010/main" val="8405376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2AA2E7-E1C5-4D09-B3EC-A9BE669C0460}" type="slidenum">
              <a:rPr kumimoji="0" lang="en-P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P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447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7999"/>
              </a:lnSpc>
              <a:spcBef>
                <a:spcPts val="0"/>
              </a:spcBef>
              <a:spcAft>
                <a:spcPts val="0"/>
              </a:spcAft>
              <a:buNone/>
            </a:pPr>
            <a:r>
              <a:rPr lang="en-US" dirty="0"/>
              <a:t>Transformer architecture that adds attention mechanisms</a:t>
            </a:r>
          </a:p>
          <a:p>
            <a:pPr marL="0" lvl="0" indent="0" algn="l" rtl="0">
              <a:lnSpc>
                <a:spcPct val="117999"/>
              </a:lnSpc>
              <a:spcBef>
                <a:spcPts val="0"/>
              </a:spcBef>
              <a:spcAft>
                <a:spcPts val="0"/>
              </a:spcAft>
              <a:buNone/>
            </a:pPr>
            <a:endParaRPr lang="en-US" dirty="0"/>
          </a:p>
          <a:p>
            <a:pPr marL="0" lvl="0" indent="0" algn="l" rtl="0">
              <a:lnSpc>
                <a:spcPct val="117999"/>
              </a:lnSpc>
              <a:spcBef>
                <a:spcPts val="0"/>
              </a:spcBef>
              <a:spcAft>
                <a:spcPts val="0"/>
              </a:spcAft>
              <a:buNone/>
            </a:pPr>
            <a:r>
              <a:rPr lang="en-US" dirty="0"/>
              <a:t>BERT is a bit like </a:t>
            </a:r>
            <a:r>
              <a:rPr lang="en-US" dirty="0" err="1"/>
              <a:t>AlexNet</a:t>
            </a:r>
            <a:r>
              <a:rPr lang="en-US" dirty="0"/>
              <a:t>: Convolutional Neural Networks (Transformers) had existed for a long time but didn’t yet blow everything away, until a training regime and architecture was used to completely outperform existing benchmarks by a wide margin. </a:t>
            </a:r>
            <a:r>
              <a:rPr lang="en-US" dirty="0" err="1"/>
              <a:t>AlexNet</a:t>
            </a:r>
            <a:r>
              <a:rPr lang="en-US" dirty="0"/>
              <a:t> kicked off the “Deep Learning” revolution, BERT kicked off the Transformer revolution.</a:t>
            </a:r>
          </a:p>
        </p:txBody>
      </p:sp>
      <p:sp>
        <p:nvSpPr>
          <p:cNvPr id="4" name="Slide Number Placeholder 3"/>
          <p:cNvSpPr>
            <a:spLocks noGrp="1"/>
          </p:cNvSpPr>
          <p:nvPr>
            <p:ph type="sldNum" sz="quarter" idx="5"/>
          </p:nvPr>
        </p:nvSpPr>
        <p:spPr/>
        <p:txBody>
          <a:bodyPr/>
          <a:lstStyle/>
          <a:p>
            <a:fld id="{D5EBF6C7-6170-4960-AAB1-4B07812F40AE}" type="slidenum">
              <a:rPr lang="en-US" smtClean="0"/>
              <a:t>80</a:t>
            </a:fld>
            <a:endParaRPr lang="en-US"/>
          </a:p>
        </p:txBody>
      </p:sp>
    </p:spTree>
    <p:extLst>
      <p:ext uri="{BB962C8B-B14F-4D97-AF65-F5344CB8AC3E}">
        <p14:creationId xmlns:p14="http://schemas.microsoft.com/office/powerpoint/2010/main" val="24573993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81</a:t>
            </a:fld>
            <a:endParaRPr lang="en-US"/>
          </a:p>
        </p:txBody>
      </p:sp>
    </p:spTree>
    <p:extLst>
      <p:ext uri="{BB962C8B-B14F-4D97-AF65-F5344CB8AC3E}">
        <p14:creationId xmlns:p14="http://schemas.microsoft.com/office/powerpoint/2010/main" val="1768364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83</a:t>
            </a:fld>
            <a:endParaRPr lang="en-US"/>
          </a:p>
        </p:txBody>
      </p:sp>
    </p:spTree>
    <p:extLst>
      <p:ext uri="{BB962C8B-B14F-4D97-AF65-F5344CB8AC3E}">
        <p14:creationId xmlns:p14="http://schemas.microsoft.com/office/powerpoint/2010/main" val="1791019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88</a:t>
            </a:fld>
            <a:endParaRPr lang="en-US"/>
          </a:p>
        </p:txBody>
      </p:sp>
    </p:spTree>
    <p:extLst>
      <p:ext uri="{BB962C8B-B14F-4D97-AF65-F5344CB8AC3E}">
        <p14:creationId xmlns:p14="http://schemas.microsoft.com/office/powerpoint/2010/main" val="3364832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90</a:t>
            </a:fld>
            <a:endParaRPr lang="en-US"/>
          </a:p>
        </p:txBody>
      </p:sp>
    </p:spTree>
    <p:extLst>
      <p:ext uri="{BB962C8B-B14F-4D97-AF65-F5344CB8AC3E}">
        <p14:creationId xmlns:p14="http://schemas.microsoft.com/office/powerpoint/2010/main" val="2921078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embed examples, then do a nearest </a:t>
            </a:r>
            <a:r>
              <a:rPr lang="en-GB" dirty="0" err="1"/>
              <a:t>neighbor</a:t>
            </a:r>
            <a:r>
              <a:rPr lang="en-GB" dirty="0"/>
              <a:t> search and select the most similar example.</a:t>
            </a:r>
            <a:endParaRPr lang="en-BE" dirty="0"/>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91</a:t>
            </a:fld>
            <a:endParaRPr lang="en-US"/>
          </a:p>
        </p:txBody>
      </p:sp>
    </p:spTree>
    <p:extLst>
      <p:ext uri="{BB962C8B-B14F-4D97-AF65-F5344CB8AC3E}">
        <p14:creationId xmlns:p14="http://schemas.microsoft.com/office/powerpoint/2010/main" val="4208449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GB" sz="1200" dirty="0">
                <a:solidFill>
                  <a:srgbClr val="0D1E25"/>
                </a:solidFill>
                <a:highlight>
                  <a:srgbClr val="FFFF00"/>
                </a:highlight>
                <a:latin typeface="Poppins" panose="00000500000000000000" pitchFamily="2" charset="0"/>
                <a:ea typeface="Lato Light"/>
                <a:cs typeface="Poppins" panose="00000500000000000000" pitchFamily="2" charset="0"/>
                <a:sym typeface="Lato Light"/>
              </a:rPr>
              <a:t>“Internal monologue” = “The voice inside your head”. 30-50% of people according </a:t>
            </a:r>
          </a:p>
          <a:p>
            <a:pPr marL="0" lvl="0" indent="0" algn="l" rtl="0">
              <a:lnSpc>
                <a:spcPct val="117999"/>
              </a:lnSpc>
              <a:spcBef>
                <a:spcPts val="0"/>
              </a:spcBef>
              <a:spcAft>
                <a:spcPts val="0"/>
              </a:spcAft>
              <a:buNone/>
            </a:pPr>
            <a:endParaRPr lang="en-GB" dirty="0"/>
          </a:p>
          <a:p>
            <a:pPr marL="0" lvl="0" indent="0" algn="l" rtl="0">
              <a:lnSpc>
                <a:spcPct val="117999"/>
              </a:lnSpc>
              <a:spcBef>
                <a:spcPts val="0"/>
              </a:spcBef>
              <a:spcAft>
                <a:spcPts val="0"/>
              </a:spcAft>
              <a:buNone/>
            </a:pPr>
            <a:r>
              <a:rPr lang="en-GB" dirty="0"/>
              <a:t>Homo Sapiens: the invention of language lead to fairy tales and being able to cooperate with people you don’t actually know due </a:t>
            </a:r>
            <a:r>
              <a:rPr lang="en-GB" dirty="0" err="1"/>
              <a:t>toyour</a:t>
            </a:r>
            <a:r>
              <a:rPr lang="en-GB" dirty="0"/>
              <a:t> common belief in fictions.</a:t>
            </a:r>
            <a:endParaRPr dirty="0"/>
          </a:p>
        </p:txBody>
      </p:sp>
    </p:spTree>
    <p:extLst>
      <p:ext uri="{BB962C8B-B14F-4D97-AF65-F5344CB8AC3E}">
        <p14:creationId xmlns:p14="http://schemas.microsoft.com/office/powerpoint/2010/main" val="2777013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93</a:t>
            </a:fld>
            <a:endParaRPr lang="en-US"/>
          </a:p>
        </p:txBody>
      </p:sp>
    </p:spTree>
    <p:extLst>
      <p:ext uri="{BB962C8B-B14F-4D97-AF65-F5344CB8AC3E}">
        <p14:creationId xmlns:p14="http://schemas.microsoft.com/office/powerpoint/2010/main" val="30651919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B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2AA2E7-E1C5-4D09-B3EC-A9BE669C0460}" type="slidenum">
              <a:rPr kumimoji="0" lang="en-P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P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7950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BE" dirty="0"/>
              <a:t>Raise your hand if you did something professionally this week. Anything, a task, </a:t>
            </a:r>
          </a:p>
          <a:p>
            <a:pPr marL="171450" indent="-171450">
              <a:buFontTx/>
              <a:buChar char="-"/>
            </a:pPr>
            <a:r>
              <a:rPr lang="en-BE" dirty="0"/>
              <a:t>Now raise your hand if you did something you felt was exactly in the sweet spot of your expertise, the part where you are likely one of the most knowledgeable people in the world.</a:t>
            </a:r>
          </a:p>
          <a:p>
            <a:pPr marL="171450" indent="-171450">
              <a:buFontTx/>
              <a:buChar char="-"/>
            </a:pPr>
            <a:r>
              <a:rPr lang="en-BE" dirty="0"/>
              <a:t>Pick one of the others</a:t>
            </a:r>
          </a:p>
          <a:p>
            <a:pPr marL="171450" indent="-171450">
              <a:buFontTx/>
              <a:buChar char="-"/>
            </a:pPr>
            <a:endParaRPr lang="en-B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2AA2E7-E1C5-4D09-B3EC-A9BE669C0460}" type="slidenum">
              <a:rPr kumimoji="0" lang="en-P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P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1571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99</a:t>
            </a:fld>
            <a:endParaRPr lang="en-US"/>
          </a:p>
        </p:txBody>
      </p:sp>
    </p:spTree>
    <p:extLst>
      <p:ext uri="{BB962C8B-B14F-4D97-AF65-F5344CB8AC3E}">
        <p14:creationId xmlns:p14="http://schemas.microsoft.com/office/powerpoint/2010/main" val="37990336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100</a:t>
            </a:fld>
            <a:endParaRPr lang="en-US"/>
          </a:p>
        </p:txBody>
      </p:sp>
    </p:spTree>
    <p:extLst>
      <p:ext uri="{BB962C8B-B14F-4D97-AF65-F5344CB8AC3E}">
        <p14:creationId xmlns:p14="http://schemas.microsoft.com/office/powerpoint/2010/main" val="9955815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 name="Google Shape;19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GB"/>
              <a:t>Niels</a:t>
            </a:r>
            <a:endParaRPr/>
          </a:p>
        </p:txBody>
      </p:sp>
    </p:spTree>
    <p:extLst>
      <p:ext uri="{BB962C8B-B14F-4D97-AF65-F5344CB8AC3E}">
        <p14:creationId xmlns:p14="http://schemas.microsoft.com/office/powerpoint/2010/main" val="2890775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110</a:t>
            </a:fld>
            <a:endParaRPr lang="en-US"/>
          </a:p>
        </p:txBody>
      </p:sp>
    </p:spTree>
    <p:extLst>
      <p:ext uri="{BB962C8B-B14F-4D97-AF65-F5344CB8AC3E}">
        <p14:creationId xmlns:p14="http://schemas.microsoft.com/office/powerpoint/2010/main" val="3296338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this</a:t>
            </a:r>
          </a:p>
        </p:txBody>
      </p:sp>
      <p:sp>
        <p:nvSpPr>
          <p:cNvPr id="4" name="Slide Number Placeholder 3"/>
          <p:cNvSpPr>
            <a:spLocks noGrp="1"/>
          </p:cNvSpPr>
          <p:nvPr>
            <p:ph type="sldNum" sz="quarter" idx="5"/>
          </p:nvPr>
        </p:nvSpPr>
        <p:spPr/>
        <p:txBody>
          <a:bodyPr/>
          <a:lstStyle/>
          <a:p>
            <a:fld id="{D5EBF6C7-6170-4960-AAB1-4B07812F40AE}" type="slidenum">
              <a:rPr lang="en-US" smtClean="0"/>
              <a:t>112</a:t>
            </a:fld>
            <a:endParaRPr lang="en-US"/>
          </a:p>
        </p:txBody>
      </p:sp>
    </p:spTree>
    <p:extLst>
      <p:ext uri="{BB962C8B-B14F-4D97-AF65-F5344CB8AC3E}">
        <p14:creationId xmlns:p14="http://schemas.microsoft.com/office/powerpoint/2010/main" val="29680842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t>
            </a:r>
            <a:r>
              <a:rPr lang="en-US" baseline="0" dirty="0"/>
              <a:t> </a:t>
            </a:r>
            <a:r>
              <a:rPr lang="en-US" baseline="0" dirty="0" err="1"/>
              <a:t>l’art</a:t>
            </a:r>
            <a:r>
              <a:rPr lang="en-US" baseline="0" dirty="0"/>
              <a:t> pour </a:t>
            </a:r>
            <a:r>
              <a:rPr lang="en-US" baseline="0" dirty="0" err="1"/>
              <a:t>l’art</a:t>
            </a:r>
            <a:r>
              <a:rPr lang="en-US" baseline="0" dirty="0"/>
              <a:t>. We only do Data Science or use machine learning when it makes sense</a:t>
            </a:r>
          </a:p>
          <a:p>
            <a:endParaRPr lang="en-US" baseline="0" dirty="0"/>
          </a:p>
          <a:p>
            <a:r>
              <a:rPr lang="en-US" baseline="0" dirty="0"/>
              <a:t>If no inspiration take something from before or explain Stef’s idea about building a “personalized outreach for recruitment” bot</a:t>
            </a:r>
          </a:p>
          <a:p>
            <a:endParaRPr lang="en-US" dirty="0"/>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115</a:t>
            </a:fld>
            <a:endParaRPr lang="en-US"/>
          </a:p>
        </p:txBody>
      </p:sp>
    </p:spTree>
    <p:extLst>
      <p:ext uri="{BB962C8B-B14F-4D97-AF65-F5344CB8AC3E}">
        <p14:creationId xmlns:p14="http://schemas.microsoft.com/office/powerpoint/2010/main" val="1508663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one together.</a:t>
            </a:r>
          </a:p>
        </p:txBody>
      </p:sp>
      <p:sp>
        <p:nvSpPr>
          <p:cNvPr id="4" name="Slide Number Placeholder 3"/>
          <p:cNvSpPr>
            <a:spLocks noGrp="1"/>
          </p:cNvSpPr>
          <p:nvPr>
            <p:ph type="sldNum" sz="quarter" idx="5"/>
          </p:nvPr>
        </p:nvSpPr>
        <p:spPr/>
        <p:txBody>
          <a:bodyPr/>
          <a:lstStyle/>
          <a:p>
            <a:fld id="{D5EBF6C7-6170-4960-AAB1-4B07812F40AE}" type="slidenum">
              <a:rPr lang="en-US" smtClean="0"/>
              <a:t>116</a:t>
            </a:fld>
            <a:endParaRPr lang="en-US"/>
          </a:p>
        </p:txBody>
      </p:sp>
    </p:spTree>
    <p:extLst>
      <p:ext uri="{BB962C8B-B14F-4D97-AF65-F5344CB8AC3E}">
        <p14:creationId xmlns:p14="http://schemas.microsoft.com/office/powerpoint/2010/main" val="628401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Language is a sort of “simplification” or “compression”. You can write down the music notes of a performance, but not the performance itself.</a:t>
            </a:r>
          </a:p>
          <a:p>
            <a:endParaRPr lang="en-BE" dirty="0"/>
          </a:p>
          <a:p>
            <a:pPr marL="171450" indent="-171450">
              <a:buFontTx/>
              <a:buChar char="-"/>
            </a:pPr>
            <a:r>
              <a:rPr lang="en-BE" dirty="0"/>
              <a:t>Feelings and poets</a:t>
            </a:r>
          </a:p>
          <a:p>
            <a:pPr marL="171450" indent="-171450">
              <a:buFontTx/>
              <a:buChar char="-"/>
            </a:pPr>
            <a:r>
              <a:rPr lang="en-BE" dirty="0"/>
              <a:t>IKEA instructions: they don’t even use language!!</a:t>
            </a:r>
          </a:p>
          <a:p>
            <a:pPr marL="171450" indent="-171450">
              <a:buFontTx/>
              <a:buChar char="-"/>
            </a:pPr>
            <a:r>
              <a:rPr lang="en-GB" dirty="0"/>
              <a:t>H</a:t>
            </a:r>
            <a:r>
              <a:rPr lang="en-BE" dirty="0"/>
              <a:t>int of condescension or irritation in the way someone speaks to you</a:t>
            </a:r>
          </a:p>
        </p:txBody>
      </p:sp>
      <p:sp>
        <p:nvSpPr>
          <p:cNvPr id="4" name="Slide Number Placeholder 3"/>
          <p:cNvSpPr>
            <a:spLocks noGrp="1"/>
          </p:cNvSpPr>
          <p:nvPr>
            <p:ph type="sldNum" sz="quarter" idx="5"/>
          </p:nvPr>
        </p:nvSpPr>
        <p:spPr/>
        <p:txBody>
          <a:bodyPr/>
          <a:lstStyle/>
          <a:p>
            <a:fld id="{D5EBF6C7-6170-4960-AAB1-4B07812F40AE}" type="slidenum">
              <a:rPr lang="en-US" smtClean="0"/>
              <a:t>8</a:t>
            </a:fld>
            <a:endParaRPr lang="en-US"/>
          </a:p>
        </p:txBody>
      </p:sp>
    </p:spTree>
    <p:extLst>
      <p:ext uri="{BB962C8B-B14F-4D97-AF65-F5344CB8AC3E}">
        <p14:creationId xmlns:p14="http://schemas.microsoft.com/office/powerpoint/2010/main" val="16651190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17:00</a:t>
            </a:r>
          </a:p>
        </p:txBody>
      </p:sp>
      <p:sp>
        <p:nvSpPr>
          <p:cNvPr id="4" name="Slide Number Placeholder 3"/>
          <p:cNvSpPr>
            <a:spLocks noGrp="1"/>
          </p:cNvSpPr>
          <p:nvPr>
            <p:ph type="sldNum" sz="quarter" idx="5"/>
          </p:nvPr>
        </p:nvSpPr>
        <p:spPr/>
        <p:txBody>
          <a:bodyPr/>
          <a:lstStyle/>
          <a:p>
            <a:fld id="{D5EBF6C7-6170-4960-AAB1-4B07812F40AE}" type="slidenum">
              <a:rPr lang="en-US" smtClean="0"/>
              <a:t>117</a:t>
            </a:fld>
            <a:endParaRPr lang="en-US"/>
          </a:p>
        </p:txBody>
      </p:sp>
    </p:spTree>
    <p:extLst>
      <p:ext uri="{BB962C8B-B14F-4D97-AF65-F5344CB8AC3E}">
        <p14:creationId xmlns:p14="http://schemas.microsoft.com/office/powerpoint/2010/main" val="20456695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118</a:t>
            </a:fld>
            <a:endParaRPr lang="en-US"/>
          </a:p>
        </p:txBody>
      </p:sp>
    </p:spTree>
    <p:extLst>
      <p:ext uri="{BB962C8B-B14F-4D97-AF65-F5344CB8AC3E}">
        <p14:creationId xmlns:p14="http://schemas.microsoft.com/office/powerpoint/2010/main" val="3081934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119</a:t>
            </a:fld>
            <a:endParaRPr lang="en-US"/>
          </a:p>
        </p:txBody>
      </p:sp>
    </p:spTree>
    <p:extLst>
      <p:ext uri="{BB962C8B-B14F-4D97-AF65-F5344CB8AC3E}">
        <p14:creationId xmlns:p14="http://schemas.microsoft.com/office/powerpoint/2010/main" val="20962113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120</a:t>
            </a:fld>
            <a:endParaRPr lang="en-US"/>
          </a:p>
        </p:txBody>
      </p:sp>
    </p:spTree>
    <p:extLst>
      <p:ext uri="{BB962C8B-B14F-4D97-AF65-F5344CB8AC3E}">
        <p14:creationId xmlns:p14="http://schemas.microsoft.com/office/powerpoint/2010/main" val="17683689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121</a:t>
            </a:fld>
            <a:endParaRPr lang="en-US"/>
          </a:p>
        </p:txBody>
      </p:sp>
    </p:spTree>
    <p:extLst>
      <p:ext uri="{BB962C8B-B14F-4D97-AF65-F5344CB8AC3E}">
        <p14:creationId xmlns:p14="http://schemas.microsoft.com/office/powerpoint/2010/main" val="15754396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12:00</a:t>
            </a:r>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123</a:t>
            </a:fld>
            <a:endParaRPr lang="en-US"/>
          </a:p>
        </p:txBody>
      </p:sp>
    </p:spTree>
    <p:extLst>
      <p:ext uri="{BB962C8B-B14F-4D97-AF65-F5344CB8AC3E}">
        <p14:creationId xmlns:p14="http://schemas.microsoft.com/office/powerpoint/2010/main" val="30383866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Jos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124</a:t>
            </a:fld>
            <a:endParaRPr lang="en-US"/>
          </a:p>
        </p:txBody>
      </p:sp>
    </p:spTree>
    <p:extLst>
      <p:ext uri="{BB962C8B-B14F-4D97-AF65-F5344CB8AC3E}">
        <p14:creationId xmlns:p14="http://schemas.microsoft.com/office/powerpoint/2010/main" val="2125575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17:00</a:t>
            </a:r>
          </a:p>
        </p:txBody>
      </p:sp>
      <p:sp>
        <p:nvSpPr>
          <p:cNvPr id="4" name="Slide Number Placeholder 3"/>
          <p:cNvSpPr>
            <a:spLocks noGrp="1"/>
          </p:cNvSpPr>
          <p:nvPr>
            <p:ph type="sldNum" sz="quarter" idx="5"/>
          </p:nvPr>
        </p:nvSpPr>
        <p:spPr/>
        <p:txBody>
          <a:bodyPr/>
          <a:lstStyle/>
          <a:p>
            <a:fld id="{D5EBF6C7-6170-4960-AAB1-4B07812F40AE}" type="slidenum">
              <a:rPr lang="en-US" smtClean="0"/>
              <a:t>125</a:t>
            </a:fld>
            <a:endParaRPr lang="en-US"/>
          </a:p>
        </p:txBody>
      </p:sp>
    </p:spTree>
    <p:extLst>
      <p:ext uri="{BB962C8B-B14F-4D97-AF65-F5344CB8AC3E}">
        <p14:creationId xmlns:p14="http://schemas.microsoft.com/office/powerpoint/2010/main" val="37345013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126</a:t>
            </a:fld>
            <a:endParaRPr lang="en-US"/>
          </a:p>
        </p:txBody>
      </p:sp>
    </p:spTree>
    <p:extLst>
      <p:ext uri="{BB962C8B-B14F-4D97-AF65-F5344CB8AC3E}">
        <p14:creationId xmlns:p14="http://schemas.microsoft.com/office/powerpoint/2010/main" val="42373498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127</a:t>
            </a:fld>
            <a:endParaRPr lang="en-US"/>
          </a:p>
        </p:txBody>
      </p:sp>
    </p:spTree>
    <p:extLst>
      <p:ext uri="{BB962C8B-B14F-4D97-AF65-F5344CB8AC3E}">
        <p14:creationId xmlns:p14="http://schemas.microsoft.com/office/powerpoint/2010/main" val="128362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GB"/>
              <a:t>Jos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129</a:t>
            </a:fld>
            <a:endParaRPr lang="en-US"/>
          </a:p>
        </p:txBody>
      </p:sp>
    </p:spTree>
    <p:extLst>
      <p:ext uri="{BB962C8B-B14F-4D97-AF65-F5344CB8AC3E}">
        <p14:creationId xmlns:p14="http://schemas.microsoft.com/office/powerpoint/2010/main" val="12628156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130</a:t>
            </a:fld>
            <a:endParaRPr lang="en-US"/>
          </a:p>
        </p:txBody>
      </p:sp>
    </p:spTree>
    <p:extLst>
      <p:ext uri="{BB962C8B-B14F-4D97-AF65-F5344CB8AC3E}">
        <p14:creationId xmlns:p14="http://schemas.microsoft.com/office/powerpoint/2010/main" val="34945008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131</a:t>
            </a:fld>
            <a:endParaRPr lang="en-US"/>
          </a:p>
        </p:txBody>
      </p:sp>
    </p:spTree>
    <p:extLst>
      <p:ext uri="{BB962C8B-B14F-4D97-AF65-F5344CB8AC3E}">
        <p14:creationId xmlns:p14="http://schemas.microsoft.com/office/powerpoint/2010/main" val="570780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134</a:t>
            </a:fld>
            <a:endParaRPr lang="en-US"/>
          </a:p>
        </p:txBody>
      </p:sp>
    </p:spTree>
    <p:extLst>
      <p:ext uri="{BB962C8B-B14F-4D97-AF65-F5344CB8AC3E}">
        <p14:creationId xmlns:p14="http://schemas.microsoft.com/office/powerpoint/2010/main" val="12030824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135</a:t>
            </a:fld>
            <a:endParaRPr lang="en-US"/>
          </a:p>
        </p:txBody>
      </p:sp>
    </p:spTree>
    <p:extLst>
      <p:ext uri="{BB962C8B-B14F-4D97-AF65-F5344CB8AC3E}">
        <p14:creationId xmlns:p14="http://schemas.microsoft.com/office/powerpoint/2010/main" val="804384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137</a:t>
            </a:fld>
            <a:endParaRPr lang="en-US"/>
          </a:p>
        </p:txBody>
      </p:sp>
    </p:spTree>
    <p:extLst>
      <p:ext uri="{BB962C8B-B14F-4D97-AF65-F5344CB8AC3E}">
        <p14:creationId xmlns:p14="http://schemas.microsoft.com/office/powerpoint/2010/main" val="30072050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15 min hands-on</a:t>
            </a:r>
          </a:p>
        </p:txBody>
      </p:sp>
      <p:sp>
        <p:nvSpPr>
          <p:cNvPr id="4" name="Slide Number Placeholder 3"/>
          <p:cNvSpPr>
            <a:spLocks noGrp="1"/>
          </p:cNvSpPr>
          <p:nvPr>
            <p:ph type="sldNum" sz="quarter" idx="5"/>
          </p:nvPr>
        </p:nvSpPr>
        <p:spPr/>
        <p:txBody>
          <a:bodyPr/>
          <a:lstStyle/>
          <a:p>
            <a:fld id="{D5EBF6C7-6170-4960-AAB1-4B07812F40AE}" type="slidenum">
              <a:rPr lang="en-US" smtClean="0"/>
              <a:t>138</a:t>
            </a:fld>
            <a:endParaRPr lang="en-US"/>
          </a:p>
        </p:txBody>
      </p:sp>
    </p:spTree>
    <p:extLst>
      <p:ext uri="{BB962C8B-B14F-4D97-AF65-F5344CB8AC3E}">
        <p14:creationId xmlns:p14="http://schemas.microsoft.com/office/powerpoint/2010/main" val="373414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2AA2E7-E1C5-4D09-B3EC-A9BE669C0460}" type="slidenum">
              <a:rPr kumimoji="0" lang="en-P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P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66713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BE" dirty="0"/>
              <a:t>Raise your hand if you did something professionally this week. Anything, a task, </a:t>
            </a:r>
          </a:p>
          <a:p>
            <a:pPr marL="171450" indent="-171450">
              <a:buFontTx/>
              <a:buChar char="-"/>
            </a:pPr>
            <a:r>
              <a:rPr lang="en-BE" dirty="0"/>
              <a:t>Now raise your hand if you did something you felt was exactly in the sweet spot of your expertise, the part where you are likely one of the most knowledgeable people in the world.</a:t>
            </a:r>
          </a:p>
          <a:p>
            <a:pPr marL="171450" indent="-171450">
              <a:buFontTx/>
              <a:buChar char="-"/>
            </a:pPr>
            <a:r>
              <a:rPr lang="en-BE" dirty="0"/>
              <a:t>Pick one of the others</a:t>
            </a:r>
          </a:p>
          <a:p>
            <a:pPr marL="171450" indent="-171450">
              <a:buFontTx/>
              <a:buChar char="-"/>
            </a:pPr>
            <a:endParaRPr lang="en-B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2AA2E7-E1C5-4D09-B3EC-A9BE669C0460}" type="slidenum">
              <a:rPr kumimoji="0" lang="en-P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P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974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BE" dirty="0"/>
              <a:t>Raise your hand if you did something professionally this week. Anything, a task, </a:t>
            </a:r>
          </a:p>
          <a:p>
            <a:pPr marL="171450" indent="-171450">
              <a:buFontTx/>
              <a:buChar char="-"/>
            </a:pPr>
            <a:r>
              <a:rPr lang="en-BE" dirty="0"/>
              <a:t>Now raise your hand if you did something you felt was exactly in the sweet spot of your expertise, the part where you are likely one of the most knowledgeable people in the world.</a:t>
            </a:r>
          </a:p>
          <a:p>
            <a:pPr marL="171450" indent="-171450">
              <a:buFontTx/>
              <a:buChar char="-"/>
            </a:pPr>
            <a:r>
              <a:rPr lang="en-BE" dirty="0"/>
              <a:t>Pick one of the others</a:t>
            </a:r>
          </a:p>
          <a:p>
            <a:pPr marL="171450" indent="-171450">
              <a:buFontTx/>
              <a:buChar char="-"/>
            </a:pPr>
            <a:endParaRPr lang="en-B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2AA2E7-E1C5-4D09-B3EC-A9BE669C0460}" type="slidenum">
              <a:rPr kumimoji="0" lang="en-P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P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18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nl-NL" dirty="0"/>
              <a:t>Prompt – </a:t>
            </a:r>
            <a:r>
              <a:rPr lang="nl-NL" dirty="0" err="1"/>
              <a:t>ask</a:t>
            </a:r>
            <a:r>
              <a:rPr lang="nl-NL" dirty="0"/>
              <a:t> </a:t>
            </a:r>
            <a:r>
              <a:rPr lang="nl-NL" dirty="0" err="1"/>
              <a:t>students</a:t>
            </a:r>
            <a:r>
              <a:rPr lang="nl-NL" dirty="0"/>
              <a:t> </a:t>
            </a:r>
            <a:r>
              <a:rPr lang="nl-NL" dirty="0" err="1"/>
              <a:t>what</a:t>
            </a:r>
            <a:r>
              <a:rPr lang="nl-NL" dirty="0"/>
              <a:t> </a:t>
            </a:r>
            <a:r>
              <a:rPr lang="nl-NL" dirty="0" err="1"/>
              <a:t>their</a:t>
            </a:r>
            <a:r>
              <a:rPr lang="nl-NL" dirty="0"/>
              <a:t> last </a:t>
            </a:r>
            <a:r>
              <a:rPr lang="nl-NL" dirty="0" err="1"/>
              <a:t>assignment</a:t>
            </a:r>
            <a:r>
              <a:rPr lang="nl-NL" dirty="0"/>
              <a:t> was.</a:t>
            </a:r>
            <a:endParaRPr dirty="0"/>
          </a:p>
        </p:txBody>
      </p:sp>
    </p:spTree>
    <p:extLst>
      <p:ext uri="{BB962C8B-B14F-4D97-AF65-F5344CB8AC3E}">
        <p14:creationId xmlns:p14="http://schemas.microsoft.com/office/powerpoint/2010/main" val="19801491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154</a:t>
            </a:fld>
            <a:endParaRPr lang="en-US"/>
          </a:p>
        </p:txBody>
      </p:sp>
    </p:spTree>
    <p:extLst>
      <p:ext uri="{BB962C8B-B14F-4D97-AF65-F5344CB8AC3E}">
        <p14:creationId xmlns:p14="http://schemas.microsoft.com/office/powerpoint/2010/main" val="10441985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155</a:t>
            </a:fld>
            <a:endParaRPr lang="en-US"/>
          </a:p>
        </p:txBody>
      </p:sp>
    </p:spTree>
    <p:extLst>
      <p:ext uri="{BB962C8B-B14F-4D97-AF65-F5344CB8AC3E}">
        <p14:creationId xmlns:p14="http://schemas.microsoft.com/office/powerpoint/2010/main" val="9577589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160</a:t>
            </a:fld>
            <a:endParaRPr lang="en-US"/>
          </a:p>
        </p:txBody>
      </p:sp>
    </p:spTree>
    <p:extLst>
      <p:ext uri="{BB962C8B-B14F-4D97-AF65-F5344CB8AC3E}">
        <p14:creationId xmlns:p14="http://schemas.microsoft.com/office/powerpoint/2010/main" val="22809367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Let’s discuss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2F9F"/>
                </a:solidFill>
              </a:rPr>
              <a:t>Divide class in two parts: one pro and one contra</a:t>
            </a:r>
          </a:p>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163</a:t>
            </a:fld>
            <a:endParaRPr lang="en-US"/>
          </a:p>
        </p:txBody>
      </p:sp>
    </p:spTree>
    <p:extLst>
      <p:ext uri="{BB962C8B-B14F-4D97-AF65-F5344CB8AC3E}">
        <p14:creationId xmlns:p14="http://schemas.microsoft.com/office/powerpoint/2010/main" val="16952292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164</a:t>
            </a:fld>
            <a:endParaRPr lang="en-US"/>
          </a:p>
        </p:txBody>
      </p:sp>
    </p:spTree>
    <p:extLst>
      <p:ext uri="{BB962C8B-B14F-4D97-AF65-F5344CB8AC3E}">
        <p14:creationId xmlns:p14="http://schemas.microsoft.com/office/powerpoint/2010/main" val="21811963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166</a:t>
            </a:fld>
            <a:endParaRPr lang="en-US"/>
          </a:p>
        </p:txBody>
      </p:sp>
    </p:spTree>
    <p:extLst>
      <p:ext uri="{BB962C8B-B14F-4D97-AF65-F5344CB8AC3E}">
        <p14:creationId xmlns:p14="http://schemas.microsoft.com/office/powerpoint/2010/main" val="20288977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**Gorilla problem**: splitting of evolutionary (like AI could so from us) has turned out great for more intelligent species, but very badly for the less intelligent 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**WALL-E problem:** society of humans has become incredibly lazy and no one knows how to solve any problems anymore. 20y of education is hard work, if it is not needed since AI can do everything. Russell doesn't have a good solution and says we need culture shift (maybe induced by ASI manipulating out values)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**Simple objective function** -&gt; king </a:t>
            </a:r>
            <a:r>
              <a:rPr lang="en-US" dirty="0" err="1"/>
              <a:t>midas</a:t>
            </a:r>
            <a:r>
              <a:rPr lang="en-US" dirty="0"/>
              <a:t> problem of unexpected consequences. No way to specify everything we do NOT want to happen. E.g. get me coffee =&gt; what if it costs 100 euro, what if it takes 10hours, what if human is guarding it with his life, ... Too many assumptions are needed due to entropy principle: lots of ways to go wrong, only one right way.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**Utilitarianism** Optimizing for all humans would lead to massive flight if assistants to go help in </a:t>
            </a:r>
            <a:r>
              <a:rPr lang="en-US" dirty="0" err="1"/>
              <a:t>somalia</a:t>
            </a:r>
            <a:r>
              <a:rPr lang="en-US" dirty="0"/>
              <a:t>. Optimizing for one isn't good too (e.g. delay a whole plan at the cost of everyone else's time is legal, but considered unethical by us)</a:t>
            </a:r>
          </a:p>
          <a:p>
            <a:endParaRPr lang="en-US" dirty="0"/>
          </a:p>
        </p:txBody>
      </p:sp>
      <p:sp>
        <p:nvSpPr>
          <p:cNvPr id="4" name="Slide Number Placeholder 3"/>
          <p:cNvSpPr>
            <a:spLocks noGrp="1"/>
          </p:cNvSpPr>
          <p:nvPr>
            <p:ph type="sldNum" sz="quarter" idx="5"/>
          </p:nvPr>
        </p:nvSpPr>
        <p:spPr/>
        <p:txBody>
          <a:bodyPr/>
          <a:lstStyle/>
          <a:p>
            <a:fld id="{D5EBF6C7-6170-4960-AAB1-4B07812F40AE}" type="slidenum">
              <a:rPr lang="en-US" smtClean="0"/>
              <a:t>168</a:t>
            </a:fld>
            <a:endParaRPr lang="en-US"/>
          </a:p>
        </p:txBody>
      </p:sp>
    </p:spTree>
    <p:extLst>
      <p:ext uri="{BB962C8B-B14F-4D97-AF65-F5344CB8AC3E}">
        <p14:creationId xmlns:p14="http://schemas.microsoft.com/office/powerpoint/2010/main" val="13038247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175</a:t>
            </a:fld>
            <a:endParaRPr lang="en-US"/>
          </a:p>
        </p:txBody>
      </p:sp>
    </p:spTree>
    <p:extLst>
      <p:ext uri="{BB962C8B-B14F-4D97-AF65-F5344CB8AC3E}">
        <p14:creationId xmlns:p14="http://schemas.microsoft.com/office/powerpoint/2010/main" val="37340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nl-NL" dirty="0"/>
              <a:t>Blackboard </a:t>
            </a:r>
            <a:r>
              <a:rPr lang="nl-NL" dirty="0" err="1"/>
              <a:t>exercises</a:t>
            </a:r>
            <a:endParaRPr lang="nl-NL" dirty="0"/>
          </a:p>
          <a:p>
            <a:pPr marL="0" lvl="0" indent="0" algn="l" rtl="0">
              <a:spcBef>
                <a:spcPts val="0"/>
              </a:spcBef>
              <a:spcAft>
                <a:spcPts val="0"/>
              </a:spcAft>
              <a:buNone/>
            </a:pPr>
            <a:r>
              <a:rPr lang="nl-NL" dirty="0" err="1"/>
              <a:t>Compare</a:t>
            </a:r>
            <a:r>
              <a:rPr lang="nl-NL" dirty="0"/>
              <a:t> data sources </a:t>
            </a:r>
          </a:p>
          <a:p>
            <a:pPr marL="342900" lvl="0" indent="-342900" algn="l" rtl="0">
              <a:spcBef>
                <a:spcPts val="0"/>
              </a:spcBef>
              <a:spcAft>
                <a:spcPts val="0"/>
              </a:spcAft>
              <a:buFontTx/>
              <a:buChar char="-"/>
            </a:pPr>
            <a:r>
              <a:rPr lang="nl-NL" dirty="0"/>
              <a:t>Accessibility</a:t>
            </a:r>
          </a:p>
          <a:p>
            <a:pPr marL="342900" lvl="0" indent="-342900" algn="l" rtl="0">
              <a:spcBef>
                <a:spcPts val="0"/>
              </a:spcBef>
              <a:spcAft>
                <a:spcPts val="0"/>
              </a:spcAft>
              <a:buFontTx/>
              <a:buChar char="-"/>
            </a:pPr>
            <a:r>
              <a:rPr lang="nl-NL" dirty="0" err="1"/>
              <a:t>Standardisation</a:t>
            </a:r>
            <a:endParaRPr lang="nl-NL" dirty="0"/>
          </a:p>
          <a:p>
            <a:pPr marL="342900" lvl="0" indent="-342900" algn="l" rtl="0">
              <a:spcBef>
                <a:spcPts val="0"/>
              </a:spcBef>
              <a:spcAft>
                <a:spcPts val="0"/>
              </a:spcAft>
              <a:buFontTx/>
              <a:buChar char="-"/>
            </a:pPr>
            <a:r>
              <a:rPr lang="nl-NL" dirty="0"/>
              <a:t>Availability</a:t>
            </a:r>
          </a:p>
          <a:p>
            <a:pPr marL="342900" lvl="0" indent="-342900" algn="l" rtl="0">
              <a:spcBef>
                <a:spcPts val="0"/>
              </a:spcBef>
              <a:spcAft>
                <a:spcPts val="0"/>
              </a:spcAft>
              <a:buFontTx/>
              <a:buChar char="-"/>
            </a:pPr>
            <a:r>
              <a:rPr lang="nl-NL" dirty="0" err="1"/>
              <a:t>Computational</a:t>
            </a:r>
            <a:r>
              <a:rPr lang="nl-NL" dirty="0"/>
              <a:t> power</a:t>
            </a:r>
          </a:p>
          <a:p>
            <a:pPr marL="342900" lvl="0" indent="-342900" algn="l" rtl="0">
              <a:spcBef>
                <a:spcPts val="0"/>
              </a:spcBef>
              <a:spcAft>
                <a:spcPts val="0"/>
              </a:spcAft>
              <a:buFontTx/>
              <a:buChar char="-"/>
            </a:pPr>
            <a:endParaRPr lang="nl-NL" dirty="0"/>
          </a:p>
          <a:p>
            <a:pPr marL="342900" lvl="0" indent="-342900" algn="l" rtl="0">
              <a:spcBef>
                <a:spcPts val="0"/>
              </a:spcBef>
              <a:spcAft>
                <a:spcPts val="0"/>
              </a:spcAft>
              <a:buFontTx/>
              <a:buChar char="-"/>
            </a:pPr>
            <a:endParaRPr lang="nl-NL" dirty="0"/>
          </a:p>
          <a:p>
            <a:pPr marL="0" lvl="0" indent="0" algn="l" rtl="0">
              <a:spcBef>
                <a:spcPts val="0"/>
              </a:spcBef>
              <a:spcAft>
                <a:spcPts val="0"/>
              </a:spcAft>
              <a:buFontTx/>
              <a:buNone/>
            </a:pPr>
            <a:r>
              <a:rPr lang="nl-NL" dirty="0"/>
              <a:t>List of data sources</a:t>
            </a:r>
          </a:p>
          <a:p>
            <a:pPr marL="342900" lvl="0" indent="-342900" algn="l" rtl="0">
              <a:spcBef>
                <a:spcPts val="0"/>
              </a:spcBef>
              <a:spcAft>
                <a:spcPts val="0"/>
              </a:spcAft>
              <a:buFontTx/>
              <a:buChar char="-"/>
            </a:pPr>
            <a:r>
              <a:rPr lang="nl-NL" dirty="0"/>
              <a:t>Natural </a:t>
            </a:r>
            <a:r>
              <a:rPr lang="nl-NL" dirty="0" err="1"/>
              <a:t>language</a:t>
            </a:r>
            <a:r>
              <a:rPr lang="nl-NL" dirty="0"/>
              <a:t> as found on </a:t>
            </a:r>
            <a:r>
              <a:rPr lang="nl-NL" dirty="0" err="1"/>
              <a:t>the</a:t>
            </a:r>
            <a:r>
              <a:rPr lang="nl-NL" dirty="0"/>
              <a:t> internet, </a:t>
            </a:r>
            <a:r>
              <a:rPr lang="nl-NL" dirty="0" err="1"/>
              <a:t>documents</a:t>
            </a:r>
            <a:r>
              <a:rPr lang="nl-NL" dirty="0"/>
              <a:t>, …</a:t>
            </a:r>
          </a:p>
          <a:p>
            <a:pPr marL="342900" lvl="0" indent="-342900" algn="l" rtl="0">
              <a:spcBef>
                <a:spcPts val="0"/>
              </a:spcBef>
              <a:spcAft>
                <a:spcPts val="0"/>
              </a:spcAft>
              <a:buFontTx/>
              <a:buChar char="-"/>
            </a:pPr>
            <a:r>
              <a:rPr lang="nl-NL" dirty="0"/>
              <a:t>Video’s of real human </a:t>
            </a:r>
            <a:r>
              <a:rPr lang="nl-NL" dirty="0" err="1"/>
              <a:t>experiences</a:t>
            </a:r>
            <a:endParaRPr lang="nl-NL" dirty="0"/>
          </a:p>
          <a:p>
            <a:pPr marL="342900" lvl="0" indent="-342900" algn="l" rtl="0">
              <a:spcBef>
                <a:spcPts val="0"/>
              </a:spcBef>
              <a:spcAft>
                <a:spcPts val="0"/>
              </a:spcAft>
              <a:buFontTx/>
              <a:buChar char="-"/>
            </a:pPr>
            <a:r>
              <a:rPr lang="nl-NL" dirty="0" err="1"/>
              <a:t>Emotions</a:t>
            </a:r>
            <a:r>
              <a:rPr lang="nl-NL" dirty="0"/>
              <a:t>, </a:t>
            </a:r>
            <a:r>
              <a:rPr lang="nl-NL" dirty="0" err="1"/>
              <a:t>innate</a:t>
            </a:r>
            <a:r>
              <a:rPr lang="nl-NL" dirty="0"/>
              <a:t> human </a:t>
            </a:r>
            <a:r>
              <a:rPr lang="nl-NL" dirty="0" err="1"/>
              <a:t>knowledge</a:t>
            </a:r>
            <a:endParaRPr lang="nl-NL" dirty="0"/>
          </a:p>
          <a:p>
            <a:pPr marL="342900" lvl="0" indent="-342900" algn="l" rtl="0">
              <a:spcBef>
                <a:spcPts val="0"/>
              </a:spcBef>
              <a:spcAft>
                <a:spcPts val="0"/>
              </a:spcAft>
              <a:buFontTx/>
              <a:buChar char="-"/>
            </a:pPr>
            <a:endParaRPr lang="nl-NL" dirty="0"/>
          </a:p>
          <a:p>
            <a:endParaRPr lang="en-BE" dirty="0"/>
          </a:p>
        </p:txBody>
      </p:sp>
      <p:sp>
        <p:nvSpPr>
          <p:cNvPr id="4" name="Slide Number Placeholder 3"/>
          <p:cNvSpPr>
            <a:spLocks noGrp="1"/>
          </p:cNvSpPr>
          <p:nvPr>
            <p:ph type="sldNum" sz="quarter" idx="5"/>
          </p:nvPr>
        </p:nvSpPr>
        <p:spPr/>
        <p:txBody>
          <a:bodyPr/>
          <a:lstStyle/>
          <a:p>
            <a:fld id="{D5EBF6C7-6170-4960-AAB1-4B07812F40AE}" type="slidenum">
              <a:rPr lang="en-US" smtClean="0"/>
              <a:t>11</a:t>
            </a:fld>
            <a:endParaRPr lang="en-US"/>
          </a:p>
        </p:txBody>
      </p:sp>
    </p:spTree>
    <p:extLst>
      <p:ext uri="{BB962C8B-B14F-4D97-AF65-F5344CB8AC3E}">
        <p14:creationId xmlns:p14="http://schemas.microsoft.com/office/powerpoint/2010/main" val="3481565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58000">
              <a:srgbClr val="0031A2"/>
            </a:gs>
            <a:gs pos="100000">
              <a:srgbClr val="025EFF"/>
            </a:gs>
          </a:gsLst>
          <a:lin ang="1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0460" y="3192950"/>
            <a:ext cx="18288000" cy="5199372"/>
          </a:xfrm>
        </p:spPr>
        <p:txBody>
          <a:bodyPr anchor="b"/>
          <a:lstStyle>
            <a:lvl1pPr algn="l">
              <a:defRPr sz="13800" b="1">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610460" y="8624548"/>
            <a:ext cx="18288000" cy="3311524"/>
          </a:xfrm>
        </p:spPr>
        <p:txBody>
          <a:bodyPr/>
          <a:lstStyle>
            <a:lvl1pPr marL="0" indent="0" algn="ctr">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p:cNvSpPr>
            <a:spLocks noGrp="1"/>
          </p:cNvSpPr>
          <p:nvPr>
            <p:ph type="dt" sz="half" idx="10"/>
          </p:nvPr>
        </p:nvSpPr>
        <p:spPr/>
        <p:txBody>
          <a:bodyPr/>
          <a:lstStyle/>
          <a:p>
            <a:fld id="{81A3CF68-992B-4DE0-9E67-D5311DA8C183}" type="datetimeFigureOut">
              <a:rPr lang="en-US" smtClean="0"/>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1167791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25EFF"/>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3CF68-992B-4DE0-9E67-D5311DA8C183}" type="datetimeFigureOut">
              <a:rPr lang="en-US" smtClean="0"/>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159415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3CF68-992B-4DE0-9E67-D5311DA8C183}" type="datetimeFigureOut">
              <a:rPr lang="en-US" smtClean="0"/>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4058346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opener" type="tx">
  <p:cSld name="2_opener">
    <p:spTree>
      <p:nvGrpSpPr>
        <p:cNvPr id="1" name="Shape 9"/>
        <p:cNvGrpSpPr/>
        <p:nvPr/>
      </p:nvGrpSpPr>
      <p:grpSpPr>
        <a:xfrm>
          <a:off x="0" y="0"/>
          <a:ext cx="0" cy="0"/>
          <a:chOff x="0" y="0"/>
          <a:chExt cx="0" cy="0"/>
        </a:xfrm>
      </p:grpSpPr>
      <p:sp>
        <p:nvSpPr>
          <p:cNvPr id="10" name="Google Shape;10;p100"/>
          <p:cNvSpPr txBox="1">
            <a:spLocks noGrp="1"/>
          </p:cNvSpPr>
          <p:nvPr>
            <p:ph type="sldNum" idx="12"/>
          </p:nvPr>
        </p:nvSpPr>
        <p:spPr>
          <a:xfrm>
            <a:off x="11959031" y="13081000"/>
            <a:ext cx="453238" cy="469900"/>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42032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31"/>
        <p:cNvGrpSpPr/>
        <p:nvPr/>
      </p:nvGrpSpPr>
      <p:grpSpPr>
        <a:xfrm>
          <a:off x="0" y="0"/>
          <a:ext cx="0" cy="0"/>
          <a:chOff x="0" y="0"/>
          <a:chExt cx="0" cy="0"/>
        </a:xfrm>
      </p:grpSpPr>
      <p:sp>
        <p:nvSpPr>
          <p:cNvPr id="137" name="Google Shape;137;p102"/>
          <p:cNvSpPr txBox="1">
            <a:spLocks noGrp="1"/>
          </p:cNvSpPr>
          <p:nvPr>
            <p:ph type="title"/>
          </p:nvPr>
        </p:nvSpPr>
        <p:spPr>
          <a:xfrm>
            <a:off x="514459" y="639436"/>
            <a:ext cx="21179139" cy="1432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7000"/>
              <a:buFont typeface="Lato Black"/>
              <a:buNone/>
              <a:defRPr sz="7200" b="1">
                <a:solidFill>
                  <a:srgbClr val="002F9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en-US" dirty="0"/>
          </a:p>
        </p:txBody>
      </p:sp>
      <p:sp>
        <p:nvSpPr>
          <p:cNvPr id="132" name="Google Shape;132;p102"/>
          <p:cNvSpPr txBox="1">
            <a:spLocks noGrp="1"/>
          </p:cNvSpPr>
          <p:nvPr>
            <p:ph type="body" idx="1"/>
          </p:nvPr>
        </p:nvSpPr>
        <p:spPr>
          <a:xfrm>
            <a:off x="1528461" y="3651250"/>
            <a:ext cx="21179139" cy="8702675"/>
          </a:xfrm>
          <a:prstGeom prst="rect">
            <a:avLst/>
          </a:prstGeom>
          <a:noFill/>
          <a:ln>
            <a:noFill/>
          </a:ln>
        </p:spPr>
        <p:txBody>
          <a:bodyPr spcFirstLastPara="1" wrap="square" lIns="91425" tIns="45700" rIns="91425" bIns="45700" anchor="t" anchorCtr="0">
            <a:normAutofit/>
          </a:bodyPr>
          <a:lstStyle>
            <a:lvl1pPr marL="457200" lvl="0" indent="-457200" algn="l">
              <a:lnSpc>
                <a:spcPct val="90000"/>
              </a:lnSpc>
              <a:spcBef>
                <a:spcPts val="1000"/>
              </a:spcBef>
              <a:spcAft>
                <a:spcPts val="0"/>
              </a:spcAft>
              <a:buClr>
                <a:srgbClr val="FFDE59"/>
              </a:buClr>
              <a:buSzPts val="3600"/>
              <a:buChar char="•"/>
              <a:defRPr sz="3600"/>
            </a:lvl1pPr>
            <a:lvl2pPr marL="914400" lvl="1" indent="-431800" algn="l">
              <a:lnSpc>
                <a:spcPct val="90000"/>
              </a:lnSpc>
              <a:spcBef>
                <a:spcPts val="500"/>
              </a:spcBef>
              <a:spcAft>
                <a:spcPts val="0"/>
              </a:spcAft>
              <a:buClr>
                <a:srgbClr val="002F9F"/>
              </a:buClr>
              <a:buSzPts val="3200"/>
              <a:buChar char="•"/>
              <a:defRPr sz="3200"/>
            </a:lvl2pPr>
            <a:lvl3pPr marL="1371600" lvl="2" indent="-406400" algn="l">
              <a:lnSpc>
                <a:spcPct val="90000"/>
              </a:lnSpc>
              <a:spcBef>
                <a:spcPts val="500"/>
              </a:spcBef>
              <a:spcAft>
                <a:spcPts val="0"/>
              </a:spcAft>
              <a:buClr>
                <a:schemeClr val="dk1"/>
              </a:buClr>
              <a:buSzPts val="2800"/>
              <a:buChar char="•"/>
              <a:defRPr sz="2800"/>
            </a:lvl3pPr>
            <a:lvl4pPr marL="1828800" lvl="3" indent="-381000" algn="l">
              <a:lnSpc>
                <a:spcPct val="90000"/>
              </a:lnSpc>
              <a:spcBef>
                <a:spcPts val="500"/>
              </a:spcBef>
              <a:spcAft>
                <a:spcPts val="0"/>
              </a:spcAft>
              <a:buClr>
                <a:schemeClr val="dk1"/>
              </a:buClr>
              <a:buSzPts val="2400"/>
              <a:buChar char="•"/>
              <a:defRPr sz="2400"/>
            </a:lvl4pPr>
            <a:lvl5pPr marL="2286000" lvl="4" indent="-381000" algn="l">
              <a:lnSpc>
                <a:spcPct val="90000"/>
              </a:lnSpc>
              <a:spcBef>
                <a:spcPts val="500"/>
              </a:spcBef>
              <a:spcAft>
                <a:spcPts val="0"/>
              </a:spcAft>
              <a:buClr>
                <a:schemeClr val="dk1"/>
              </a:buClr>
              <a:buSzPts val="2400"/>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1"/>
            <a:endParaRPr dirty="0"/>
          </a:p>
        </p:txBody>
      </p:sp>
      <p:sp>
        <p:nvSpPr>
          <p:cNvPr id="133" name="Google Shape;133;p102"/>
          <p:cNvSpPr txBox="1">
            <a:spLocks noGrp="1"/>
          </p:cNvSpPr>
          <p:nvPr>
            <p:ph type="dt" idx="10"/>
          </p:nvPr>
        </p:nvSpPr>
        <p:spPr>
          <a:xfrm>
            <a:off x="1676400" y="12712700"/>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rgbClr val="888888"/>
              </a:buClr>
              <a:buSzPts val="1800"/>
              <a:buNone/>
              <a:defRPr/>
            </a:lvl1pPr>
            <a:lvl2pPr lvl="1" algn="l">
              <a:lnSpc>
                <a:spcPct val="120000"/>
              </a:lnSpc>
              <a:spcBef>
                <a:spcPts val="0"/>
              </a:spcBef>
              <a:spcAft>
                <a:spcPts val="0"/>
              </a:spcAft>
              <a:buClr>
                <a:srgbClr val="5E5E5E"/>
              </a:buClr>
              <a:buSzPts val="1800"/>
              <a:buNone/>
              <a:defRPr/>
            </a:lvl2pPr>
            <a:lvl3pPr lvl="2" algn="l">
              <a:lnSpc>
                <a:spcPct val="120000"/>
              </a:lnSpc>
              <a:spcBef>
                <a:spcPts val="0"/>
              </a:spcBef>
              <a:spcAft>
                <a:spcPts val="0"/>
              </a:spcAft>
              <a:buClr>
                <a:srgbClr val="5E5E5E"/>
              </a:buClr>
              <a:buSzPts val="1800"/>
              <a:buNone/>
              <a:defRPr/>
            </a:lvl3pPr>
            <a:lvl4pPr lvl="3" algn="l">
              <a:lnSpc>
                <a:spcPct val="120000"/>
              </a:lnSpc>
              <a:spcBef>
                <a:spcPts val="0"/>
              </a:spcBef>
              <a:spcAft>
                <a:spcPts val="0"/>
              </a:spcAft>
              <a:buClr>
                <a:srgbClr val="5E5E5E"/>
              </a:buClr>
              <a:buSzPts val="1800"/>
              <a:buNone/>
              <a:defRPr/>
            </a:lvl4pPr>
            <a:lvl5pPr lvl="4" algn="l">
              <a:lnSpc>
                <a:spcPct val="120000"/>
              </a:lnSpc>
              <a:spcBef>
                <a:spcPts val="0"/>
              </a:spcBef>
              <a:spcAft>
                <a:spcPts val="0"/>
              </a:spcAft>
              <a:buClr>
                <a:srgbClr val="5E5E5E"/>
              </a:buClr>
              <a:buSzPts val="1800"/>
              <a:buNone/>
              <a:defRPr/>
            </a:lvl5pPr>
            <a:lvl6pPr lvl="5" algn="l">
              <a:lnSpc>
                <a:spcPct val="120000"/>
              </a:lnSpc>
              <a:spcBef>
                <a:spcPts val="0"/>
              </a:spcBef>
              <a:spcAft>
                <a:spcPts val="0"/>
              </a:spcAft>
              <a:buClr>
                <a:srgbClr val="5E5E5E"/>
              </a:buClr>
              <a:buSzPts val="1800"/>
              <a:buNone/>
              <a:defRPr/>
            </a:lvl6pPr>
            <a:lvl7pPr lvl="6" algn="l">
              <a:lnSpc>
                <a:spcPct val="120000"/>
              </a:lnSpc>
              <a:spcBef>
                <a:spcPts val="0"/>
              </a:spcBef>
              <a:spcAft>
                <a:spcPts val="0"/>
              </a:spcAft>
              <a:buClr>
                <a:srgbClr val="5E5E5E"/>
              </a:buClr>
              <a:buSzPts val="1800"/>
              <a:buNone/>
              <a:defRPr/>
            </a:lvl7pPr>
            <a:lvl8pPr lvl="7" algn="l">
              <a:lnSpc>
                <a:spcPct val="120000"/>
              </a:lnSpc>
              <a:spcBef>
                <a:spcPts val="0"/>
              </a:spcBef>
              <a:spcAft>
                <a:spcPts val="0"/>
              </a:spcAft>
              <a:buClr>
                <a:srgbClr val="5E5E5E"/>
              </a:buClr>
              <a:buSzPts val="1800"/>
              <a:buNone/>
              <a:defRPr/>
            </a:lvl8pPr>
            <a:lvl9pPr lvl="8" algn="l">
              <a:lnSpc>
                <a:spcPct val="120000"/>
              </a:lnSpc>
              <a:spcBef>
                <a:spcPts val="0"/>
              </a:spcBef>
              <a:spcAft>
                <a:spcPts val="0"/>
              </a:spcAft>
              <a:buClr>
                <a:srgbClr val="5E5E5E"/>
              </a:buClr>
              <a:buSzPts val="1800"/>
              <a:buNone/>
              <a:defRPr/>
            </a:lvl9pPr>
          </a:lstStyle>
          <a:p>
            <a:endParaRPr/>
          </a:p>
        </p:txBody>
      </p:sp>
      <p:sp>
        <p:nvSpPr>
          <p:cNvPr id="134" name="Google Shape;134;p102"/>
          <p:cNvSpPr txBox="1">
            <a:spLocks noGrp="1"/>
          </p:cNvSpPr>
          <p:nvPr>
            <p:ph type="ftr" idx="11"/>
          </p:nvPr>
        </p:nvSpPr>
        <p:spPr>
          <a:xfrm>
            <a:off x="8077200" y="12712700"/>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0"/>
              </a:spcBef>
              <a:spcAft>
                <a:spcPts val="0"/>
              </a:spcAft>
              <a:buClr>
                <a:srgbClr val="888888"/>
              </a:buClr>
              <a:buSzPts val="1800"/>
              <a:buNone/>
              <a:defRPr/>
            </a:lvl1pPr>
            <a:lvl2pPr lvl="1" algn="l">
              <a:lnSpc>
                <a:spcPct val="120000"/>
              </a:lnSpc>
              <a:spcBef>
                <a:spcPts val="0"/>
              </a:spcBef>
              <a:spcAft>
                <a:spcPts val="0"/>
              </a:spcAft>
              <a:buClr>
                <a:srgbClr val="5E5E5E"/>
              </a:buClr>
              <a:buSzPts val="1800"/>
              <a:buNone/>
              <a:defRPr/>
            </a:lvl2pPr>
            <a:lvl3pPr lvl="2" algn="l">
              <a:lnSpc>
                <a:spcPct val="120000"/>
              </a:lnSpc>
              <a:spcBef>
                <a:spcPts val="0"/>
              </a:spcBef>
              <a:spcAft>
                <a:spcPts val="0"/>
              </a:spcAft>
              <a:buClr>
                <a:srgbClr val="5E5E5E"/>
              </a:buClr>
              <a:buSzPts val="1800"/>
              <a:buNone/>
              <a:defRPr/>
            </a:lvl3pPr>
            <a:lvl4pPr lvl="3" algn="l">
              <a:lnSpc>
                <a:spcPct val="120000"/>
              </a:lnSpc>
              <a:spcBef>
                <a:spcPts val="0"/>
              </a:spcBef>
              <a:spcAft>
                <a:spcPts val="0"/>
              </a:spcAft>
              <a:buClr>
                <a:srgbClr val="5E5E5E"/>
              </a:buClr>
              <a:buSzPts val="1800"/>
              <a:buNone/>
              <a:defRPr/>
            </a:lvl4pPr>
            <a:lvl5pPr lvl="4" algn="l">
              <a:lnSpc>
                <a:spcPct val="120000"/>
              </a:lnSpc>
              <a:spcBef>
                <a:spcPts val="0"/>
              </a:spcBef>
              <a:spcAft>
                <a:spcPts val="0"/>
              </a:spcAft>
              <a:buClr>
                <a:srgbClr val="5E5E5E"/>
              </a:buClr>
              <a:buSzPts val="1800"/>
              <a:buNone/>
              <a:defRPr/>
            </a:lvl5pPr>
            <a:lvl6pPr lvl="5" algn="l">
              <a:lnSpc>
                <a:spcPct val="120000"/>
              </a:lnSpc>
              <a:spcBef>
                <a:spcPts val="0"/>
              </a:spcBef>
              <a:spcAft>
                <a:spcPts val="0"/>
              </a:spcAft>
              <a:buClr>
                <a:srgbClr val="5E5E5E"/>
              </a:buClr>
              <a:buSzPts val="1800"/>
              <a:buNone/>
              <a:defRPr/>
            </a:lvl6pPr>
            <a:lvl7pPr lvl="6" algn="l">
              <a:lnSpc>
                <a:spcPct val="120000"/>
              </a:lnSpc>
              <a:spcBef>
                <a:spcPts val="0"/>
              </a:spcBef>
              <a:spcAft>
                <a:spcPts val="0"/>
              </a:spcAft>
              <a:buClr>
                <a:srgbClr val="5E5E5E"/>
              </a:buClr>
              <a:buSzPts val="1800"/>
              <a:buNone/>
              <a:defRPr/>
            </a:lvl7pPr>
            <a:lvl8pPr lvl="7" algn="l">
              <a:lnSpc>
                <a:spcPct val="120000"/>
              </a:lnSpc>
              <a:spcBef>
                <a:spcPts val="0"/>
              </a:spcBef>
              <a:spcAft>
                <a:spcPts val="0"/>
              </a:spcAft>
              <a:buClr>
                <a:srgbClr val="5E5E5E"/>
              </a:buClr>
              <a:buSzPts val="1800"/>
              <a:buNone/>
              <a:defRPr/>
            </a:lvl8pPr>
            <a:lvl9pPr lvl="8" algn="l">
              <a:lnSpc>
                <a:spcPct val="120000"/>
              </a:lnSpc>
              <a:spcBef>
                <a:spcPts val="0"/>
              </a:spcBef>
              <a:spcAft>
                <a:spcPts val="0"/>
              </a:spcAft>
              <a:buClr>
                <a:srgbClr val="5E5E5E"/>
              </a:buClr>
              <a:buSzPts val="1800"/>
              <a:buNone/>
              <a:defRPr/>
            </a:lvl9pPr>
          </a:lstStyle>
          <a:p>
            <a:endParaRPr/>
          </a:p>
        </p:txBody>
      </p:sp>
      <p:sp>
        <p:nvSpPr>
          <p:cNvPr id="135" name="Google Shape;135;p102"/>
          <p:cNvSpPr txBox="1">
            <a:spLocks noGrp="1"/>
          </p:cNvSpPr>
          <p:nvPr>
            <p:ph type="sldNum" idx="12"/>
          </p:nvPr>
        </p:nvSpPr>
        <p:spPr>
          <a:xfrm>
            <a:off x="17221200" y="12712700"/>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1200"/>
              <a:buFont typeface="Roboto Light"/>
              <a:buNone/>
              <a:defRPr/>
            </a:lvl1pPr>
            <a:lvl2pPr marL="0" lvl="1" indent="0" algn="r">
              <a:lnSpc>
                <a:spcPct val="120000"/>
              </a:lnSpc>
              <a:spcBef>
                <a:spcPts val="0"/>
              </a:spcBef>
              <a:spcAft>
                <a:spcPts val="0"/>
              </a:spcAft>
              <a:buClr>
                <a:srgbClr val="888888"/>
              </a:buClr>
              <a:buSzPts val="1200"/>
              <a:buFont typeface="Roboto Light"/>
              <a:buNone/>
              <a:defRPr/>
            </a:lvl2pPr>
            <a:lvl3pPr marL="0" lvl="2" indent="0" algn="r">
              <a:lnSpc>
                <a:spcPct val="120000"/>
              </a:lnSpc>
              <a:spcBef>
                <a:spcPts val="0"/>
              </a:spcBef>
              <a:spcAft>
                <a:spcPts val="0"/>
              </a:spcAft>
              <a:buClr>
                <a:srgbClr val="888888"/>
              </a:buClr>
              <a:buSzPts val="1200"/>
              <a:buFont typeface="Roboto Light"/>
              <a:buNone/>
              <a:defRPr/>
            </a:lvl3pPr>
            <a:lvl4pPr marL="0" lvl="3" indent="0" algn="r">
              <a:lnSpc>
                <a:spcPct val="120000"/>
              </a:lnSpc>
              <a:spcBef>
                <a:spcPts val="0"/>
              </a:spcBef>
              <a:spcAft>
                <a:spcPts val="0"/>
              </a:spcAft>
              <a:buClr>
                <a:srgbClr val="888888"/>
              </a:buClr>
              <a:buSzPts val="1200"/>
              <a:buFont typeface="Roboto Light"/>
              <a:buNone/>
              <a:defRPr/>
            </a:lvl4pPr>
            <a:lvl5pPr marL="0" lvl="4" indent="0" algn="r">
              <a:lnSpc>
                <a:spcPct val="120000"/>
              </a:lnSpc>
              <a:spcBef>
                <a:spcPts val="0"/>
              </a:spcBef>
              <a:spcAft>
                <a:spcPts val="0"/>
              </a:spcAft>
              <a:buClr>
                <a:srgbClr val="888888"/>
              </a:buClr>
              <a:buSzPts val="1200"/>
              <a:buFont typeface="Roboto Light"/>
              <a:buNone/>
              <a:defRPr/>
            </a:lvl5pPr>
            <a:lvl6pPr marL="0" lvl="5" indent="0" algn="r">
              <a:lnSpc>
                <a:spcPct val="120000"/>
              </a:lnSpc>
              <a:spcBef>
                <a:spcPts val="0"/>
              </a:spcBef>
              <a:spcAft>
                <a:spcPts val="0"/>
              </a:spcAft>
              <a:buClr>
                <a:srgbClr val="888888"/>
              </a:buClr>
              <a:buSzPts val="1200"/>
              <a:buFont typeface="Roboto Light"/>
              <a:buNone/>
              <a:defRPr/>
            </a:lvl6pPr>
            <a:lvl7pPr marL="0" lvl="6" indent="0" algn="r">
              <a:lnSpc>
                <a:spcPct val="120000"/>
              </a:lnSpc>
              <a:spcBef>
                <a:spcPts val="0"/>
              </a:spcBef>
              <a:spcAft>
                <a:spcPts val="0"/>
              </a:spcAft>
              <a:buClr>
                <a:srgbClr val="888888"/>
              </a:buClr>
              <a:buSzPts val="1200"/>
              <a:buFont typeface="Roboto Light"/>
              <a:buNone/>
              <a:defRPr/>
            </a:lvl7pPr>
            <a:lvl8pPr marL="0" lvl="7" indent="0" algn="r">
              <a:lnSpc>
                <a:spcPct val="120000"/>
              </a:lnSpc>
              <a:spcBef>
                <a:spcPts val="0"/>
              </a:spcBef>
              <a:spcAft>
                <a:spcPts val="0"/>
              </a:spcAft>
              <a:buClr>
                <a:srgbClr val="888888"/>
              </a:buClr>
              <a:buSzPts val="1200"/>
              <a:buFont typeface="Roboto Light"/>
              <a:buNone/>
              <a:defRPr/>
            </a:lvl8pPr>
            <a:lvl9pPr marL="0" lvl="8" indent="0" algn="r">
              <a:lnSpc>
                <a:spcPct val="120000"/>
              </a:lnSpc>
              <a:spcBef>
                <a:spcPts val="0"/>
              </a:spcBef>
              <a:spcAft>
                <a:spcPts val="0"/>
              </a:spcAft>
              <a:buClr>
                <a:srgbClr val="888888"/>
              </a:buClr>
              <a:buSzPts val="1200"/>
              <a:buFont typeface="Roboto Light"/>
              <a:buNone/>
              <a:defRPr/>
            </a:lvl9pPr>
          </a:lstStyle>
          <a:p>
            <a:pPr marL="0" lvl="0" indent="0" algn="r" rtl="0">
              <a:spcBef>
                <a:spcPts val="0"/>
              </a:spcBef>
              <a:spcAft>
                <a:spcPts val="0"/>
              </a:spcAft>
              <a:buNone/>
            </a:pPr>
            <a:fld id="{00000000-1234-1234-1234-123412341234}" type="slidenum">
              <a:rPr lang="en-GB"/>
              <a:t>‹#›</a:t>
            </a:fld>
            <a:endParaRPr/>
          </a:p>
        </p:txBody>
      </p:sp>
      <p:sp>
        <p:nvSpPr>
          <p:cNvPr id="136" name="Google Shape;136;p102"/>
          <p:cNvSpPr txBox="1">
            <a:spLocks noGrp="1"/>
          </p:cNvSpPr>
          <p:nvPr>
            <p:ph type="body" idx="2"/>
          </p:nvPr>
        </p:nvSpPr>
        <p:spPr>
          <a:xfrm>
            <a:off x="1528461" y="2438548"/>
            <a:ext cx="21179139" cy="7302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 name="Straight Connector 8">
            <a:extLst>
              <a:ext uri="{FF2B5EF4-FFF2-40B4-BE49-F238E27FC236}">
                <a16:creationId xmlns:a16="http://schemas.microsoft.com/office/drawing/2014/main" id="{5D59F050-1058-4E77-A279-CBE46617CBDA}"/>
              </a:ext>
            </a:extLst>
          </p:cNvPr>
          <p:cNvCxnSpPr>
            <a:cxnSpLocks/>
          </p:cNvCxnSpPr>
          <p:nvPr userDrawn="1"/>
        </p:nvCxnSpPr>
        <p:spPr>
          <a:xfrm>
            <a:off x="-2771714" y="2102464"/>
            <a:ext cx="21326168" cy="0"/>
          </a:xfrm>
          <a:prstGeom prst="line">
            <a:avLst/>
          </a:prstGeom>
          <a:ln>
            <a:solidFill>
              <a:srgbClr val="002F9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254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Nearly White copy" userDrawn="1">
  <p:cSld name="1_Nearly White copy">
    <p:bg>
      <p:bgPr>
        <a:gradFill>
          <a:gsLst>
            <a:gs pos="52000">
              <a:srgbClr val="0031A2"/>
            </a:gs>
            <a:gs pos="100000">
              <a:srgbClr val="025EFF"/>
            </a:gs>
          </a:gsLst>
          <a:lin ang="1800000" scaled="0"/>
        </a:gradFill>
        <a:effectLst/>
      </p:bgPr>
    </p:bg>
    <p:spTree>
      <p:nvGrpSpPr>
        <p:cNvPr id="1" name="Shape 11"/>
        <p:cNvGrpSpPr/>
        <p:nvPr/>
      </p:nvGrpSpPr>
      <p:grpSpPr>
        <a:xfrm>
          <a:off x="0" y="0"/>
          <a:ext cx="0" cy="0"/>
          <a:chOff x="0" y="0"/>
          <a:chExt cx="0" cy="0"/>
        </a:xfrm>
      </p:grpSpPr>
      <p:sp>
        <p:nvSpPr>
          <p:cNvPr id="14" name="Google Shape;14;p103"/>
          <p:cNvSpPr txBox="1">
            <a:spLocks noGrp="1"/>
          </p:cNvSpPr>
          <p:nvPr>
            <p:ph type="sldNum" idx="12"/>
          </p:nvPr>
        </p:nvSpPr>
        <p:spPr>
          <a:xfrm>
            <a:off x="23546689" y="12858080"/>
            <a:ext cx="404623" cy="444501"/>
          </a:xfrm>
          <a:prstGeom prst="rect">
            <a:avLst/>
          </a:prstGeom>
          <a:noFill/>
          <a:ln>
            <a:noFill/>
          </a:ln>
        </p:spPr>
        <p:txBody>
          <a:bodyPr spcFirstLastPara="1" wrap="square" lIns="50800" tIns="50800" rIns="50800" bIns="50800" anchor="t" anchorCtr="0">
            <a:spAutoFit/>
          </a:bodyPr>
          <a:lstStyle>
            <a:lvl1pPr marL="0" lvl="0"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1pPr>
            <a:lvl2pPr marL="0" lvl="1"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2pPr>
            <a:lvl3pPr marL="0" lvl="2"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3pPr>
            <a:lvl4pPr marL="0" lvl="3"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4pPr>
            <a:lvl5pPr marL="0" lvl="4"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5pPr>
            <a:lvl6pPr marL="0" lvl="5"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6pPr>
            <a:lvl7pPr marL="0" lvl="6"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7pPr>
            <a:lvl8pPr marL="0" lvl="7"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8pPr>
            <a:lvl9pPr marL="0" lvl="8"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b="0" i="0" u="none" strike="noStrike" cap="none"/>
          </a:p>
        </p:txBody>
      </p:sp>
    </p:spTree>
    <p:extLst>
      <p:ext uri="{BB962C8B-B14F-4D97-AF65-F5344CB8AC3E}">
        <p14:creationId xmlns:p14="http://schemas.microsoft.com/office/powerpoint/2010/main" val="696946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rush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B896A4-DC62-5846-A063-FCFE82C3D3D3}" type="datetimeFigureOut">
              <a:t>17/01/2024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E3596E-C93A-B24D-9A1A-6433CFAC1B98}" type="slidenum">
              <a:t>‹#›</a:t>
            </a:fld>
            <a:endParaRPr lang="en-US"/>
          </a:p>
        </p:txBody>
      </p:sp>
      <p:sp>
        <p:nvSpPr>
          <p:cNvPr id="8" name="Picture Placeholder 7"/>
          <p:cNvSpPr>
            <a:spLocks noGrp="1"/>
          </p:cNvSpPr>
          <p:nvPr>
            <p:ph type="pic" sz="quarter" idx="13" hasCustomPrompt="1"/>
          </p:nvPr>
        </p:nvSpPr>
        <p:spPr>
          <a:xfrm>
            <a:off x="-1" y="3"/>
            <a:ext cx="12737514" cy="13715998"/>
          </a:xfrm>
          <a:custGeom>
            <a:avLst/>
            <a:gdLst>
              <a:gd name="connsiteX0" fmla="*/ 5258879 w 6368757"/>
              <a:gd name="connsiteY0" fmla="*/ 259676 h 6857999"/>
              <a:gd name="connsiteX1" fmla="*/ 5253124 w 6368757"/>
              <a:gd name="connsiteY1" fmla="*/ 267332 h 6857999"/>
              <a:gd name="connsiteX2" fmla="*/ 5236282 w 6368757"/>
              <a:gd name="connsiteY2" fmla="*/ 277055 h 6857999"/>
              <a:gd name="connsiteX3" fmla="*/ 5116026 w 6368757"/>
              <a:gd name="connsiteY3" fmla="*/ 353978 h 6857999"/>
              <a:gd name="connsiteX4" fmla="*/ 5192249 w 6368757"/>
              <a:gd name="connsiteY4" fmla="*/ 317465 h 6857999"/>
              <a:gd name="connsiteX5" fmla="*/ 4915688 w 6368757"/>
              <a:gd name="connsiteY5" fmla="*/ 499617 h 6857999"/>
              <a:gd name="connsiteX6" fmla="*/ 5101456 w 6368757"/>
              <a:gd name="connsiteY6" fmla="*/ 443999 h 6857999"/>
              <a:gd name="connsiteX7" fmla="*/ 5158209 w 6368757"/>
              <a:gd name="connsiteY7" fmla="*/ 427040 h 6857999"/>
              <a:gd name="connsiteX8" fmla="*/ 5154701 w 6368757"/>
              <a:gd name="connsiteY8" fmla="*/ 429065 h 6857999"/>
              <a:gd name="connsiteX9" fmla="*/ 5146982 w 6368757"/>
              <a:gd name="connsiteY9" fmla="*/ 433522 h 6857999"/>
              <a:gd name="connsiteX10" fmla="*/ 5344336 w 6368757"/>
              <a:gd name="connsiteY10" fmla="*/ 334567 h 6857999"/>
              <a:gd name="connsiteX11" fmla="*/ 5404593 w 6368757"/>
              <a:gd name="connsiteY11" fmla="*/ 322258 h 6857999"/>
              <a:gd name="connsiteX12" fmla="*/ 5388627 w 6368757"/>
              <a:gd name="connsiteY12" fmla="*/ 346462 h 6857999"/>
              <a:gd name="connsiteX13" fmla="*/ 5515633 w 6368757"/>
              <a:gd name="connsiteY13" fmla="*/ 333084 h 6857999"/>
              <a:gd name="connsiteX14" fmla="*/ 5525367 w 6368757"/>
              <a:gd name="connsiteY14" fmla="*/ 349945 h 6857999"/>
              <a:gd name="connsiteX15" fmla="*/ 5498174 w 6368757"/>
              <a:gd name="connsiteY15" fmla="*/ 380633 h 6857999"/>
              <a:gd name="connsiteX16" fmla="*/ 5345729 w 6368757"/>
              <a:gd name="connsiteY16" fmla="*/ 453660 h 6857999"/>
              <a:gd name="connsiteX17" fmla="*/ 5523256 w 6368757"/>
              <a:gd name="connsiteY17" fmla="*/ 411113 h 6857999"/>
              <a:gd name="connsiteX18" fmla="*/ 5195296 w 6368757"/>
              <a:gd name="connsiteY18" fmla="*/ 607953 h 6857999"/>
              <a:gd name="connsiteX19" fmla="*/ 5299586 w 6368757"/>
              <a:gd name="connsiteY19" fmla="*/ 555236 h 6857999"/>
              <a:gd name="connsiteX20" fmla="*/ 5306075 w 6368757"/>
              <a:gd name="connsiteY20" fmla="*/ 566476 h 6857999"/>
              <a:gd name="connsiteX21" fmla="*/ 5583156 w 6368757"/>
              <a:gd name="connsiteY21" fmla="*/ 488932 h 6857999"/>
              <a:gd name="connsiteX22" fmla="*/ 5552609 w 6368757"/>
              <a:gd name="connsiteY22" fmla="*/ 512189 h 6857999"/>
              <a:gd name="connsiteX23" fmla="*/ 5524128 w 6368757"/>
              <a:gd name="connsiteY23" fmla="*/ 525300 h 6857999"/>
              <a:gd name="connsiteX24" fmla="*/ 5554490 w 6368757"/>
              <a:gd name="connsiteY24" fmla="*/ 518922 h 6857999"/>
              <a:gd name="connsiteX25" fmla="*/ 5529519 w 6368757"/>
              <a:gd name="connsiteY25" fmla="*/ 534262 h 6857999"/>
              <a:gd name="connsiteX26" fmla="*/ 5516972 w 6368757"/>
              <a:gd name="connsiteY26" fmla="*/ 528594 h 6857999"/>
              <a:gd name="connsiteX27" fmla="*/ 5504565 w 6368757"/>
              <a:gd name="connsiteY27" fmla="*/ 534306 h 6857999"/>
              <a:gd name="connsiteX28" fmla="*/ 5508685 w 6368757"/>
              <a:gd name="connsiteY28" fmla="*/ 554409 h 6857999"/>
              <a:gd name="connsiteX29" fmla="*/ 5341152 w 6368757"/>
              <a:gd name="connsiteY29" fmla="*/ 666121 h 6857999"/>
              <a:gd name="connsiteX30" fmla="*/ 5370095 w 6368757"/>
              <a:gd name="connsiteY30" fmla="*/ 664398 h 6857999"/>
              <a:gd name="connsiteX31" fmla="*/ 5289135 w 6368757"/>
              <a:gd name="connsiteY31" fmla="*/ 718633 h 6857999"/>
              <a:gd name="connsiteX32" fmla="*/ 5326939 w 6368757"/>
              <a:gd name="connsiteY32" fmla="*/ 719289 h 6857999"/>
              <a:gd name="connsiteX33" fmla="*/ 5145808 w 6368757"/>
              <a:gd name="connsiteY33" fmla="*/ 846344 h 6857999"/>
              <a:gd name="connsiteX34" fmla="*/ 5290272 w 6368757"/>
              <a:gd name="connsiteY34" fmla="*/ 785420 h 6857999"/>
              <a:gd name="connsiteX35" fmla="*/ 5259834 w 6368757"/>
              <a:gd name="connsiteY35" fmla="*/ 810486 h 6857999"/>
              <a:gd name="connsiteX36" fmla="*/ 5352897 w 6368757"/>
              <a:gd name="connsiteY36" fmla="*/ 764250 h 6857999"/>
              <a:gd name="connsiteX37" fmla="*/ 5295885 w 6368757"/>
              <a:gd name="connsiteY37" fmla="*/ 782179 h 6857999"/>
              <a:gd name="connsiteX38" fmla="*/ 5661031 w 6368757"/>
              <a:gd name="connsiteY38" fmla="*/ 623816 h 6857999"/>
              <a:gd name="connsiteX39" fmla="*/ 5566474 w 6368757"/>
              <a:gd name="connsiteY39" fmla="*/ 693395 h 6857999"/>
              <a:gd name="connsiteX40" fmla="*/ 5626733 w 6368757"/>
              <a:gd name="connsiteY40" fmla="*/ 681086 h 6857999"/>
              <a:gd name="connsiteX41" fmla="*/ 5579454 w 6368757"/>
              <a:gd name="connsiteY41" fmla="*/ 715876 h 6857999"/>
              <a:gd name="connsiteX42" fmla="*/ 5639712 w 6368757"/>
              <a:gd name="connsiteY42" fmla="*/ 703567 h 6857999"/>
              <a:gd name="connsiteX43" fmla="*/ 5211582 w 6368757"/>
              <a:gd name="connsiteY43" fmla="*/ 973230 h 6857999"/>
              <a:gd name="connsiteX44" fmla="*/ 5486908 w 6368757"/>
              <a:gd name="connsiteY44" fmla="*/ 866724 h 6857999"/>
              <a:gd name="connsiteX45" fmla="*/ 5503132 w 6368757"/>
              <a:gd name="connsiteY45" fmla="*/ 894825 h 6857999"/>
              <a:gd name="connsiteX46" fmla="*/ 5455856 w 6368757"/>
              <a:gd name="connsiteY46" fmla="*/ 929613 h 6857999"/>
              <a:gd name="connsiteX47" fmla="*/ 5462346 w 6368757"/>
              <a:gd name="connsiteY47" fmla="*/ 940853 h 6857999"/>
              <a:gd name="connsiteX48" fmla="*/ 5508130 w 6368757"/>
              <a:gd name="connsiteY48" fmla="*/ 929407 h 6857999"/>
              <a:gd name="connsiteX49" fmla="*/ 5436028 w 6368757"/>
              <a:gd name="connsiteY49" fmla="*/ 986022 h 6857999"/>
              <a:gd name="connsiteX50" fmla="*/ 5301560 w 6368757"/>
              <a:gd name="connsiteY50" fmla="*/ 1116113 h 6857999"/>
              <a:gd name="connsiteX51" fmla="*/ 5409095 w 6368757"/>
              <a:gd name="connsiteY51" fmla="*/ 1069014 h 6857999"/>
              <a:gd name="connsiteX52" fmla="*/ 5381904 w 6368757"/>
              <a:gd name="connsiteY52" fmla="*/ 1099701 h 6857999"/>
              <a:gd name="connsiteX53" fmla="*/ 5426812 w 6368757"/>
              <a:gd name="connsiteY53" fmla="*/ 1073773 h 6857999"/>
              <a:gd name="connsiteX54" fmla="*/ 5354711 w 6368757"/>
              <a:gd name="connsiteY54" fmla="*/ 1130388 h 6857999"/>
              <a:gd name="connsiteX55" fmla="*/ 5476718 w 6368757"/>
              <a:gd name="connsiteY55" fmla="*/ 1082426 h 6857999"/>
              <a:gd name="connsiteX56" fmla="*/ 5279623 w 6368757"/>
              <a:gd name="connsiteY56" fmla="*/ 1233688 h 6857999"/>
              <a:gd name="connsiteX57" fmla="*/ 5622057 w 6368757"/>
              <a:gd name="connsiteY57" fmla="*/ 1035983 h 6857999"/>
              <a:gd name="connsiteX58" fmla="*/ 5424702 w 6368757"/>
              <a:gd name="connsiteY58" fmla="*/ 1134940 h 6857999"/>
              <a:gd name="connsiteX59" fmla="*/ 5910721 w 6368757"/>
              <a:gd name="connsiteY59" fmla="*/ 861829 h 6857999"/>
              <a:gd name="connsiteX60" fmla="*/ 5715996 w 6368757"/>
              <a:gd name="connsiteY60" fmla="*/ 1004228 h 6857999"/>
              <a:gd name="connsiteX61" fmla="*/ 5732220 w 6368757"/>
              <a:gd name="connsiteY61" fmla="*/ 1032329 h 6857999"/>
              <a:gd name="connsiteX62" fmla="*/ 5622315 w 6368757"/>
              <a:gd name="connsiteY62" fmla="*/ 1088288 h 6857999"/>
              <a:gd name="connsiteX63" fmla="*/ 5642402 w 6368757"/>
              <a:gd name="connsiteY63" fmla="*/ 1084186 h 6857999"/>
              <a:gd name="connsiteX64" fmla="*/ 5409872 w 6368757"/>
              <a:gd name="connsiteY64" fmla="*/ 1225930 h 6857999"/>
              <a:gd name="connsiteX65" fmla="*/ 5418732 w 6368757"/>
              <a:gd name="connsiteY65" fmla="*/ 1228309 h 6857999"/>
              <a:gd name="connsiteX66" fmla="*/ 5362595 w 6368757"/>
              <a:gd name="connsiteY66" fmla="*/ 1260720 h 6857999"/>
              <a:gd name="connsiteX67" fmla="*/ 5442062 w 6368757"/>
              <a:gd name="connsiteY67" fmla="*/ 1229826 h 6857999"/>
              <a:gd name="connsiteX68" fmla="*/ 5178715 w 6368757"/>
              <a:gd name="connsiteY68" fmla="*/ 1400838 h 6857999"/>
              <a:gd name="connsiteX69" fmla="*/ 5164895 w 6368757"/>
              <a:gd name="connsiteY69" fmla="*/ 1412550 h 6857999"/>
              <a:gd name="connsiteX70" fmla="*/ 5163847 w 6368757"/>
              <a:gd name="connsiteY70" fmla="*/ 1413168 h 6857999"/>
              <a:gd name="connsiteX71" fmla="*/ 5161965 w 6368757"/>
              <a:gd name="connsiteY71" fmla="*/ 1415033 h 6857999"/>
              <a:gd name="connsiteX72" fmla="*/ 5110238 w 6368757"/>
              <a:gd name="connsiteY72" fmla="*/ 1458872 h 6857999"/>
              <a:gd name="connsiteX73" fmla="*/ 5146291 w 6368757"/>
              <a:gd name="connsiteY73" fmla="*/ 1430564 h 6857999"/>
              <a:gd name="connsiteX74" fmla="*/ 5161965 w 6368757"/>
              <a:gd name="connsiteY74" fmla="*/ 1415033 h 6857999"/>
              <a:gd name="connsiteX75" fmla="*/ 5164895 w 6368757"/>
              <a:gd name="connsiteY75" fmla="*/ 1412550 h 6857999"/>
              <a:gd name="connsiteX76" fmla="*/ 5182341 w 6368757"/>
              <a:gd name="connsiteY76" fmla="*/ 1402256 h 6857999"/>
              <a:gd name="connsiteX77" fmla="*/ 5169621 w 6368757"/>
              <a:gd name="connsiteY77" fmla="*/ 1432082 h 6857999"/>
              <a:gd name="connsiteX78" fmla="*/ 5329171 w 6368757"/>
              <a:gd name="connsiteY78" fmla="*/ 1332471 h 6857999"/>
              <a:gd name="connsiteX79" fmla="*/ 5276280 w 6368757"/>
              <a:gd name="connsiteY79" fmla="*/ 1370502 h 6857999"/>
              <a:gd name="connsiteX80" fmla="*/ 5481615 w 6368757"/>
              <a:gd name="connsiteY80" fmla="*/ 1259444 h 6857999"/>
              <a:gd name="connsiteX81" fmla="*/ 5677219 w 6368757"/>
              <a:gd name="connsiteY81" fmla="*/ 1131525 h 6857999"/>
              <a:gd name="connsiteX82" fmla="*/ 5739844 w 6368757"/>
              <a:gd name="connsiteY82" fmla="*/ 1110356 h 6857999"/>
              <a:gd name="connsiteX83" fmla="*/ 5642919 w 6368757"/>
              <a:gd name="connsiteY83" fmla="*/ 1188797 h 6857999"/>
              <a:gd name="connsiteX84" fmla="*/ 5621342 w 6368757"/>
              <a:gd name="connsiteY84" fmla="*/ 1216242 h 6857999"/>
              <a:gd name="connsiteX85" fmla="*/ 5613357 w 6368757"/>
              <a:gd name="connsiteY85" fmla="*/ 1228344 h 6857999"/>
              <a:gd name="connsiteX86" fmla="*/ 5710543 w 6368757"/>
              <a:gd name="connsiteY86" fmla="*/ 1202208 h 6857999"/>
              <a:gd name="connsiteX87" fmla="*/ 5452313 w 6368757"/>
              <a:gd name="connsiteY87" fmla="*/ 1351297 h 6857999"/>
              <a:gd name="connsiteX88" fmla="*/ 5667384 w 6368757"/>
              <a:gd name="connsiteY88" fmla="*/ 1257100 h 6857999"/>
              <a:gd name="connsiteX89" fmla="*/ 5682733 w 6368757"/>
              <a:gd name="connsiteY89" fmla="*/ 1270720 h 6857999"/>
              <a:gd name="connsiteX90" fmla="*/ 5733257 w 6368757"/>
              <a:gd name="connsiteY90" fmla="*/ 1241550 h 6857999"/>
              <a:gd name="connsiteX91" fmla="*/ 5760707 w 6368757"/>
              <a:gd name="connsiteY91" fmla="*/ 1263168 h 6857999"/>
              <a:gd name="connsiteX92" fmla="*/ 5633961 w 6368757"/>
              <a:gd name="connsiteY92" fmla="*/ 1328853 h 6857999"/>
              <a:gd name="connsiteX93" fmla="*/ 5610631 w 6368757"/>
              <a:gd name="connsiteY93" fmla="*/ 1327335 h 6857999"/>
              <a:gd name="connsiteX94" fmla="*/ 5450204 w 6368757"/>
              <a:gd name="connsiteY94" fmla="*/ 1412463 h 6857999"/>
              <a:gd name="connsiteX95" fmla="*/ 5512831 w 6368757"/>
              <a:gd name="connsiteY95" fmla="*/ 1391293 h 6857999"/>
              <a:gd name="connsiteX96" fmla="*/ 5513706 w 6368757"/>
              <a:gd name="connsiteY96" fmla="*/ 1405775 h 6857999"/>
              <a:gd name="connsiteX97" fmla="*/ 5748863 w 6368757"/>
              <a:gd name="connsiteY97" fmla="*/ 1307475 h 6857999"/>
              <a:gd name="connsiteX98" fmla="*/ 5785789 w 6368757"/>
              <a:gd name="connsiteY98" fmla="*/ 1293649 h 6857999"/>
              <a:gd name="connsiteX99" fmla="*/ 5704830 w 6368757"/>
              <a:gd name="connsiteY99" fmla="*/ 1347885 h 6857999"/>
              <a:gd name="connsiteX100" fmla="*/ 5863764 w 6368757"/>
              <a:gd name="connsiteY100" fmla="*/ 1286098 h 6857999"/>
              <a:gd name="connsiteX101" fmla="*/ 5996997 w 6368757"/>
              <a:gd name="connsiteY101" fmla="*/ 1231656 h 6857999"/>
              <a:gd name="connsiteX102" fmla="*/ 6034801 w 6368757"/>
              <a:gd name="connsiteY102" fmla="*/ 1232311 h 6857999"/>
              <a:gd name="connsiteX103" fmla="*/ 5965068 w 6368757"/>
              <a:gd name="connsiteY103" fmla="*/ 1280064 h 6857999"/>
              <a:gd name="connsiteX104" fmla="*/ 5773587 w 6368757"/>
              <a:gd name="connsiteY104" fmla="*/ 1428085 h 6857999"/>
              <a:gd name="connsiteX105" fmla="*/ 5805775 w 6368757"/>
              <a:gd name="connsiteY105" fmla="*/ 1431981 h 6857999"/>
              <a:gd name="connsiteX106" fmla="*/ 5773847 w 6368757"/>
              <a:gd name="connsiteY106" fmla="*/ 1480389 h 6857999"/>
              <a:gd name="connsiteX107" fmla="*/ 5874891 w 6368757"/>
              <a:gd name="connsiteY107" fmla="*/ 1422051 h 6857999"/>
              <a:gd name="connsiteX108" fmla="*/ 5859544 w 6368757"/>
              <a:gd name="connsiteY108" fmla="*/ 1408432 h 6857999"/>
              <a:gd name="connsiteX109" fmla="*/ 5927784 w 6368757"/>
              <a:gd name="connsiteY109" fmla="*/ 1384020 h 6857999"/>
              <a:gd name="connsiteX110" fmla="*/ 5915681 w 6368757"/>
              <a:gd name="connsiteY110" fmla="*/ 1376021 h 6857999"/>
              <a:gd name="connsiteX111" fmla="*/ 5983920 w 6368757"/>
              <a:gd name="connsiteY111" fmla="*/ 1351610 h 6857999"/>
              <a:gd name="connsiteX112" fmla="*/ 5989792 w 6368757"/>
              <a:gd name="connsiteY112" fmla="*/ 1400674 h 6857999"/>
              <a:gd name="connsiteX113" fmla="*/ 5944008 w 6368757"/>
              <a:gd name="connsiteY113" fmla="*/ 1412120 h 6857999"/>
              <a:gd name="connsiteX114" fmla="*/ 5879889 w 6368757"/>
              <a:gd name="connsiteY114" fmla="*/ 1456634 h 6857999"/>
              <a:gd name="connsiteX115" fmla="*/ 6036454 w 6368757"/>
              <a:gd name="connsiteY115" fmla="*/ 1403708 h 6857999"/>
              <a:gd name="connsiteX116" fmla="*/ 5566401 w 6368757"/>
              <a:gd name="connsiteY116" fmla="*/ 1652613 h 6857999"/>
              <a:gd name="connsiteX117" fmla="*/ 5665953 w 6368757"/>
              <a:gd name="connsiteY117" fmla="*/ 1617617 h 6857999"/>
              <a:gd name="connsiteX118" fmla="*/ 5613061 w 6368757"/>
              <a:gd name="connsiteY118" fmla="*/ 1655649 h 6857999"/>
              <a:gd name="connsiteX119" fmla="*/ 5755771 w 6368757"/>
              <a:gd name="connsiteY119" fmla="*/ 1565760 h 6857999"/>
              <a:gd name="connsiteX120" fmla="*/ 5782346 w 6368757"/>
              <a:gd name="connsiteY120" fmla="*/ 1572899 h 6857999"/>
              <a:gd name="connsiteX121" fmla="*/ 5735068 w 6368757"/>
              <a:gd name="connsiteY121" fmla="*/ 1607687 h 6857999"/>
              <a:gd name="connsiteX122" fmla="*/ 5829883 w 6368757"/>
              <a:gd name="connsiteY122" fmla="*/ 1590414 h 6857999"/>
              <a:gd name="connsiteX123" fmla="*/ 5982328 w 6368757"/>
              <a:gd name="connsiteY123" fmla="*/ 1517387 h 6857999"/>
              <a:gd name="connsiteX124" fmla="*/ 5933558 w 6368757"/>
              <a:gd name="connsiteY124" fmla="*/ 1575519 h 6857999"/>
              <a:gd name="connsiteX125" fmla="*/ 6098106 w 6368757"/>
              <a:gd name="connsiteY125" fmla="*/ 1510491 h 6857999"/>
              <a:gd name="connsiteX126" fmla="*/ 6058809 w 6368757"/>
              <a:gd name="connsiteY126" fmla="*/ 1533179 h 6857999"/>
              <a:gd name="connsiteX127" fmla="*/ 6082140 w 6368757"/>
              <a:gd name="connsiteY127" fmla="*/ 1534696 h 6857999"/>
              <a:gd name="connsiteX128" fmla="*/ 6040476 w 6368757"/>
              <a:gd name="connsiteY128" fmla="*/ 1566244 h 6857999"/>
              <a:gd name="connsiteX129" fmla="*/ 6044751 w 6368757"/>
              <a:gd name="connsiteY129" fmla="*/ 1576890 h 6857999"/>
              <a:gd name="connsiteX130" fmla="*/ 6047353 w 6368757"/>
              <a:gd name="connsiteY130" fmla="*/ 1578609 h 6857999"/>
              <a:gd name="connsiteX131" fmla="*/ 6009028 w 6368757"/>
              <a:gd name="connsiteY131" fmla="*/ 1610628 h 6857999"/>
              <a:gd name="connsiteX132" fmla="*/ 5961267 w 6368757"/>
              <a:gd name="connsiteY132" fmla="*/ 1649444 h 6857999"/>
              <a:gd name="connsiteX133" fmla="*/ 5967757 w 6368757"/>
              <a:gd name="connsiteY133" fmla="*/ 1660684 h 6857999"/>
              <a:gd name="connsiteX134" fmla="*/ 5799606 w 6368757"/>
              <a:gd name="connsiteY134" fmla="*/ 1810220 h 6857999"/>
              <a:gd name="connsiteX135" fmla="*/ 6122212 w 6368757"/>
              <a:gd name="connsiteY135" fmla="*/ 1668924 h 6857999"/>
              <a:gd name="connsiteX136" fmla="*/ 5985116 w 6368757"/>
              <a:gd name="connsiteY136" fmla="*/ 1755571 h 6857999"/>
              <a:gd name="connsiteX137" fmla="*/ 5918627 w 6368757"/>
              <a:gd name="connsiteY137" fmla="*/ 1808945 h 6857999"/>
              <a:gd name="connsiteX138" fmla="*/ 5881701 w 6368757"/>
              <a:gd name="connsiteY138" fmla="*/ 1822770 h 6857999"/>
              <a:gd name="connsiteX139" fmla="*/ 5802493 w 6368757"/>
              <a:gd name="connsiteY139" fmla="*/ 1905970 h 6857999"/>
              <a:gd name="connsiteX140" fmla="*/ 5845910 w 6368757"/>
              <a:gd name="connsiteY140" fmla="*/ 1903383 h 6857999"/>
              <a:gd name="connsiteX141" fmla="*/ 5910029 w 6368757"/>
              <a:gd name="connsiteY141" fmla="*/ 1858871 h 6857999"/>
              <a:gd name="connsiteX142" fmla="*/ 5873978 w 6368757"/>
              <a:gd name="connsiteY142" fmla="*/ 1887177 h 6857999"/>
              <a:gd name="connsiteX143" fmla="*/ 6158781 w 6368757"/>
              <a:gd name="connsiteY143" fmla="*/ 1745228 h 6857999"/>
              <a:gd name="connsiteX144" fmla="*/ 5826083 w 6368757"/>
              <a:gd name="connsiteY144" fmla="*/ 1959791 h 6857999"/>
              <a:gd name="connsiteX145" fmla="*/ 5891077 w 6368757"/>
              <a:gd name="connsiteY145" fmla="*/ 1929761 h 6857999"/>
              <a:gd name="connsiteX146" fmla="*/ 5903182 w 6368757"/>
              <a:gd name="connsiteY146" fmla="*/ 1937760 h 6857999"/>
              <a:gd name="connsiteX147" fmla="*/ 6122989 w 6368757"/>
              <a:gd name="connsiteY147" fmla="*/ 1825841 h 6857999"/>
              <a:gd name="connsiteX148" fmla="*/ 6005978 w 6368757"/>
              <a:gd name="connsiteY148" fmla="*/ 1908384 h 6857999"/>
              <a:gd name="connsiteX149" fmla="*/ 6032555 w 6368757"/>
              <a:gd name="connsiteY149" fmla="*/ 1915520 h 6857999"/>
              <a:gd name="connsiteX150" fmla="*/ 5983523 w 6368757"/>
              <a:gd name="connsiteY150" fmla="*/ 1921349 h 6857999"/>
              <a:gd name="connsiteX151" fmla="*/ 5768711 w 6368757"/>
              <a:gd name="connsiteY151" fmla="*/ 2067850 h 6857999"/>
              <a:gd name="connsiteX152" fmla="*/ 5949225 w 6368757"/>
              <a:gd name="connsiteY152" fmla="*/ 1978618 h 6857999"/>
              <a:gd name="connsiteX153" fmla="*/ 5914051 w 6368757"/>
              <a:gd name="connsiteY153" fmla="*/ 2021407 h 6857999"/>
              <a:gd name="connsiteX154" fmla="*/ 6161927 w 6368757"/>
              <a:gd name="connsiteY154" fmla="*/ 1893283 h 6857999"/>
              <a:gd name="connsiteX155" fmla="*/ 6368757 w 6368757"/>
              <a:gd name="connsiteY155" fmla="*/ 1758882 h 6857999"/>
              <a:gd name="connsiteX156" fmla="*/ 6194990 w 6368757"/>
              <a:gd name="connsiteY156" fmla="*/ 1911660 h 6857999"/>
              <a:gd name="connsiteX157" fmla="*/ 6209464 w 6368757"/>
              <a:gd name="connsiteY157" fmla="*/ 1910798 h 6857999"/>
              <a:gd name="connsiteX158" fmla="*/ 6126134 w 6368757"/>
              <a:gd name="connsiteY158" fmla="*/ 1973896 h 6857999"/>
              <a:gd name="connsiteX159" fmla="*/ 6112539 w 6368757"/>
              <a:gd name="connsiteY159" fmla="*/ 1989238 h 6857999"/>
              <a:gd name="connsiteX160" fmla="*/ 5899219 w 6368757"/>
              <a:gd name="connsiteY160" fmla="*/ 2112398 h 6857999"/>
              <a:gd name="connsiteX161" fmla="*/ 5829488 w 6368757"/>
              <a:gd name="connsiteY161" fmla="*/ 2160152 h 6857999"/>
              <a:gd name="connsiteX162" fmla="*/ 5824133 w 6368757"/>
              <a:gd name="connsiteY162" fmla="*/ 2215698 h 6857999"/>
              <a:gd name="connsiteX163" fmla="*/ 5786332 w 6368757"/>
              <a:gd name="connsiteY163" fmla="*/ 2215043 h 6857999"/>
              <a:gd name="connsiteX164" fmla="*/ 5514766 w 6368757"/>
              <a:gd name="connsiteY164" fmla="*/ 2431779 h 6857999"/>
              <a:gd name="connsiteX165" fmla="*/ 5347232 w 6368757"/>
              <a:gd name="connsiteY165" fmla="*/ 2543492 h 6857999"/>
              <a:gd name="connsiteX166" fmla="*/ 5481959 w 6368757"/>
              <a:gd name="connsiteY166" fmla="*/ 2465708 h 6857999"/>
              <a:gd name="connsiteX167" fmla="*/ 5320039 w 6368757"/>
              <a:gd name="connsiteY167" fmla="*/ 2574179 h 6857999"/>
              <a:gd name="connsiteX168" fmla="*/ 5307937 w 6368757"/>
              <a:gd name="connsiteY168" fmla="*/ 2566179 h 6857999"/>
              <a:gd name="connsiteX169" fmla="*/ 5353463 w 6368757"/>
              <a:gd name="connsiteY169" fmla="*/ 2502426 h 6857999"/>
              <a:gd name="connsiteX170" fmla="*/ 5264521 w 6368757"/>
              <a:gd name="connsiteY170" fmla="*/ 2568764 h 6857999"/>
              <a:gd name="connsiteX171" fmla="*/ 5293464 w 6368757"/>
              <a:gd name="connsiteY171" fmla="*/ 2567040 h 6857999"/>
              <a:gd name="connsiteX172" fmla="*/ 5255044 w 6368757"/>
              <a:gd name="connsiteY172" fmla="*/ 2604210 h 6857999"/>
              <a:gd name="connsiteX173" fmla="*/ 5082773 w 6368757"/>
              <a:gd name="connsiteY173" fmla="*/ 2733644 h 6857999"/>
              <a:gd name="connsiteX174" fmla="*/ 4829801 w 6368757"/>
              <a:gd name="connsiteY174" fmla="*/ 2969621 h 6857999"/>
              <a:gd name="connsiteX175" fmla="*/ 4782524 w 6368757"/>
              <a:gd name="connsiteY175" fmla="*/ 3004410 h 6857999"/>
              <a:gd name="connsiteX176" fmla="*/ 4686474 w 6368757"/>
              <a:gd name="connsiteY176" fmla="*/ 3097332 h 6857999"/>
              <a:gd name="connsiteX177" fmla="*/ 4227808 w 6368757"/>
              <a:gd name="connsiteY177" fmla="*/ 3534495 h 6857999"/>
              <a:gd name="connsiteX178" fmla="*/ 3349414 w 6368757"/>
              <a:gd name="connsiteY178" fmla="*/ 4476262 h 6857999"/>
              <a:gd name="connsiteX179" fmla="*/ 3212576 w 6368757"/>
              <a:gd name="connsiteY179" fmla="*/ 4615214 h 6857999"/>
              <a:gd name="connsiteX180" fmla="*/ 3222052 w 6368757"/>
              <a:gd name="connsiteY180" fmla="*/ 4579769 h 6857999"/>
              <a:gd name="connsiteX181" fmla="*/ 3255734 w 6368757"/>
              <a:gd name="connsiteY181" fmla="*/ 4560322 h 6857999"/>
              <a:gd name="connsiteX182" fmla="*/ 3249244 w 6368757"/>
              <a:gd name="connsiteY182" fmla="*/ 4549082 h 6857999"/>
              <a:gd name="connsiteX183" fmla="*/ 3279681 w 6368757"/>
              <a:gd name="connsiteY183" fmla="*/ 4524015 h 6857999"/>
              <a:gd name="connsiteX184" fmla="*/ 3303629 w 6368757"/>
              <a:gd name="connsiteY184" fmla="*/ 4487709 h 6857999"/>
              <a:gd name="connsiteX185" fmla="*/ 3189246 w 6368757"/>
              <a:gd name="connsiteY185" fmla="*/ 4613696 h 6857999"/>
              <a:gd name="connsiteX186" fmla="*/ 3209330 w 6368757"/>
              <a:gd name="connsiteY186" fmla="*/ 4609593 h 6857999"/>
              <a:gd name="connsiteX187" fmla="*/ 2939159 w 6368757"/>
              <a:gd name="connsiteY187" fmla="*/ 4945421 h 6857999"/>
              <a:gd name="connsiteX188" fmla="*/ 2991792 w 6368757"/>
              <a:gd name="connsiteY188" fmla="*/ 4855086 h 6857999"/>
              <a:gd name="connsiteX189" fmla="*/ 3049422 w 6368757"/>
              <a:gd name="connsiteY189" fmla="*/ 4799333 h 6857999"/>
              <a:gd name="connsiteX190" fmla="*/ 2891006 w 6368757"/>
              <a:gd name="connsiteY190" fmla="*/ 4965730 h 6857999"/>
              <a:gd name="connsiteX191" fmla="*/ 2756180 w 6368757"/>
              <a:gd name="connsiteY191" fmla="*/ 5185950 h 6857999"/>
              <a:gd name="connsiteX192" fmla="*/ 2707410 w 6368757"/>
              <a:gd name="connsiteY192" fmla="*/ 5244082 h 6857999"/>
              <a:gd name="connsiteX193" fmla="*/ 2608992 w 6368757"/>
              <a:gd name="connsiteY193" fmla="*/ 5345865 h 6857999"/>
              <a:gd name="connsiteX194" fmla="*/ 2594779 w 6368757"/>
              <a:gd name="connsiteY194" fmla="*/ 5399032 h 6857999"/>
              <a:gd name="connsiteX195" fmla="*/ 2568203 w 6368757"/>
              <a:gd name="connsiteY195" fmla="*/ 5391894 h 6857999"/>
              <a:gd name="connsiteX196" fmla="*/ 2538642 w 6368757"/>
              <a:gd name="connsiteY196" fmla="*/ 5431443 h 6857999"/>
              <a:gd name="connsiteX197" fmla="*/ 2533028 w 6368757"/>
              <a:gd name="connsiteY197" fmla="*/ 5434684 h 6857999"/>
              <a:gd name="connsiteX198" fmla="*/ 2530659 w 6368757"/>
              <a:gd name="connsiteY198" fmla="*/ 5443544 h 6857999"/>
              <a:gd name="connsiteX199" fmla="*/ 2520307 w 6368757"/>
              <a:gd name="connsiteY199" fmla="*/ 5464508 h 6857999"/>
              <a:gd name="connsiteX200" fmla="*/ 2509080 w 6368757"/>
              <a:gd name="connsiteY200" fmla="*/ 5470990 h 6857999"/>
              <a:gd name="connsiteX201" fmla="*/ 2513818 w 6368757"/>
              <a:gd name="connsiteY201" fmla="*/ 5453268 h 6857999"/>
              <a:gd name="connsiteX202" fmla="*/ 2521802 w 6368757"/>
              <a:gd name="connsiteY202" fmla="*/ 5441166 h 6857999"/>
              <a:gd name="connsiteX203" fmla="*/ 2529783 w 6368757"/>
              <a:gd name="connsiteY203" fmla="*/ 5429063 h 6857999"/>
              <a:gd name="connsiteX204" fmla="*/ 2535397 w 6368757"/>
              <a:gd name="connsiteY204" fmla="*/ 5425822 h 6857999"/>
              <a:gd name="connsiteX205" fmla="*/ 2543379 w 6368757"/>
              <a:gd name="connsiteY205" fmla="*/ 5413721 h 6857999"/>
              <a:gd name="connsiteX206" fmla="*/ 2556976 w 6368757"/>
              <a:gd name="connsiteY206" fmla="*/ 5398376 h 6857999"/>
              <a:gd name="connsiteX207" fmla="*/ 2593643 w 6368757"/>
              <a:gd name="connsiteY207" fmla="*/ 5332245 h 6857999"/>
              <a:gd name="connsiteX208" fmla="*/ 2602243 w 6368757"/>
              <a:gd name="connsiteY208" fmla="*/ 5282319 h 6857999"/>
              <a:gd name="connsiteX209" fmla="*/ 2669347 w 6368757"/>
              <a:gd name="connsiteY209" fmla="*/ 5191122 h 6857999"/>
              <a:gd name="connsiteX210" fmla="*/ 2638911 w 6368757"/>
              <a:gd name="connsiteY210" fmla="*/ 5216187 h 6857999"/>
              <a:gd name="connsiteX211" fmla="*/ 3017591 w 6368757"/>
              <a:gd name="connsiteY211" fmla="*/ 4705307 h 6857999"/>
              <a:gd name="connsiteX212" fmla="*/ 2691283 w 6368757"/>
              <a:gd name="connsiteY212" fmla="*/ 5073545 h 6857999"/>
              <a:gd name="connsiteX213" fmla="*/ 2672950 w 6368757"/>
              <a:gd name="connsiteY213" fmla="*/ 5106612 h 6857999"/>
              <a:gd name="connsiteX214" fmla="*/ 2501815 w 6368757"/>
              <a:gd name="connsiteY214" fmla="*/ 5302834 h 6857999"/>
              <a:gd name="connsiteX215" fmla="*/ 2461026 w 6368757"/>
              <a:gd name="connsiteY215" fmla="*/ 5348863 h 6857999"/>
              <a:gd name="connsiteX216" fmla="*/ 2425851 w 6368757"/>
              <a:gd name="connsiteY216" fmla="*/ 5391653 h 6857999"/>
              <a:gd name="connsiteX217" fmla="*/ 2346643 w 6368757"/>
              <a:gd name="connsiteY217" fmla="*/ 5474851 h 6857999"/>
              <a:gd name="connsiteX218" fmla="*/ 2381818 w 6368757"/>
              <a:gd name="connsiteY218" fmla="*/ 5432063 h 6857999"/>
              <a:gd name="connsiteX219" fmla="*/ 2359364 w 6368757"/>
              <a:gd name="connsiteY219" fmla="*/ 5445026 h 6857999"/>
              <a:gd name="connsiteX220" fmla="*/ 2399275 w 6368757"/>
              <a:gd name="connsiteY220" fmla="*/ 5384515 h 6857999"/>
              <a:gd name="connsiteX221" fmla="*/ 2444803 w 6368757"/>
              <a:gd name="connsiteY221" fmla="*/ 5320763 h 6857999"/>
              <a:gd name="connsiteX222" fmla="*/ 2541467 w 6368757"/>
              <a:gd name="connsiteY222" fmla="*/ 5190016 h 6857999"/>
              <a:gd name="connsiteX223" fmla="*/ 2432698 w 6368757"/>
              <a:gd name="connsiteY223" fmla="*/ 5312764 h 6857999"/>
              <a:gd name="connsiteX224" fmla="*/ 2419102 w 6368757"/>
              <a:gd name="connsiteY224" fmla="*/ 5328107 h 6857999"/>
              <a:gd name="connsiteX225" fmla="*/ 2411120 w 6368757"/>
              <a:gd name="connsiteY225" fmla="*/ 5340209 h 6857999"/>
              <a:gd name="connsiteX226" fmla="*/ 2387172 w 6368757"/>
              <a:gd name="connsiteY226" fmla="*/ 5376516 h 6857999"/>
              <a:gd name="connsiteX227" fmla="*/ 2352875 w 6368757"/>
              <a:gd name="connsiteY227" fmla="*/ 5433786 h 6857999"/>
              <a:gd name="connsiteX228" fmla="*/ 2340770 w 6368757"/>
              <a:gd name="connsiteY228" fmla="*/ 5425788 h 6857999"/>
              <a:gd name="connsiteX229" fmla="*/ 2268052 w 6368757"/>
              <a:gd name="connsiteY229" fmla="*/ 5520225 h 6857999"/>
              <a:gd name="connsiteX230" fmla="*/ 2069982 w 6368757"/>
              <a:gd name="connsiteY230" fmla="*/ 5799439 h 6857999"/>
              <a:gd name="connsiteX231" fmla="*/ 2055511 w 6368757"/>
              <a:gd name="connsiteY231" fmla="*/ 5800301 h 6857999"/>
              <a:gd name="connsiteX232" fmla="*/ 2042790 w 6368757"/>
              <a:gd name="connsiteY232" fmla="*/ 5830125 h 6857999"/>
              <a:gd name="connsiteX233" fmla="*/ 1813407 w 6368757"/>
              <a:gd name="connsiteY233" fmla="*/ 6119925 h 6857999"/>
              <a:gd name="connsiteX234" fmla="*/ 1933145 w 6368757"/>
              <a:gd name="connsiteY234" fmla="*/ 5938390 h 6857999"/>
              <a:gd name="connsiteX235" fmla="*/ 1905953 w 6368757"/>
              <a:gd name="connsiteY235" fmla="*/ 5969077 h 6857999"/>
              <a:gd name="connsiteX236" fmla="*/ 1891481 w 6368757"/>
              <a:gd name="connsiteY236" fmla="*/ 5969939 h 6857999"/>
              <a:gd name="connsiteX237" fmla="*/ 2135952 w 6368757"/>
              <a:gd name="connsiteY237" fmla="*/ 5641454 h 6857999"/>
              <a:gd name="connsiteX238" fmla="*/ 2262179 w 6368757"/>
              <a:gd name="connsiteY238" fmla="*/ 5471162 h 6857999"/>
              <a:gd name="connsiteX239" fmla="*/ 2386037 w 6368757"/>
              <a:gd name="connsiteY239" fmla="*/ 5309728 h 6857999"/>
              <a:gd name="connsiteX240" fmla="*/ 2911907 w 6368757"/>
              <a:gd name="connsiteY240" fmla="*/ 4638934 h 6857999"/>
              <a:gd name="connsiteX241" fmla="*/ 2725423 w 6368757"/>
              <a:gd name="connsiteY241" fmla="*/ 4821536 h 6857999"/>
              <a:gd name="connsiteX242" fmla="*/ 2867615 w 6368757"/>
              <a:gd name="connsiteY242" fmla="*/ 4627037 h 6857999"/>
              <a:gd name="connsiteX243" fmla="*/ 3198659 w 6368757"/>
              <a:gd name="connsiteY243" fmla="*/ 4241077 h 6857999"/>
              <a:gd name="connsiteX244" fmla="*/ 2676393 w 6368757"/>
              <a:gd name="connsiteY244" fmla="*/ 4827362 h 6857999"/>
              <a:gd name="connsiteX245" fmla="*/ 2673148 w 6368757"/>
              <a:gd name="connsiteY245" fmla="*/ 4821743 h 6857999"/>
              <a:gd name="connsiteX246" fmla="*/ 2590695 w 6368757"/>
              <a:gd name="connsiteY246" fmla="*/ 4899321 h 6857999"/>
              <a:gd name="connsiteX247" fmla="*/ 2564379 w 6368757"/>
              <a:gd name="connsiteY247" fmla="*/ 4944489 h 6857999"/>
              <a:gd name="connsiteX248" fmla="*/ 2420434 w 6368757"/>
              <a:gd name="connsiteY248" fmla="*/ 5110024 h 6857999"/>
              <a:gd name="connsiteX249" fmla="*/ 2355698 w 6368757"/>
              <a:gd name="connsiteY249" fmla="*/ 5192360 h 6857999"/>
              <a:gd name="connsiteX250" fmla="*/ 2320524 w 6368757"/>
              <a:gd name="connsiteY250" fmla="*/ 5235150 h 6857999"/>
              <a:gd name="connsiteX251" fmla="*/ 2290963 w 6368757"/>
              <a:gd name="connsiteY251" fmla="*/ 5274697 h 6857999"/>
              <a:gd name="connsiteX252" fmla="*/ 2264646 w 6368757"/>
              <a:gd name="connsiteY252" fmla="*/ 5319865 h 6857999"/>
              <a:gd name="connsiteX253" fmla="*/ 2267315 w 6368757"/>
              <a:gd name="connsiteY253" fmla="*/ 5313024 h 6857999"/>
              <a:gd name="connsiteX254" fmla="*/ 2280612 w 6368757"/>
              <a:gd name="connsiteY254" fmla="*/ 5295660 h 6857999"/>
              <a:gd name="connsiteX255" fmla="*/ 2268419 w 6368757"/>
              <a:gd name="connsiteY255" fmla="*/ 5310194 h 6857999"/>
              <a:gd name="connsiteX256" fmla="*/ 2267315 w 6368757"/>
              <a:gd name="connsiteY256" fmla="*/ 5313024 h 6857999"/>
              <a:gd name="connsiteX257" fmla="*/ 2087910 w 6368757"/>
              <a:gd name="connsiteY257" fmla="*/ 5547304 h 6857999"/>
              <a:gd name="connsiteX258" fmla="*/ 1555180 w 6368757"/>
              <a:gd name="connsiteY258" fmla="*/ 6269012 h 6857999"/>
              <a:gd name="connsiteX259" fmla="*/ 1378033 w 6368757"/>
              <a:gd name="connsiteY259" fmla="*/ 6521635 h 6857999"/>
              <a:gd name="connsiteX260" fmla="*/ 1388436 w 6368757"/>
              <a:gd name="connsiteY260" fmla="*/ 6520598 h 6857999"/>
              <a:gd name="connsiteX261" fmla="*/ 1335920 w 6368757"/>
              <a:gd name="connsiteY261" fmla="*/ 6604923 h 6857999"/>
              <a:gd name="connsiteX262" fmla="*/ 1358971 w 6368757"/>
              <a:gd name="connsiteY262" fmla="*/ 6562073 h 6857999"/>
              <a:gd name="connsiteX263" fmla="*/ 1377380 w 6368757"/>
              <a:gd name="connsiteY263" fmla="*/ 6522569 h 6857999"/>
              <a:gd name="connsiteX264" fmla="*/ 1357627 w 6368757"/>
              <a:gd name="connsiteY264" fmla="*/ 6550739 h 6857999"/>
              <a:gd name="connsiteX265" fmla="*/ 1163160 w 6368757"/>
              <a:gd name="connsiteY265" fmla="*/ 6847541 h 6857999"/>
              <a:gd name="connsiteX266" fmla="*/ 1156520 w 6368757"/>
              <a:gd name="connsiteY266" fmla="*/ 6857999 h 6857999"/>
              <a:gd name="connsiteX267" fmla="*/ 1052069 w 6368757"/>
              <a:gd name="connsiteY267" fmla="*/ 6857999 h 6857999"/>
              <a:gd name="connsiteX268" fmla="*/ 1062713 w 6368757"/>
              <a:gd name="connsiteY268" fmla="*/ 6843714 h 6857999"/>
              <a:gd name="connsiteX269" fmla="*/ 1095280 w 6368757"/>
              <a:gd name="connsiteY269" fmla="*/ 6781824 h 6857999"/>
              <a:gd name="connsiteX270" fmla="*/ 1172735 w 6368757"/>
              <a:gd name="connsiteY270" fmla="*/ 6669662 h 6857999"/>
              <a:gd name="connsiteX271" fmla="*/ 1038119 w 6368757"/>
              <a:gd name="connsiteY271" fmla="*/ 6843276 h 6857999"/>
              <a:gd name="connsiteX272" fmla="*/ 1028002 w 6368757"/>
              <a:gd name="connsiteY272" fmla="*/ 6857999 h 6857999"/>
              <a:gd name="connsiteX273" fmla="*/ 832083 w 6368757"/>
              <a:gd name="connsiteY273" fmla="*/ 6857999 h 6857999"/>
              <a:gd name="connsiteX274" fmla="*/ 854775 w 6368757"/>
              <a:gd name="connsiteY274" fmla="*/ 6820218 h 6857999"/>
              <a:gd name="connsiteX275" fmla="*/ 893287 w 6368757"/>
              <a:gd name="connsiteY275" fmla="*/ 6756066 h 6857999"/>
              <a:gd name="connsiteX276" fmla="*/ 870832 w 6368757"/>
              <a:gd name="connsiteY276" fmla="*/ 6769031 h 6857999"/>
              <a:gd name="connsiteX277" fmla="*/ 814710 w 6368757"/>
              <a:gd name="connsiteY277" fmla="*/ 6857999 h 6857999"/>
              <a:gd name="connsiteX278" fmla="*/ 688124 w 6368757"/>
              <a:gd name="connsiteY278" fmla="*/ 6857999 h 6857999"/>
              <a:gd name="connsiteX279" fmla="*/ 709007 w 6368757"/>
              <a:gd name="connsiteY279" fmla="*/ 6820543 h 6857999"/>
              <a:gd name="connsiteX280" fmla="*/ 758042 w 6368757"/>
              <a:gd name="connsiteY280" fmla="*/ 6729240 h 6857999"/>
              <a:gd name="connsiteX281" fmla="*/ 699322 w 6368757"/>
              <a:gd name="connsiteY281" fmla="*/ 6813489 h 6857999"/>
              <a:gd name="connsiteX282" fmla="*/ 672340 w 6368757"/>
              <a:gd name="connsiteY282" fmla="*/ 6857999 h 6857999"/>
              <a:gd name="connsiteX283" fmla="*/ 645127 w 6368757"/>
              <a:gd name="connsiteY283" fmla="*/ 6857999 h 6857999"/>
              <a:gd name="connsiteX284" fmla="*/ 659624 w 6368757"/>
              <a:gd name="connsiteY284" fmla="*/ 6831023 h 6857999"/>
              <a:gd name="connsiteX285" fmla="*/ 772871 w 6368757"/>
              <a:gd name="connsiteY285" fmla="*/ 6638249 h 6857999"/>
              <a:gd name="connsiteX286" fmla="*/ 768134 w 6368757"/>
              <a:gd name="connsiteY286" fmla="*/ 6655971 h 6857999"/>
              <a:gd name="connsiteX287" fmla="*/ 1041908 w 6368757"/>
              <a:gd name="connsiteY287" fmla="*/ 6235634 h 6857999"/>
              <a:gd name="connsiteX288" fmla="*/ 891732 w 6368757"/>
              <a:gd name="connsiteY288" fmla="*/ 6442235 h 6857999"/>
              <a:gd name="connsiteX289" fmla="*/ 886995 w 6368757"/>
              <a:gd name="connsiteY289" fmla="*/ 6459957 h 6857999"/>
              <a:gd name="connsiteX290" fmla="*/ 883750 w 6368757"/>
              <a:gd name="connsiteY290" fmla="*/ 6454336 h 6857999"/>
              <a:gd name="connsiteX291" fmla="*/ 837060 w 6368757"/>
              <a:gd name="connsiteY291" fmla="*/ 6526606 h 6857999"/>
              <a:gd name="connsiteX292" fmla="*/ 832115 w 6368757"/>
              <a:gd name="connsiteY292" fmla="*/ 6537320 h 6857999"/>
              <a:gd name="connsiteX293" fmla="*/ 768458 w 6368757"/>
              <a:gd name="connsiteY293" fmla="*/ 6607311 h 6857999"/>
              <a:gd name="connsiteX294" fmla="*/ 672459 w 6368757"/>
              <a:gd name="connsiteY294" fmla="*/ 6745720 h 6857999"/>
              <a:gd name="connsiteX295" fmla="*/ 602109 w 6368757"/>
              <a:gd name="connsiteY295" fmla="*/ 6857999 h 6857999"/>
              <a:gd name="connsiteX296" fmla="*/ 593920 w 6368757"/>
              <a:gd name="connsiteY296" fmla="*/ 6857999 h 6857999"/>
              <a:gd name="connsiteX297" fmla="*/ 594580 w 6368757"/>
              <a:gd name="connsiteY297" fmla="*/ 6856515 h 6857999"/>
              <a:gd name="connsiteX298" fmla="*/ 679190 w 6368757"/>
              <a:gd name="connsiteY298" fmla="*/ 6722309 h 6857999"/>
              <a:gd name="connsiteX299" fmla="*/ 681559 w 6368757"/>
              <a:gd name="connsiteY299" fmla="*/ 6713449 h 6857999"/>
              <a:gd name="connsiteX300" fmla="*/ 716734 w 6368757"/>
              <a:gd name="connsiteY300" fmla="*/ 6670660 h 6857999"/>
              <a:gd name="connsiteX301" fmla="*/ 682177 w 6368757"/>
              <a:gd name="connsiteY301" fmla="*/ 6675624 h 6857999"/>
              <a:gd name="connsiteX302" fmla="*/ 702880 w 6368757"/>
              <a:gd name="connsiteY302" fmla="*/ 6633697 h 6857999"/>
              <a:gd name="connsiteX303" fmla="*/ 716476 w 6368757"/>
              <a:gd name="connsiteY303" fmla="*/ 6618355 h 6857999"/>
              <a:gd name="connsiteX304" fmla="*/ 715599 w 6368757"/>
              <a:gd name="connsiteY304" fmla="*/ 6603873 h 6857999"/>
              <a:gd name="connsiteX305" fmla="*/ 732441 w 6368757"/>
              <a:gd name="connsiteY305" fmla="*/ 6594150 h 6857999"/>
              <a:gd name="connsiteX306" fmla="*/ 737178 w 6368757"/>
              <a:gd name="connsiteY306" fmla="*/ 6576428 h 6857999"/>
              <a:gd name="connsiteX307" fmla="*/ 740423 w 6368757"/>
              <a:gd name="connsiteY307" fmla="*/ 6582047 h 6857999"/>
              <a:gd name="connsiteX308" fmla="*/ 809896 w 6368757"/>
              <a:gd name="connsiteY308" fmla="*/ 6481989 h 6857999"/>
              <a:gd name="connsiteX309" fmla="*/ 781829 w 6368757"/>
              <a:gd name="connsiteY309" fmla="*/ 6498193 h 6857999"/>
              <a:gd name="connsiteX310" fmla="*/ 816743 w 6368757"/>
              <a:gd name="connsiteY310" fmla="*/ 6403100 h 6857999"/>
              <a:gd name="connsiteX311" fmla="*/ 839199 w 6368757"/>
              <a:gd name="connsiteY311" fmla="*/ 6390135 h 6857999"/>
              <a:gd name="connsiteX312" fmla="*/ 848674 w 6368757"/>
              <a:gd name="connsiteY312" fmla="*/ 6354690 h 6857999"/>
              <a:gd name="connsiteX313" fmla="*/ 768850 w 6368757"/>
              <a:gd name="connsiteY313" fmla="*/ 6475713 h 6857999"/>
              <a:gd name="connsiteX314" fmla="*/ 613937 w 6368757"/>
              <a:gd name="connsiteY314" fmla="*/ 6700035 h 6857999"/>
              <a:gd name="connsiteX315" fmla="*/ 639637 w 6368757"/>
              <a:gd name="connsiteY315" fmla="*/ 6692692 h 6857999"/>
              <a:gd name="connsiteX316" fmla="*/ 726568 w 6368757"/>
              <a:gd name="connsiteY316" fmla="*/ 6545085 h 6857999"/>
              <a:gd name="connsiteX317" fmla="*/ 697883 w 6368757"/>
              <a:gd name="connsiteY317" fmla="*/ 6599115 h 6857999"/>
              <a:gd name="connsiteX318" fmla="*/ 606831 w 6368757"/>
              <a:gd name="connsiteY318" fmla="*/ 6726619 h 6857999"/>
              <a:gd name="connsiteX319" fmla="*/ 617182 w 6368757"/>
              <a:gd name="connsiteY319" fmla="*/ 6705656 h 6857999"/>
              <a:gd name="connsiteX320" fmla="*/ 531743 w 6368757"/>
              <a:gd name="connsiteY320" fmla="*/ 6829920 h 6857999"/>
              <a:gd name="connsiteX321" fmla="*/ 652974 w 6368757"/>
              <a:gd name="connsiteY321" fmla="*/ 6625043 h 6857999"/>
              <a:gd name="connsiteX322" fmla="*/ 531484 w 6368757"/>
              <a:gd name="connsiteY322" fmla="*/ 6777613 h 6857999"/>
              <a:gd name="connsiteX323" fmla="*/ 697365 w 6368757"/>
              <a:gd name="connsiteY323" fmla="*/ 6494505 h 6857999"/>
              <a:gd name="connsiteX324" fmla="*/ 624647 w 6368757"/>
              <a:gd name="connsiteY324" fmla="*/ 6588942 h 6857999"/>
              <a:gd name="connsiteX325" fmla="*/ 623770 w 6368757"/>
              <a:gd name="connsiteY325" fmla="*/ 6574461 h 6857999"/>
              <a:gd name="connsiteX326" fmla="*/ 554296 w 6368757"/>
              <a:gd name="connsiteY326" fmla="*/ 6674521 h 6857999"/>
              <a:gd name="connsiteX327" fmla="*/ 535088 w 6368757"/>
              <a:gd name="connsiteY327" fmla="*/ 6693105 h 6857999"/>
              <a:gd name="connsiteX328" fmla="*/ 507277 w 6368757"/>
              <a:gd name="connsiteY328" fmla="*/ 6761615 h 6857999"/>
              <a:gd name="connsiteX329" fmla="*/ 519998 w 6368757"/>
              <a:gd name="connsiteY329" fmla="*/ 6731791 h 6857999"/>
              <a:gd name="connsiteX330" fmla="*/ 451872 w 6368757"/>
              <a:gd name="connsiteY330" fmla="*/ 6832360 h 6857999"/>
              <a:gd name="connsiteX331" fmla="*/ 435074 w 6368757"/>
              <a:gd name="connsiteY331" fmla="*/ 6857999 h 6857999"/>
              <a:gd name="connsiteX332" fmla="*/ 400994 w 6368757"/>
              <a:gd name="connsiteY332" fmla="*/ 6857999 h 6857999"/>
              <a:gd name="connsiteX333" fmla="*/ 500529 w 6368757"/>
              <a:gd name="connsiteY333" fmla="*/ 6698070 h 6857999"/>
              <a:gd name="connsiteX334" fmla="*/ 498777 w 6368757"/>
              <a:gd name="connsiteY334" fmla="*/ 6669108 h 6857999"/>
              <a:gd name="connsiteX335" fmla="*/ 510880 w 6368757"/>
              <a:gd name="connsiteY335" fmla="*/ 6677107 h 6857999"/>
              <a:gd name="connsiteX336" fmla="*/ 539566 w 6368757"/>
              <a:gd name="connsiteY336" fmla="*/ 6623076 h 6857999"/>
              <a:gd name="connsiteX337" fmla="*/ 625005 w 6368757"/>
              <a:gd name="connsiteY337" fmla="*/ 6498813 h 6857999"/>
              <a:gd name="connsiteX338" fmla="*/ 610532 w 6368757"/>
              <a:gd name="connsiteY338" fmla="*/ 6499676 h 6857999"/>
              <a:gd name="connsiteX339" fmla="*/ 652814 w 6368757"/>
              <a:gd name="connsiteY339" fmla="*/ 6430304 h 6857999"/>
              <a:gd name="connsiteX340" fmla="*/ 649166 w 6368757"/>
              <a:gd name="connsiteY340" fmla="*/ 6431767 h 6857999"/>
              <a:gd name="connsiteX341" fmla="*/ 676375 w 6368757"/>
              <a:gd name="connsiteY341" fmla="*/ 6381530 h 6857999"/>
              <a:gd name="connsiteX342" fmla="*/ 959134 w 6368757"/>
              <a:gd name="connsiteY342" fmla="*/ 5923731 h 6857999"/>
              <a:gd name="connsiteX343" fmla="*/ 945539 w 6368757"/>
              <a:gd name="connsiteY343" fmla="*/ 5939075 h 6857999"/>
              <a:gd name="connsiteX344" fmla="*/ 994309 w 6368757"/>
              <a:gd name="connsiteY344" fmla="*/ 5880943 h 6857999"/>
              <a:gd name="connsiteX345" fmla="*/ 974223 w 6368757"/>
              <a:gd name="connsiteY345" fmla="*/ 5885046 h 6857999"/>
              <a:gd name="connsiteX346" fmla="*/ 945539 w 6368757"/>
              <a:gd name="connsiteY346" fmla="*/ 5939075 h 6857999"/>
              <a:gd name="connsiteX347" fmla="*/ 758695 w 6368757"/>
              <a:gd name="connsiteY347" fmla="*/ 6211808 h 6857999"/>
              <a:gd name="connsiteX348" fmla="*/ 761064 w 6368757"/>
              <a:gd name="connsiteY348" fmla="*/ 6202945 h 6857999"/>
              <a:gd name="connsiteX349" fmla="*/ 869575 w 6368757"/>
              <a:gd name="connsiteY349" fmla="*/ 6027894 h 6857999"/>
              <a:gd name="connsiteX350" fmla="*/ 844751 w 6368757"/>
              <a:gd name="connsiteY350" fmla="*/ 6049719 h 6857999"/>
              <a:gd name="connsiteX351" fmla="*/ 860716 w 6368757"/>
              <a:gd name="connsiteY351" fmla="*/ 6025514 h 6857999"/>
              <a:gd name="connsiteX352" fmla="*/ 744841 w 6368757"/>
              <a:gd name="connsiteY352" fmla="*/ 6174845 h 6857999"/>
              <a:gd name="connsiteX353" fmla="*/ 775894 w 6368757"/>
              <a:gd name="connsiteY353" fmla="*/ 6111955 h 6857999"/>
              <a:gd name="connsiteX354" fmla="*/ 667384 w 6368757"/>
              <a:gd name="connsiteY354" fmla="*/ 6287006 h 6857999"/>
              <a:gd name="connsiteX355" fmla="*/ 534667 w 6368757"/>
              <a:gd name="connsiteY355" fmla="*/ 6446060 h 6857999"/>
              <a:gd name="connsiteX356" fmla="*/ 830021 w 6368757"/>
              <a:gd name="connsiteY356" fmla="*/ 5998275 h 6857999"/>
              <a:gd name="connsiteX357" fmla="*/ 791600 w 6368757"/>
              <a:gd name="connsiteY357" fmla="*/ 6035445 h 6857999"/>
              <a:gd name="connsiteX358" fmla="*/ 833882 w 6368757"/>
              <a:gd name="connsiteY358" fmla="*/ 5966072 h 6857999"/>
              <a:gd name="connsiteX359" fmla="*/ 838003 w 6368757"/>
              <a:gd name="connsiteY359" fmla="*/ 5986174 h 6857999"/>
              <a:gd name="connsiteX360" fmla="*/ 853969 w 6368757"/>
              <a:gd name="connsiteY360" fmla="*/ 5961969 h 6857999"/>
              <a:gd name="connsiteX361" fmla="*/ 841864 w 6368757"/>
              <a:gd name="connsiteY361" fmla="*/ 5953971 h 6857999"/>
              <a:gd name="connsiteX362" fmla="*/ 898617 w 6368757"/>
              <a:gd name="connsiteY362" fmla="*/ 5883735 h 6857999"/>
              <a:gd name="connsiteX363" fmla="*/ 890636 w 6368757"/>
              <a:gd name="connsiteY363" fmla="*/ 5895838 h 6857999"/>
              <a:gd name="connsiteX364" fmla="*/ 980812 w 6368757"/>
              <a:gd name="connsiteY364" fmla="*/ 5753852 h 6857999"/>
              <a:gd name="connsiteX365" fmla="*/ 1101426 w 6368757"/>
              <a:gd name="connsiteY365" fmla="*/ 5586799 h 6857999"/>
              <a:gd name="connsiteX366" fmla="*/ 1160548 w 6368757"/>
              <a:gd name="connsiteY366" fmla="*/ 5507703 h 6857999"/>
              <a:gd name="connsiteX367" fmla="*/ 1147828 w 6368757"/>
              <a:gd name="connsiteY367" fmla="*/ 5537529 h 6857999"/>
              <a:gd name="connsiteX368" fmla="*/ 1214055 w 6368757"/>
              <a:gd name="connsiteY368" fmla="*/ 5431850 h 6857999"/>
              <a:gd name="connsiteX369" fmla="*/ 1177130 w 6368757"/>
              <a:gd name="connsiteY369" fmla="*/ 5445676 h 6857999"/>
              <a:gd name="connsiteX370" fmla="*/ 1158659 w 6368757"/>
              <a:gd name="connsiteY370" fmla="*/ 5478155 h 6857999"/>
              <a:gd name="connsiteX371" fmla="*/ 1157447 w 6368757"/>
              <a:gd name="connsiteY371" fmla="*/ 5472963 h 6857999"/>
              <a:gd name="connsiteX372" fmla="*/ 1146693 w 6368757"/>
              <a:gd name="connsiteY372" fmla="*/ 5470742 h 6857999"/>
              <a:gd name="connsiteX373" fmla="*/ 1178622 w 6368757"/>
              <a:gd name="connsiteY373" fmla="*/ 5422333 h 6857999"/>
              <a:gd name="connsiteX374" fmla="*/ 1177009 w 6368757"/>
              <a:gd name="connsiteY374" fmla="*/ 5422508 h 6857999"/>
              <a:gd name="connsiteX375" fmla="*/ 1185420 w 6368757"/>
              <a:gd name="connsiteY375" fmla="*/ 5414662 h 6857999"/>
              <a:gd name="connsiteX376" fmla="*/ 1217042 w 6368757"/>
              <a:gd name="connsiteY376" fmla="*/ 5385164 h 6857999"/>
              <a:gd name="connsiteX377" fmla="*/ 1193094 w 6368757"/>
              <a:gd name="connsiteY377" fmla="*/ 5421472 h 6857999"/>
              <a:gd name="connsiteX378" fmla="*/ 1223531 w 6368757"/>
              <a:gd name="connsiteY378" fmla="*/ 5396404 h 6857999"/>
              <a:gd name="connsiteX379" fmla="*/ 1218794 w 6368757"/>
              <a:gd name="connsiteY379" fmla="*/ 5414127 h 6857999"/>
              <a:gd name="connsiteX380" fmla="*/ 1313091 w 6368757"/>
              <a:gd name="connsiteY380" fmla="*/ 5292243 h 6857999"/>
              <a:gd name="connsiteX381" fmla="*/ 1248356 w 6368757"/>
              <a:gd name="connsiteY381" fmla="*/ 5374580 h 6857999"/>
              <a:gd name="connsiteX382" fmla="*/ 1353003 w 6368757"/>
              <a:gd name="connsiteY382" fmla="*/ 5231732 h 6857999"/>
              <a:gd name="connsiteX383" fmla="*/ 1376951 w 6368757"/>
              <a:gd name="connsiteY383" fmla="*/ 5195425 h 6857999"/>
              <a:gd name="connsiteX384" fmla="*/ 1345638 w 6368757"/>
              <a:gd name="connsiteY384" fmla="*/ 5206009 h 6857999"/>
              <a:gd name="connsiteX385" fmla="*/ 1453530 w 6368757"/>
              <a:gd name="connsiteY385" fmla="*/ 5068782 h 6857999"/>
              <a:gd name="connsiteX386" fmla="*/ 1275906 w 6368757"/>
              <a:gd name="connsiteY386" fmla="*/ 5253764 h 6857999"/>
              <a:gd name="connsiteX387" fmla="*/ 1295991 w 6368757"/>
              <a:gd name="connsiteY387" fmla="*/ 5249660 h 6857999"/>
              <a:gd name="connsiteX388" fmla="*/ 1271167 w 6368757"/>
              <a:gd name="connsiteY388" fmla="*/ 5271487 h 6857999"/>
              <a:gd name="connsiteX389" fmla="*/ 1267646 w 6368757"/>
              <a:gd name="connsiteY389" fmla="*/ 5291316 h 6857999"/>
              <a:gd name="connsiteX390" fmla="*/ 1261961 w 6368757"/>
              <a:gd name="connsiteY390" fmla="*/ 5306228 h 6857999"/>
              <a:gd name="connsiteX391" fmla="*/ 1275598 w 6368757"/>
              <a:gd name="connsiteY391" fmla="*/ 5305344 h 6857999"/>
              <a:gd name="connsiteX392" fmla="*/ 1270646 w 6368757"/>
              <a:gd name="connsiteY392" fmla="*/ 5323396 h 6857999"/>
              <a:gd name="connsiteX393" fmla="*/ 1248400 w 6368757"/>
              <a:gd name="connsiteY393" fmla="*/ 5351432 h 6857999"/>
              <a:gd name="connsiteX394" fmla="*/ 1260521 w 6368757"/>
              <a:gd name="connsiteY394" fmla="*/ 5307249 h 6857999"/>
              <a:gd name="connsiteX395" fmla="*/ 1246018 w 6368757"/>
              <a:gd name="connsiteY395" fmla="*/ 5311180 h 6857999"/>
              <a:gd name="connsiteX396" fmla="*/ 1212921 w 6368757"/>
              <a:gd name="connsiteY396" fmla="*/ 5365063 h 6857999"/>
              <a:gd name="connsiteX397" fmla="*/ 1163275 w 6368757"/>
              <a:gd name="connsiteY397" fmla="*/ 5408714 h 6857999"/>
              <a:gd name="connsiteX398" fmla="*/ 1207049 w 6368757"/>
              <a:gd name="connsiteY398" fmla="*/ 5315998 h 6857999"/>
              <a:gd name="connsiteX399" fmla="*/ 1243100 w 6368757"/>
              <a:gd name="connsiteY399" fmla="*/ 5287691 h 6857999"/>
              <a:gd name="connsiteX400" fmla="*/ 1262308 w 6368757"/>
              <a:gd name="connsiteY400" fmla="*/ 5269107 h 6857999"/>
              <a:gd name="connsiteX401" fmla="*/ 1263803 w 6368757"/>
              <a:gd name="connsiteY401" fmla="*/ 5245764 h 6857999"/>
              <a:gd name="connsiteX402" fmla="*/ 1352486 w 6368757"/>
              <a:gd name="connsiteY402" fmla="*/ 5127120 h 6857999"/>
              <a:gd name="connsiteX403" fmla="*/ 1350733 w 6368757"/>
              <a:gd name="connsiteY403" fmla="*/ 5098158 h 6857999"/>
              <a:gd name="connsiteX404" fmla="*/ 1378802 w 6368757"/>
              <a:gd name="connsiteY404" fmla="*/ 5081952 h 6857999"/>
              <a:gd name="connsiteX405" fmla="*/ 1405993 w 6368757"/>
              <a:gd name="connsiteY405" fmla="*/ 5051267 h 6857999"/>
              <a:gd name="connsiteX406" fmla="*/ 1365823 w 6368757"/>
              <a:gd name="connsiteY406" fmla="*/ 5059472 h 6857999"/>
              <a:gd name="connsiteX407" fmla="*/ 1381787 w 6368757"/>
              <a:gd name="connsiteY407" fmla="*/ 5035268 h 6857999"/>
              <a:gd name="connsiteX408" fmla="*/ 1301086 w 6368757"/>
              <a:gd name="connsiteY408" fmla="*/ 5141809 h 6857999"/>
              <a:gd name="connsiteX409" fmla="*/ 1332141 w 6368757"/>
              <a:gd name="connsiteY409" fmla="*/ 5078918 h 6857999"/>
              <a:gd name="connsiteX410" fmla="*/ 1162757 w 6368757"/>
              <a:gd name="connsiteY410" fmla="*/ 5304103 h 6857999"/>
              <a:gd name="connsiteX411" fmla="*/ 1230737 w 6368757"/>
              <a:gd name="connsiteY411" fmla="*/ 5227386 h 6857999"/>
              <a:gd name="connsiteX412" fmla="*/ 1214773 w 6368757"/>
              <a:gd name="connsiteY412" fmla="*/ 5251590 h 6857999"/>
              <a:gd name="connsiteX413" fmla="*/ 1262050 w 6368757"/>
              <a:gd name="connsiteY413" fmla="*/ 5216802 h 6857999"/>
              <a:gd name="connsiteX414" fmla="*/ 1239595 w 6368757"/>
              <a:gd name="connsiteY414" fmla="*/ 5229766 h 6857999"/>
              <a:gd name="connsiteX415" fmla="*/ 1213279 w 6368757"/>
              <a:gd name="connsiteY415" fmla="*/ 5274934 h 6857999"/>
              <a:gd name="connsiteX416" fmla="*/ 1195214 w 6368757"/>
              <a:gd name="connsiteY416" fmla="*/ 5278689 h 6857999"/>
              <a:gd name="connsiteX417" fmla="*/ 1193715 w 6368757"/>
              <a:gd name="connsiteY417" fmla="*/ 5280503 h 6857999"/>
              <a:gd name="connsiteX418" fmla="*/ 1203543 w 6368757"/>
              <a:gd name="connsiteY418" fmla="*/ 5287918 h 6857999"/>
              <a:gd name="connsiteX419" fmla="*/ 1210735 w 6368757"/>
              <a:gd name="connsiteY419" fmla="*/ 5298799 h 6857999"/>
              <a:gd name="connsiteX420" fmla="*/ 1164851 w 6368757"/>
              <a:gd name="connsiteY420" fmla="*/ 5332809 h 6857999"/>
              <a:gd name="connsiteX421" fmla="*/ 1189184 w 6368757"/>
              <a:gd name="connsiteY421" fmla="*/ 5305603 h 6857999"/>
              <a:gd name="connsiteX422" fmla="*/ 1191863 w 6368757"/>
              <a:gd name="connsiteY422" fmla="*/ 5282743 h 6857999"/>
              <a:gd name="connsiteX423" fmla="*/ 1171319 w 6368757"/>
              <a:gd name="connsiteY423" fmla="*/ 5307590 h 6857999"/>
              <a:gd name="connsiteX424" fmla="*/ 1120475 w 6368757"/>
              <a:gd name="connsiteY424" fmla="*/ 5373476 h 6857999"/>
              <a:gd name="connsiteX425" fmla="*/ 1130827 w 6368757"/>
              <a:gd name="connsiteY425" fmla="*/ 5352512 h 6857999"/>
              <a:gd name="connsiteX426" fmla="*/ 1034160 w 6368757"/>
              <a:gd name="connsiteY426" fmla="*/ 5483258 h 6857999"/>
              <a:gd name="connsiteX427" fmla="*/ 729073 w 6368757"/>
              <a:gd name="connsiteY427" fmla="*/ 5914181 h 6857999"/>
              <a:gd name="connsiteX428" fmla="*/ 465651 w 6368757"/>
              <a:gd name="connsiteY428" fmla="*/ 6313554 h 6857999"/>
              <a:gd name="connsiteX429" fmla="*/ 584512 w 6368757"/>
              <a:gd name="connsiteY429" fmla="*/ 6117540 h 6857999"/>
              <a:gd name="connsiteX430" fmla="*/ 744162 w 6368757"/>
              <a:gd name="connsiteY430" fmla="*/ 5875495 h 6857999"/>
              <a:gd name="connsiteX431" fmla="*/ 925391 w 6368757"/>
              <a:gd name="connsiteY431" fmla="*/ 5606004 h 6857999"/>
              <a:gd name="connsiteX432" fmla="*/ 926884 w 6368757"/>
              <a:gd name="connsiteY432" fmla="*/ 5582661 h 6857999"/>
              <a:gd name="connsiteX433" fmla="*/ 990745 w 6368757"/>
              <a:gd name="connsiteY433" fmla="*/ 5485843 h 6857999"/>
              <a:gd name="connsiteX434" fmla="*/ 821360 w 6368757"/>
              <a:gd name="connsiteY434" fmla="*/ 5711028 h 6857999"/>
              <a:gd name="connsiteX435" fmla="*/ 656095 w 6368757"/>
              <a:gd name="connsiteY435" fmla="*/ 5956315 h 6857999"/>
              <a:gd name="connsiteX436" fmla="*/ 614691 w 6368757"/>
              <a:gd name="connsiteY436" fmla="*/ 6040168 h 6857999"/>
              <a:gd name="connsiteX437" fmla="*/ 600217 w 6368757"/>
              <a:gd name="connsiteY437" fmla="*/ 6041029 h 6857999"/>
              <a:gd name="connsiteX438" fmla="*/ 466884 w 6368757"/>
              <a:gd name="connsiteY438" fmla="*/ 6237907 h 6857999"/>
              <a:gd name="connsiteX439" fmla="*/ 521887 w 6368757"/>
              <a:gd name="connsiteY439" fmla="*/ 6138710 h 6857999"/>
              <a:gd name="connsiteX440" fmla="*/ 697501 w 6368757"/>
              <a:gd name="connsiteY440" fmla="*/ 5872461 h 6857999"/>
              <a:gd name="connsiteX441" fmla="*/ 688423 w 6368757"/>
              <a:gd name="connsiteY441" fmla="*/ 5866461 h 6857999"/>
              <a:gd name="connsiteX442" fmla="*/ 674581 w 6368757"/>
              <a:gd name="connsiteY442" fmla="*/ 5865561 h 6857999"/>
              <a:gd name="connsiteX443" fmla="*/ 678194 w 6368757"/>
              <a:gd name="connsiteY443" fmla="*/ 5860627 h 6857999"/>
              <a:gd name="connsiteX444" fmla="*/ 684554 w 6368757"/>
              <a:gd name="connsiteY444" fmla="*/ 5856517 h 6857999"/>
              <a:gd name="connsiteX445" fmla="*/ 695749 w 6368757"/>
              <a:gd name="connsiteY445" fmla="*/ 5843498 h 6857999"/>
              <a:gd name="connsiteX446" fmla="*/ 706101 w 6368757"/>
              <a:gd name="connsiteY446" fmla="*/ 5822534 h 6857999"/>
              <a:gd name="connsiteX447" fmla="*/ 678194 w 6368757"/>
              <a:gd name="connsiteY447" fmla="*/ 5860627 h 6857999"/>
              <a:gd name="connsiteX448" fmla="*/ 670926 w 6368757"/>
              <a:gd name="connsiteY448" fmla="*/ 5865322 h 6857999"/>
              <a:gd name="connsiteX449" fmla="*/ 674581 w 6368757"/>
              <a:gd name="connsiteY449" fmla="*/ 5865561 h 6857999"/>
              <a:gd name="connsiteX450" fmla="*/ 653776 w 6368757"/>
              <a:gd name="connsiteY450" fmla="*/ 5893957 h 6857999"/>
              <a:gd name="connsiteX451" fmla="*/ 601451 w 6368757"/>
              <a:gd name="connsiteY451" fmla="*/ 5965381 h 6857999"/>
              <a:gd name="connsiteX452" fmla="*/ 643733 w 6368757"/>
              <a:gd name="connsiteY452" fmla="*/ 5896009 h 6857999"/>
              <a:gd name="connsiteX453" fmla="*/ 602070 w 6368757"/>
              <a:gd name="connsiteY453" fmla="*/ 5927558 h 6857999"/>
              <a:gd name="connsiteX454" fmla="*/ 557419 w 6368757"/>
              <a:gd name="connsiteY454" fmla="*/ 6005791 h 6857999"/>
              <a:gd name="connsiteX455" fmla="*/ 506279 w 6368757"/>
              <a:gd name="connsiteY455" fmla="*/ 6072785 h 6857999"/>
              <a:gd name="connsiteX456" fmla="*/ 323557 w 6368757"/>
              <a:gd name="connsiteY456" fmla="*/ 6365618 h 6857999"/>
              <a:gd name="connsiteX457" fmla="*/ 396892 w 6368757"/>
              <a:gd name="connsiteY457" fmla="*/ 6233355 h 6857999"/>
              <a:gd name="connsiteX458" fmla="*/ 304964 w 6368757"/>
              <a:gd name="connsiteY458" fmla="*/ 6346378 h 6857999"/>
              <a:gd name="connsiteX459" fmla="*/ 269172 w 6368757"/>
              <a:gd name="connsiteY459" fmla="*/ 6426991 h 6857999"/>
              <a:gd name="connsiteX460" fmla="*/ 278648 w 6368757"/>
              <a:gd name="connsiteY460" fmla="*/ 6391546 h 6857999"/>
              <a:gd name="connsiteX461" fmla="*/ 219526 w 6368757"/>
              <a:gd name="connsiteY461" fmla="*/ 6470641 h 6857999"/>
              <a:gd name="connsiteX462" fmla="*/ 352600 w 6368757"/>
              <a:gd name="connsiteY462" fmla="*/ 6221460 h 6857999"/>
              <a:gd name="connsiteX463" fmla="*/ 390145 w 6368757"/>
              <a:gd name="connsiteY463" fmla="*/ 6169810 h 6857999"/>
              <a:gd name="connsiteX464" fmla="*/ 439791 w 6368757"/>
              <a:gd name="connsiteY464" fmla="*/ 6126159 h 6857999"/>
              <a:gd name="connsiteX465" fmla="*/ 420582 w 6368757"/>
              <a:gd name="connsiteY465" fmla="*/ 6144742 h 6857999"/>
              <a:gd name="connsiteX466" fmla="*/ 612778 w 6368757"/>
              <a:gd name="connsiteY466" fmla="*/ 5816466 h 6857999"/>
              <a:gd name="connsiteX467" fmla="*/ 488920 w 6368757"/>
              <a:gd name="connsiteY467" fmla="*/ 5977898 h 6857999"/>
              <a:gd name="connsiteX468" fmla="*/ 308567 w 6368757"/>
              <a:gd name="connsiteY468" fmla="*/ 6261870 h 6857999"/>
              <a:gd name="connsiteX469" fmla="*/ 345236 w 6368757"/>
              <a:gd name="connsiteY469" fmla="*/ 6195738 h 6857999"/>
              <a:gd name="connsiteX470" fmla="*/ 339444 w 6368757"/>
              <a:gd name="connsiteY470" fmla="*/ 6197393 h 6857999"/>
              <a:gd name="connsiteX471" fmla="*/ 347604 w 6368757"/>
              <a:gd name="connsiteY471" fmla="*/ 6186876 h 6857999"/>
              <a:gd name="connsiteX472" fmla="*/ 312430 w 6368757"/>
              <a:gd name="connsiteY472" fmla="*/ 6229665 h 6857999"/>
              <a:gd name="connsiteX473" fmla="*/ 297080 w 6368757"/>
              <a:gd name="connsiteY473" fmla="*/ 6216046 h 6857999"/>
              <a:gd name="connsiteX474" fmla="*/ 275503 w 6368757"/>
              <a:gd name="connsiteY474" fmla="*/ 6243491 h 6857999"/>
              <a:gd name="connsiteX475" fmla="*/ 409453 w 6368757"/>
              <a:gd name="connsiteY475" fmla="*/ 6008791 h 6857999"/>
              <a:gd name="connsiteX476" fmla="*/ 53486 w 6368757"/>
              <a:gd name="connsiteY476" fmla="*/ 6559012 h 6857999"/>
              <a:gd name="connsiteX477" fmla="*/ 46378 w 6368757"/>
              <a:gd name="connsiteY477" fmla="*/ 6585595 h 6857999"/>
              <a:gd name="connsiteX478" fmla="*/ 21716 w 6368757"/>
              <a:gd name="connsiteY478" fmla="*/ 6601825 h 6857999"/>
              <a:gd name="connsiteX479" fmla="*/ 2 w 6368757"/>
              <a:gd name="connsiteY479" fmla="*/ 6624620 h 6857999"/>
              <a:gd name="connsiteX480" fmla="*/ 2 w 6368757"/>
              <a:gd name="connsiteY480" fmla="*/ 6550874 h 6857999"/>
              <a:gd name="connsiteX481" fmla="*/ 13055 w 6368757"/>
              <a:gd name="connsiteY481" fmla="*/ 6514912 h 6857999"/>
              <a:gd name="connsiteX482" fmla="*/ 37878 w 6368757"/>
              <a:gd name="connsiteY482" fmla="*/ 6493088 h 6857999"/>
              <a:gd name="connsiteX483" fmla="*/ 28143 w 6368757"/>
              <a:gd name="connsiteY483" fmla="*/ 6476226 h 6857999"/>
              <a:gd name="connsiteX484" fmla="*/ 122182 w 6368757"/>
              <a:gd name="connsiteY484" fmla="*/ 6302037 h 6857999"/>
              <a:gd name="connsiteX485" fmla="*/ 61567 w 6368757"/>
              <a:gd name="connsiteY485" fmla="*/ 6404475 h 6857999"/>
              <a:gd name="connsiteX486" fmla="*/ 102972 w 6368757"/>
              <a:gd name="connsiteY486" fmla="*/ 6320622 h 6857999"/>
              <a:gd name="connsiteX487" fmla="*/ 48328 w 6368757"/>
              <a:gd name="connsiteY487" fmla="*/ 6329689 h 6857999"/>
              <a:gd name="connsiteX488" fmla="*/ 2 w 6368757"/>
              <a:gd name="connsiteY488" fmla="*/ 6401829 h 6857999"/>
              <a:gd name="connsiteX489" fmla="*/ 2 w 6368757"/>
              <a:gd name="connsiteY489" fmla="*/ 6370544 h 6857999"/>
              <a:gd name="connsiteX490" fmla="*/ 9626 w 6368757"/>
              <a:gd name="connsiteY490" fmla="*/ 6350161 h 6857999"/>
              <a:gd name="connsiteX491" fmla="*/ 175 w 6368757"/>
              <a:gd name="connsiteY491" fmla="*/ 6349998 h 6857999"/>
              <a:gd name="connsiteX492" fmla="*/ 125267 w 6368757"/>
              <a:gd name="connsiteY492" fmla="*/ 6112918 h 6857999"/>
              <a:gd name="connsiteX493" fmla="*/ 139739 w 6368757"/>
              <a:gd name="connsiteY493" fmla="*/ 6112055 h 6857999"/>
              <a:gd name="connsiteX494" fmla="*/ 189128 w 6368757"/>
              <a:gd name="connsiteY494" fmla="*/ 6016099 h 6857999"/>
              <a:gd name="connsiteX495" fmla="*/ 217812 w 6368757"/>
              <a:gd name="connsiteY495" fmla="*/ 5962069 h 6857999"/>
              <a:gd name="connsiteX496" fmla="*/ 323953 w 6368757"/>
              <a:gd name="connsiteY496" fmla="*/ 5795879 h 6857999"/>
              <a:gd name="connsiteX497" fmla="*/ 324830 w 6368757"/>
              <a:gd name="connsiteY497" fmla="*/ 5810360 h 6857999"/>
              <a:gd name="connsiteX498" fmla="*/ 355883 w 6368757"/>
              <a:gd name="connsiteY498" fmla="*/ 5747470 h 6857999"/>
              <a:gd name="connsiteX499" fmla="*/ 32462 w 6368757"/>
              <a:gd name="connsiteY499" fmla="*/ 6211460 h 6857999"/>
              <a:gd name="connsiteX500" fmla="*/ 2 w 6368757"/>
              <a:gd name="connsiteY500" fmla="*/ 6265518 h 6857999"/>
              <a:gd name="connsiteX501" fmla="*/ 2 w 6368757"/>
              <a:gd name="connsiteY501" fmla="*/ 5942684 h 6857999"/>
              <a:gd name="connsiteX502" fmla="*/ 35087 w 6368757"/>
              <a:gd name="connsiteY502" fmla="*/ 5888658 h 6857999"/>
              <a:gd name="connsiteX503" fmla="*/ 77928 w 6368757"/>
              <a:gd name="connsiteY503" fmla="*/ 5810533 h 6857999"/>
              <a:gd name="connsiteX504" fmla="*/ 176085 w 6368757"/>
              <a:gd name="connsiteY504" fmla="*/ 5656444 h 6857999"/>
              <a:gd name="connsiteX505" fmla="*/ 31525 w 6368757"/>
              <a:gd name="connsiteY505" fmla="*/ 5859803 h 6857999"/>
              <a:gd name="connsiteX506" fmla="*/ 10804 w 6368757"/>
              <a:gd name="connsiteY506" fmla="*/ 5877387 h 6857999"/>
              <a:gd name="connsiteX507" fmla="*/ 1902 w 6368757"/>
              <a:gd name="connsiteY507" fmla="*/ 5885140 h 6857999"/>
              <a:gd name="connsiteX508" fmla="*/ 88361 w 6368757"/>
              <a:gd name="connsiteY508" fmla="*/ 5724890 h 6857999"/>
              <a:gd name="connsiteX509" fmla="*/ 200392 w 6368757"/>
              <a:gd name="connsiteY509" fmla="*/ 5530009 h 6857999"/>
              <a:gd name="connsiteX510" fmla="*/ 169079 w 6368757"/>
              <a:gd name="connsiteY510" fmla="*/ 5540593 h 6857999"/>
              <a:gd name="connsiteX511" fmla="*/ 47314 w 6368757"/>
              <a:gd name="connsiteY511" fmla="*/ 5718615 h 6857999"/>
              <a:gd name="connsiteX512" fmla="*/ 2 w 6368757"/>
              <a:gd name="connsiteY512" fmla="*/ 5783744 h 6857999"/>
              <a:gd name="connsiteX513" fmla="*/ 2 w 6368757"/>
              <a:gd name="connsiteY513" fmla="*/ 5595532 h 6857999"/>
              <a:gd name="connsiteX514" fmla="*/ 19619 w 6368757"/>
              <a:gd name="connsiteY514" fmla="*/ 5566935 h 6857999"/>
              <a:gd name="connsiteX515" fmla="*/ 31722 w 6368757"/>
              <a:gd name="connsiteY515" fmla="*/ 5574934 h 6857999"/>
              <a:gd name="connsiteX516" fmla="*/ 91463 w 6368757"/>
              <a:gd name="connsiteY516" fmla="*/ 5458015 h 6857999"/>
              <a:gd name="connsiteX517" fmla="*/ 120147 w 6368757"/>
              <a:gd name="connsiteY517" fmla="*/ 5403986 h 6857999"/>
              <a:gd name="connsiteX518" fmla="*/ 171288 w 6368757"/>
              <a:gd name="connsiteY518" fmla="*/ 5336993 h 6857999"/>
              <a:gd name="connsiteX519" fmla="*/ 160061 w 6368757"/>
              <a:gd name="connsiteY519" fmla="*/ 5343475 h 6857999"/>
              <a:gd name="connsiteX520" fmla="*/ 201725 w 6368757"/>
              <a:gd name="connsiteY520" fmla="*/ 5311925 h 6857999"/>
              <a:gd name="connsiteX521" fmla="*/ 246374 w 6368757"/>
              <a:gd name="connsiteY521" fmla="*/ 5233693 h 6857999"/>
              <a:gd name="connsiteX522" fmla="*/ 234271 w 6368757"/>
              <a:gd name="connsiteY522" fmla="*/ 5225694 h 6857999"/>
              <a:gd name="connsiteX523" fmla="*/ 309359 w 6368757"/>
              <a:gd name="connsiteY523" fmla="*/ 5122394 h 6857999"/>
              <a:gd name="connsiteX524" fmla="*/ 12956 w 6368757"/>
              <a:gd name="connsiteY524" fmla="*/ 5540809 h 6857999"/>
              <a:gd name="connsiteX525" fmla="*/ 2 w 6368757"/>
              <a:gd name="connsiteY525" fmla="*/ 5560906 h 6857999"/>
              <a:gd name="connsiteX526" fmla="*/ 2 w 6368757"/>
              <a:gd name="connsiteY526" fmla="*/ 5514376 h 6857999"/>
              <a:gd name="connsiteX527" fmla="*/ 9627 w 6368757"/>
              <a:gd name="connsiteY527" fmla="*/ 5497769 h 6857999"/>
              <a:gd name="connsiteX528" fmla="*/ 8134 w 6368757"/>
              <a:gd name="connsiteY528" fmla="*/ 5521112 h 6857999"/>
              <a:gd name="connsiteX529" fmla="*/ 138222 w 6368757"/>
              <a:gd name="connsiteY529" fmla="*/ 5318615 h 6857999"/>
              <a:gd name="connsiteX530" fmla="*/ 147082 w 6368757"/>
              <a:gd name="connsiteY530" fmla="*/ 5320994 h 6857999"/>
              <a:gd name="connsiteX531" fmla="*/ 312345 w 6368757"/>
              <a:gd name="connsiteY531" fmla="*/ 5075708 h 6857999"/>
              <a:gd name="connsiteX532" fmla="*/ 582258 w 6368757"/>
              <a:gd name="connsiteY532" fmla="*/ 4687573 h 6857999"/>
              <a:gd name="connsiteX533" fmla="*/ 824360 w 6368757"/>
              <a:gd name="connsiteY533" fmla="*/ 4367950 h 6857999"/>
              <a:gd name="connsiteX534" fmla="*/ 1072076 w 6368757"/>
              <a:gd name="connsiteY534" fmla="*/ 4045086 h 6857999"/>
              <a:gd name="connsiteX535" fmla="*/ 1096900 w 6368757"/>
              <a:gd name="connsiteY535" fmla="*/ 4023262 h 6857999"/>
              <a:gd name="connsiteX536" fmla="*/ 1439788 w 6368757"/>
              <a:gd name="connsiteY536" fmla="*/ 3592994 h 6857999"/>
              <a:gd name="connsiteX537" fmla="*/ 1618907 w 6368757"/>
              <a:gd name="connsiteY537" fmla="*/ 3384670 h 6857999"/>
              <a:gd name="connsiteX538" fmla="*/ 1895568 w 6368757"/>
              <a:gd name="connsiteY538" fmla="*/ 3060082 h 6857999"/>
              <a:gd name="connsiteX539" fmla="*/ 2459499 w 6368757"/>
              <a:gd name="connsiteY539" fmla="*/ 2442247 h 6857999"/>
              <a:gd name="connsiteX540" fmla="*/ 3755674 w 6368757"/>
              <a:gd name="connsiteY540" fmla="*/ 1251782 h 6857999"/>
              <a:gd name="connsiteX541" fmla="*/ 4266873 w 6368757"/>
              <a:gd name="connsiteY541" fmla="*/ 866718 h 6857999"/>
              <a:gd name="connsiteX542" fmla="*/ 4281346 w 6368757"/>
              <a:gd name="connsiteY542" fmla="*/ 865855 h 6857999"/>
              <a:gd name="connsiteX543" fmla="*/ 4593081 w 6368757"/>
              <a:gd name="connsiteY543" fmla="*/ 640913 h 6857999"/>
              <a:gd name="connsiteX544" fmla="*/ 4596327 w 6368757"/>
              <a:gd name="connsiteY544" fmla="*/ 646534 h 6857999"/>
              <a:gd name="connsiteX545" fmla="*/ 5061384 w 6368757"/>
              <a:gd name="connsiteY545" fmla="*/ 363046 h 6857999"/>
              <a:gd name="connsiteX546" fmla="*/ 5070858 w 6368757"/>
              <a:gd name="connsiteY546" fmla="*/ 327602 h 6857999"/>
              <a:gd name="connsiteX547" fmla="*/ 5233037 w 6368757"/>
              <a:gd name="connsiteY547" fmla="*/ 271434 h 6857999"/>
              <a:gd name="connsiteX548" fmla="*/ 5258879 w 6368757"/>
              <a:gd name="connsiteY548" fmla="*/ 259676 h 6857999"/>
              <a:gd name="connsiteX549" fmla="*/ 0 w 6368757"/>
              <a:gd name="connsiteY549" fmla="*/ 0 h 6857999"/>
              <a:gd name="connsiteX550" fmla="*/ 5064690 w 6368757"/>
              <a:gd name="connsiteY550" fmla="*/ 0 h 6857999"/>
              <a:gd name="connsiteX551" fmla="*/ 5029803 w 6368757"/>
              <a:gd name="connsiteY551" fmla="*/ 31602 h 6857999"/>
              <a:gd name="connsiteX552" fmla="*/ 4717287 w 6368757"/>
              <a:gd name="connsiteY552" fmla="*/ 237967 h 6857999"/>
              <a:gd name="connsiteX553" fmla="*/ 4963333 w 6368757"/>
              <a:gd name="connsiteY553" fmla="*/ 95913 h 6857999"/>
              <a:gd name="connsiteX554" fmla="*/ 4667510 w 6368757"/>
              <a:gd name="connsiteY554" fmla="*/ 301285 h 6857999"/>
              <a:gd name="connsiteX555" fmla="*/ 4646062 w 6368757"/>
              <a:gd name="connsiteY555" fmla="*/ 279089 h 6857999"/>
              <a:gd name="connsiteX556" fmla="*/ 4729934 w 6368757"/>
              <a:gd name="connsiteY556" fmla="*/ 170152 h 6857999"/>
              <a:gd name="connsiteX557" fmla="*/ 4566339 w 6368757"/>
              <a:gd name="connsiteY557" fmla="*/ 290538 h 6857999"/>
              <a:gd name="connsiteX558" fmla="*/ 4612676 w 6368757"/>
              <a:gd name="connsiteY558" fmla="*/ 281075 h 6857999"/>
              <a:gd name="connsiteX559" fmla="*/ 4539731 w 6368757"/>
              <a:gd name="connsiteY559" fmla="*/ 349125 h 6857999"/>
              <a:gd name="connsiteX560" fmla="*/ 4235713 w 6368757"/>
              <a:gd name="connsiteY560" fmla="*/ 585163 h 6857999"/>
              <a:gd name="connsiteX561" fmla="*/ 3762942 w 6368757"/>
              <a:gd name="connsiteY561" fmla="*/ 1022371 h 6857999"/>
              <a:gd name="connsiteX562" fmla="*/ 3676037 w 6368757"/>
              <a:gd name="connsiteY562" fmla="*/ 1081190 h 6857999"/>
              <a:gd name="connsiteX563" fmla="*/ 3509005 w 6368757"/>
              <a:gd name="connsiteY563" fmla="*/ 1255430 h 6857999"/>
              <a:gd name="connsiteX564" fmla="*/ 2659573 w 6368757"/>
              <a:gd name="connsiteY564" fmla="*/ 2057063 h 6857999"/>
              <a:gd name="connsiteX565" fmla="*/ 1042055 w 6368757"/>
              <a:gd name="connsiteY565" fmla="*/ 3786261 h 6857999"/>
              <a:gd name="connsiteX566" fmla="*/ 796614 w 6368757"/>
              <a:gd name="connsiteY566" fmla="*/ 4048995 h 6857999"/>
              <a:gd name="connsiteX567" fmla="*/ 809260 w 6368757"/>
              <a:gd name="connsiteY567" fmla="*/ 3981179 h 6857999"/>
              <a:gd name="connsiteX568" fmla="*/ 867535 w 6368757"/>
              <a:gd name="connsiteY568" fmla="*/ 3947534 h 6857999"/>
              <a:gd name="connsiteX569" fmla="*/ 866524 w 6368757"/>
              <a:gd name="connsiteY569" fmla="*/ 3930829 h 6857999"/>
              <a:gd name="connsiteX570" fmla="*/ 923786 w 6368757"/>
              <a:gd name="connsiteY570" fmla="*/ 3880479 h 6857999"/>
              <a:gd name="connsiteX571" fmla="*/ 959601 w 6368757"/>
              <a:gd name="connsiteY571" fmla="*/ 3807932 h 6857999"/>
              <a:gd name="connsiteX572" fmla="*/ 749266 w 6368757"/>
              <a:gd name="connsiteY572" fmla="*/ 4041752 h 6857999"/>
              <a:gd name="connsiteX573" fmla="*/ 782653 w 6368757"/>
              <a:gd name="connsiteY573" fmla="*/ 4039765 h 6857999"/>
              <a:gd name="connsiteX574" fmla="*/ 290356 w 6368757"/>
              <a:gd name="connsiteY574" fmla="*/ 4652498 h 6857999"/>
              <a:gd name="connsiteX575" fmla="*/ 394360 w 6368757"/>
              <a:gd name="connsiteY575" fmla="*/ 4488711 h 6857999"/>
              <a:gd name="connsiteX576" fmla="*/ 498666 w 6368757"/>
              <a:gd name="connsiteY576" fmla="*/ 4385266 h 6857999"/>
              <a:gd name="connsiteX577" fmla="*/ 205170 w 6368757"/>
              <a:gd name="connsiteY577" fmla="*/ 4684388 h 6857999"/>
              <a:gd name="connsiteX578" fmla="*/ 11892 w 6368757"/>
              <a:gd name="connsiteY578" fmla="*/ 4944393 h 6857999"/>
              <a:gd name="connsiteX579" fmla="*/ 0 w 6368757"/>
              <a:gd name="connsiteY579" fmla="*/ 4962337 h 6857999"/>
              <a:gd name="connsiteX580" fmla="*/ 0 w 6368757"/>
              <a:gd name="connsiteY580" fmla="*/ 4786832 h 6857999"/>
              <a:gd name="connsiteX581" fmla="*/ 82108 w 6368757"/>
              <a:gd name="connsiteY581" fmla="*/ 4678715 h 6857999"/>
              <a:gd name="connsiteX582" fmla="*/ 430983 w 6368757"/>
              <a:gd name="connsiteY582" fmla="*/ 4208222 h 6857999"/>
              <a:gd name="connsiteX583" fmla="*/ 121957 w 6368757"/>
              <a:gd name="connsiteY583" fmla="*/ 4555213 h 6857999"/>
              <a:gd name="connsiteX584" fmla="*/ 0 w 6368757"/>
              <a:gd name="connsiteY584" fmla="*/ 4703480 h 6857999"/>
              <a:gd name="connsiteX585" fmla="*/ 0 w 6368757"/>
              <a:gd name="connsiteY585" fmla="*/ 4389176 h 6857999"/>
              <a:gd name="connsiteX586" fmla="*/ 61856 w 6368757"/>
              <a:gd name="connsiteY586" fmla="*/ 4309477 h 6857999"/>
              <a:gd name="connsiteX587" fmla="*/ 232789 w 6368757"/>
              <a:gd name="connsiteY587" fmla="*/ 4089240 h 6857999"/>
              <a:gd name="connsiteX588" fmla="*/ 68148 w 6368757"/>
              <a:gd name="connsiteY588" fmla="*/ 4254535 h 6857999"/>
              <a:gd name="connsiteX589" fmla="*/ 0 w 6368757"/>
              <a:gd name="connsiteY589" fmla="*/ 4337018 h 6857999"/>
              <a:gd name="connsiteX590" fmla="*/ 0 w 6368757"/>
              <a:gd name="connsiteY590" fmla="*/ 4313353 h 6857999"/>
              <a:gd name="connsiteX591" fmla="*/ 62280 w 6368757"/>
              <a:gd name="connsiteY591" fmla="*/ 4240633 h 6857999"/>
              <a:gd name="connsiteX592" fmla="*/ 161263 w 6368757"/>
              <a:gd name="connsiteY592" fmla="*/ 4070022 h 6857999"/>
              <a:gd name="connsiteX593" fmla="*/ 771827 w 6368757"/>
              <a:gd name="connsiteY593" fmla="*/ 3363073 h 6857999"/>
              <a:gd name="connsiteX594" fmla="*/ 53514 w 6368757"/>
              <a:gd name="connsiteY594" fmla="*/ 4160732 h 6857999"/>
              <a:gd name="connsiteX595" fmla="*/ 0 w 6368757"/>
              <a:gd name="connsiteY595" fmla="*/ 422150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6368757" h="6857999">
                <a:moveTo>
                  <a:pt x="5258879" y="259676"/>
                </a:moveTo>
                <a:cubicBezTo>
                  <a:pt x="5259423" y="260416"/>
                  <a:pt x="5257927" y="262686"/>
                  <a:pt x="5253124" y="267332"/>
                </a:cubicBezTo>
                <a:cubicBezTo>
                  <a:pt x="5236282" y="277055"/>
                  <a:pt x="5236282" y="277055"/>
                  <a:pt x="5236282" y="277055"/>
                </a:cubicBezTo>
                <a:cubicBezTo>
                  <a:pt x="5180146" y="309465"/>
                  <a:pt x="5140851" y="332153"/>
                  <a:pt x="5116026" y="353978"/>
                </a:cubicBezTo>
                <a:cubicBezTo>
                  <a:pt x="5136113" y="349875"/>
                  <a:pt x="5164181" y="333670"/>
                  <a:pt x="5192249" y="317465"/>
                </a:cubicBezTo>
                <a:cubicBezTo>
                  <a:pt x="5131376" y="367597"/>
                  <a:pt x="4982176" y="446243"/>
                  <a:pt x="4915688" y="499617"/>
                </a:cubicBezTo>
                <a:cubicBezTo>
                  <a:pt x="4963314" y="494601"/>
                  <a:pt x="5038867" y="465031"/>
                  <a:pt x="5101456" y="443999"/>
                </a:cubicBezTo>
                <a:lnTo>
                  <a:pt x="5158209" y="427040"/>
                </a:lnTo>
                <a:lnTo>
                  <a:pt x="5154701" y="429065"/>
                </a:lnTo>
                <a:cubicBezTo>
                  <a:pt x="5151193" y="431091"/>
                  <a:pt x="5146982" y="433522"/>
                  <a:pt x="5146982" y="433522"/>
                </a:cubicBezTo>
                <a:cubicBezTo>
                  <a:pt x="5197505" y="404353"/>
                  <a:pt x="5288199" y="366978"/>
                  <a:pt x="5344336" y="334567"/>
                </a:cubicBezTo>
                <a:cubicBezTo>
                  <a:pt x="5358807" y="333705"/>
                  <a:pt x="5354070" y="351427"/>
                  <a:pt x="5404593" y="322258"/>
                </a:cubicBezTo>
                <a:cubicBezTo>
                  <a:pt x="5407838" y="327878"/>
                  <a:pt x="5399855" y="339980"/>
                  <a:pt x="5388627" y="346462"/>
                </a:cubicBezTo>
                <a:cubicBezTo>
                  <a:pt x="5440027" y="331774"/>
                  <a:pt x="5464233" y="347773"/>
                  <a:pt x="5515633" y="333084"/>
                </a:cubicBezTo>
                <a:cubicBezTo>
                  <a:pt x="5498791" y="342808"/>
                  <a:pt x="5505281" y="354048"/>
                  <a:pt x="5525367" y="349945"/>
                </a:cubicBezTo>
                <a:cubicBezTo>
                  <a:pt x="5517384" y="362047"/>
                  <a:pt x="5474843" y="379115"/>
                  <a:pt x="5498174" y="380633"/>
                </a:cubicBezTo>
                <a:cubicBezTo>
                  <a:pt x="5442038" y="413043"/>
                  <a:pt x="5405110" y="426868"/>
                  <a:pt x="5345729" y="453660"/>
                </a:cubicBezTo>
                <a:cubicBezTo>
                  <a:pt x="5378795" y="472036"/>
                  <a:pt x="5491067" y="407215"/>
                  <a:pt x="5523256" y="411113"/>
                </a:cubicBezTo>
                <a:cubicBezTo>
                  <a:pt x="5413353" y="467071"/>
                  <a:pt x="5292220" y="529514"/>
                  <a:pt x="5195296" y="607953"/>
                </a:cubicBezTo>
                <a:cubicBezTo>
                  <a:pt x="5234591" y="585266"/>
                  <a:pt x="5260292" y="577922"/>
                  <a:pt x="5299586" y="555236"/>
                </a:cubicBezTo>
                <a:cubicBezTo>
                  <a:pt x="5314059" y="554372"/>
                  <a:pt x="5302830" y="560855"/>
                  <a:pt x="5306075" y="566476"/>
                </a:cubicBezTo>
                <a:cubicBezTo>
                  <a:pt x="5407998" y="522618"/>
                  <a:pt x="5505182" y="496483"/>
                  <a:pt x="5583156" y="488932"/>
                </a:cubicBezTo>
                <a:cubicBezTo>
                  <a:pt x="5583593" y="496174"/>
                  <a:pt x="5569559" y="504276"/>
                  <a:pt x="5552609" y="512189"/>
                </a:cubicBezTo>
                <a:lnTo>
                  <a:pt x="5524128" y="525300"/>
                </a:lnTo>
                <a:lnTo>
                  <a:pt x="5554490" y="518922"/>
                </a:lnTo>
                <a:cubicBezTo>
                  <a:pt x="5550450" y="524947"/>
                  <a:pt x="5539176" y="531456"/>
                  <a:pt x="5529519" y="534262"/>
                </a:cubicBezTo>
                <a:lnTo>
                  <a:pt x="5516972" y="528594"/>
                </a:lnTo>
                <a:lnTo>
                  <a:pt x="5504565" y="534306"/>
                </a:lnTo>
                <a:cubicBezTo>
                  <a:pt x="5482110" y="547271"/>
                  <a:pt x="5507810" y="539927"/>
                  <a:pt x="5508685" y="554409"/>
                </a:cubicBezTo>
                <a:cubicBezTo>
                  <a:pt x="5421235" y="597404"/>
                  <a:pt x="5396413" y="619230"/>
                  <a:pt x="5341152" y="666121"/>
                </a:cubicBezTo>
                <a:cubicBezTo>
                  <a:pt x="5355624" y="665259"/>
                  <a:pt x="5372465" y="655535"/>
                  <a:pt x="5370095" y="664398"/>
                </a:cubicBezTo>
                <a:cubicBezTo>
                  <a:pt x="5345273" y="686222"/>
                  <a:pt x="5302732" y="703290"/>
                  <a:pt x="5289135" y="718633"/>
                </a:cubicBezTo>
                <a:cubicBezTo>
                  <a:pt x="5314836" y="711289"/>
                  <a:pt x="5323693" y="713668"/>
                  <a:pt x="5326939" y="719289"/>
                </a:cubicBezTo>
                <a:cubicBezTo>
                  <a:pt x="5260453" y="772662"/>
                  <a:pt x="5207560" y="810692"/>
                  <a:pt x="5145808" y="846344"/>
                </a:cubicBezTo>
                <a:cubicBezTo>
                  <a:pt x="5185980" y="838138"/>
                  <a:pt x="5252468" y="784764"/>
                  <a:pt x="5290272" y="785420"/>
                </a:cubicBezTo>
                <a:cubicBezTo>
                  <a:pt x="5293516" y="791039"/>
                  <a:pt x="5250977" y="808107"/>
                  <a:pt x="5259834" y="810486"/>
                </a:cubicBezTo>
                <a:cubicBezTo>
                  <a:pt x="5279921" y="806383"/>
                  <a:pt x="5330442" y="777215"/>
                  <a:pt x="5352897" y="764250"/>
                </a:cubicBezTo>
                <a:cubicBezTo>
                  <a:pt x="5338425" y="765111"/>
                  <a:pt x="5296761" y="796660"/>
                  <a:pt x="5295885" y="782179"/>
                </a:cubicBezTo>
                <a:cubicBezTo>
                  <a:pt x="5405788" y="726219"/>
                  <a:pt x="5527797" y="678258"/>
                  <a:pt x="5661031" y="623816"/>
                </a:cubicBezTo>
                <a:cubicBezTo>
                  <a:pt x="5636207" y="645642"/>
                  <a:pt x="5591299" y="671570"/>
                  <a:pt x="5566474" y="693395"/>
                </a:cubicBezTo>
                <a:cubicBezTo>
                  <a:pt x="5578578" y="701394"/>
                  <a:pt x="5612260" y="681948"/>
                  <a:pt x="5626733" y="681086"/>
                </a:cubicBezTo>
                <a:cubicBezTo>
                  <a:pt x="5609892" y="690810"/>
                  <a:pt x="5596294" y="706153"/>
                  <a:pt x="5579454" y="715876"/>
                </a:cubicBezTo>
                <a:cubicBezTo>
                  <a:pt x="5591557" y="723875"/>
                  <a:pt x="5627609" y="695567"/>
                  <a:pt x="5639712" y="703567"/>
                </a:cubicBezTo>
                <a:cubicBezTo>
                  <a:pt x="5492881" y="773353"/>
                  <a:pt x="5362274" y="871240"/>
                  <a:pt x="5211582" y="973230"/>
                </a:cubicBezTo>
                <a:cubicBezTo>
                  <a:pt x="5280698" y="963300"/>
                  <a:pt x="5400953" y="886376"/>
                  <a:pt x="5486908" y="866724"/>
                </a:cubicBezTo>
                <a:cubicBezTo>
                  <a:pt x="5470944" y="890928"/>
                  <a:pt x="5510239" y="868241"/>
                  <a:pt x="5503132" y="894825"/>
                </a:cubicBezTo>
                <a:cubicBezTo>
                  <a:pt x="5486293" y="904548"/>
                  <a:pt x="5478310" y="916649"/>
                  <a:pt x="5455856" y="929613"/>
                </a:cubicBezTo>
                <a:cubicBezTo>
                  <a:pt x="5462346" y="940853"/>
                  <a:pt x="5462346" y="940853"/>
                  <a:pt x="5462346" y="940853"/>
                </a:cubicBezTo>
                <a:cubicBezTo>
                  <a:pt x="5465591" y="946474"/>
                  <a:pt x="5488045" y="933511"/>
                  <a:pt x="5508130" y="929407"/>
                </a:cubicBezTo>
                <a:cubicBezTo>
                  <a:pt x="5468836" y="952093"/>
                  <a:pt x="5461728" y="978679"/>
                  <a:pt x="5436028" y="986022"/>
                </a:cubicBezTo>
                <a:cubicBezTo>
                  <a:pt x="5449884" y="1022984"/>
                  <a:pt x="5343225" y="1084563"/>
                  <a:pt x="5301560" y="1116113"/>
                </a:cubicBezTo>
                <a:cubicBezTo>
                  <a:pt x="5296823" y="1133835"/>
                  <a:pt x="5364187" y="1094942"/>
                  <a:pt x="5409095" y="1069014"/>
                </a:cubicBezTo>
                <a:cubicBezTo>
                  <a:pt x="5415585" y="1080255"/>
                  <a:pt x="5395498" y="1084357"/>
                  <a:pt x="5381904" y="1099701"/>
                </a:cubicBezTo>
                <a:cubicBezTo>
                  <a:pt x="5396374" y="1098839"/>
                  <a:pt x="5415585" y="1080255"/>
                  <a:pt x="5426812" y="1073773"/>
                </a:cubicBezTo>
                <a:cubicBezTo>
                  <a:pt x="5413217" y="1089115"/>
                  <a:pt x="5374797" y="1126284"/>
                  <a:pt x="5354711" y="1130388"/>
                </a:cubicBezTo>
                <a:cubicBezTo>
                  <a:pt x="5389269" y="1125422"/>
                  <a:pt x="5455757" y="1072049"/>
                  <a:pt x="5476718" y="1082426"/>
                </a:cubicBezTo>
                <a:cubicBezTo>
                  <a:pt x="5398127" y="1127801"/>
                  <a:pt x="5331639" y="1181175"/>
                  <a:pt x="5279623" y="1233688"/>
                </a:cubicBezTo>
                <a:cubicBezTo>
                  <a:pt x="5369443" y="1181831"/>
                  <a:pt x="5542848" y="1119182"/>
                  <a:pt x="5622057" y="1035983"/>
                </a:cubicBezTo>
                <a:cubicBezTo>
                  <a:pt x="5573902" y="1056291"/>
                  <a:pt x="5495311" y="1101666"/>
                  <a:pt x="5424702" y="1134940"/>
                </a:cubicBezTo>
                <a:cubicBezTo>
                  <a:pt x="5601094" y="1025605"/>
                  <a:pt x="5745556" y="964681"/>
                  <a:pt x="5910721" y="861829"/>
                </a:cubicBezTo>
                <a:cubicBezTo>
                  <a:pt x="5861075" y="905479"/>
                  <a:pt x="5788097" y="947613"/>
                  <a:pt x="5715996" y="1004228"/>
                </a:cubicBezTo>
                <a:cubicBezTo>
                  <a:pt x="5752922" y="990403"/>
                  <a:pt x="5700906" y="1042914"/>
                  <a:pt x="5732220" y="1032329"/>
                </a:cubicBezTo>
                <a:cubicBezTo>
                  <a:pt x="5721867" y="1053293"/>
                  <a:pt x="5669593" y="1053500"/>
                  <a:pt x="5622315" y="1088288"/>
                </a:cubicBezTo>
                <a:cubicBezTo>
                  <a:pt x="5625561" y="1093909"/>
                  <a:pt x="5633542" y="1081807"/>
                  <a:pt x="5642402" y="1084186"/>
                </a:cubicBezTo>
                <a:cubicBezTo>
                  <a:pt x="5575914" y="1137559"/>
                  <a:pt x="5502060" y="1165212"/>
                  <a:pt x="5409872" y="1225930"/>
                </a:cubicBezTo>
                <a:cubicBezTo>
                  <a:pt x="5404258" y="1229171"/>
                  <a:pt x="5415487" y="1222688"/>
                  <a:pt x="5418732" y="1228309"/>
                </a:cubicBezTo>
                <a:cubicBezTo>
                  <a:pt x="5393906" y="1250134"/>
                  <a:pt x="5390662" y="1244515"/>
                  <a:pt x="5362595" y="1260720"/>
                </a:cubicBezTo>
                <a:cubicBezTo>
                  <a:pt x="5382679" y="1256616"/>
                  <a:pt x="5416362" y="1237170"/>
                  <a:pt x="5442062" y="1229826"/>
                </a:cubicBezTo>
                <a:cubicBezTo>
                  <a:pt x="5370489" y="1271150"/>
                  <a:pt x="5259690" y="1339334"/>
                  <a:pt x="5178715" y="1400838"/>
                </a:cubicBezTo>
                <a:lnTo>
                  <a:pt x="5164895" y="1412550"/>
                </a:lnTo>
                <a:lnTo>
                  <a:pt x="5163847" y="1413168"/>
                </a:lnTo>
                <a:lnTo>
                  <a:pt x="5161965" y="1415033"/>
                </a:lnTo>
                <a:lnTo>
                  <a:pt x="5110238" y="1458872"/>
                </a:lnTo>
                <a:cubicBezTo>
                  <a:pt x="5123089" y="1455200"/>
                  <a:pt x="5134690" y="1442882"/>
                  <a:pt x="5146291" y="1430564"/>
                </a:cubicBezTo>
                <a:lnTo>
                  <a:pt x="5161965" y="1415033"/>
                </a:lnTo>
                <a:lnTo>
                  <a:pt x="5164895" y="1412550"/>
                </a:lnTo>
                <a:lnTo>
                  <a:pt x="5182341" y="1402256"/>
                </a:lnTo>
                <a:cubicBezTo>
                  <a:pt x="5194444" y="1410255"/>
                  <a:pt x="5163131" y="1420841"/>
                  <a:pt x="5169621" y="1432082"/>
                </a:cubicBezTo>
                <a:cubicBezTo>
                  <a:pt x="5211286" y="1400532"/>
                  <a:pt x="5269791" y="1359261"/>
                  <a:pt x="5329171" y="1332471"/>
                </a:cubicBezTo>
                <a:cubicBezTo>
                  <a:pt x="5330047" y="1346952"/>
                  <a:pt x="5289877" y="1355157"/>
                  <a:pt x="5276280" y="1370502"/>
                </a:cubicBezTo>
                <a:cubicBezTo>
                  <a:pt x="5324434" y="1350193"/>
                  <a:pt x="5403025" y="1304818"/>
                  <a:pt x="5481615" y="1259444"/>
                </a:cubicBezTo>
                <a:cubicBezTo>
                  <a:pt x="5554593" y="1217310"/>
                  <a:pt x="5629940" y="1166316"/>
                  <a:pt x="5677219" y="1131525"/>
                </a:cubicBezTo>
                <a:cubicBezTo>
                  <a:pt x="5697304" y="1127424"/>
                  <a:pt x="5711775" y="1126561"/>
                  <a:pt x="5739844" y="1110356"/>
                </a:cubicBezTo>
                <a:cubicBezTo>
                  <a:pt x="5729492" y="1131319"/>
                  <a:pt x="5687829" y="1162868"/>
                  <a:pt x="5642919" y="1188797"/>
                </a:cubicBezTo>
                <a:cubicBezTo>
                  <a:pt x="5674232" y="1178211"/>
                  <a:pt x="5638182" y="1206519"/>
                  <a:pt x="5621342" y="1216242"/>
                </a:cubicBezTo>
                <a:cubicBezTo>
                  <a:pt x="5641426" y="1212139"/>
                  <a:pt x="5635812" y="1215380"/>
                  <a:pt x="5613357" y="1228344"/>
                </a:cubicBezTo>
                <a:cubicBezTo>
                  <a:pt x="5634321" y="1238722"/>
                  <a:pt x="5683967" y="1195072"/>
                  <a:pt x="5710543" y="1202208"/>
                </a:cubicBezTo>
                <a:cubicBezTo>
                  <a:pt x="5649668" y="1252341"/>
                  <a:pt x="5504329" y="1298786"/>
                  <a:pt x="5452313" y="1351297"/>
                </a:cubicBezTo>
                <a:cubicBezTo>
                  <a:pt x="5520553" y="1326886"/>
                  <a:pt x="5599145" y="1281511"/>
                  <a:pt x="5667384" y="1257100"/>
                </a:cubicBezTo>
                <a:cubicBezTo>
                  <a:pt x="5681857" y="1256239"/>
                  <a:pt x="5670630" y="1262721"/>
                  <a:pt x="5682733" y="1270720"/>
                </a:cubicBezTo>
                <a:cubicBezTo>
                  <a:pt x="5699573" y="1260997"/>
                  <a:pt x="5714044" y="1260135"/>
                  <a:pt x="5733257" y="1241550"/>
                </a:cubicBezTo>
                <a:cubicBezTo>
                  <a:pt x="5722905" y="1262514"/>
                  <a:pt x="5763076" y="1254308"/>
                  <a:pt x="5760707" y="1263168"/>
                </a:cubicBezTo>
                <a:cubicBezTo>
                  <a:pt x="5701326" y="1289960"/>
                  <a:pt x="5635453" y="1305510"/>
                  <a:pt x="5633961" y="1328853"/>
                </a:cubicBezTo>
                <a:cubicBezTo>
                  <a:pt x="5622735" y="1335334"/>
                  <a:pt x="5613876" y="1332954"/>
                  <a:pt x="5610631" y="1327335"/>
                </a:cubicBezTo>
                <a:cubicBezTo>
                  <a:pt x="5552125" y="1368606"/>
                  <a:pt x="5533532" y="1349367"/>
                  <a:pt x="5450204" y="1412463"/>
                </a:cubicBezTo>
                <a:cubicBezTo>
                  <a:pt x="5467044" y="1402741"/>
                  <a:pt x="5484761" y="1407499"/>
                  <a:pt x="5512831" y="1391293"/>
                </a:cubicBezTo>
                <a:cubicBezTo>
                  <a:pt x="5516076" y="1396914"/>
                  <a:pt x="5513706" y="1405775"/>
                  <a:pt x="5513706" y="1405775"/>
                </a:cubicBezTo>
                <a:cubicBezTo>
                  <a:pt x="5562736" y="1399949"/>
                  <a:pt x="5701326" y="1289960"/>
                  <a:pt x="5748863" y="1307475"/>
                </a:cubicBezTo>
                <a:cubicBezTo>
                  <a:pt x="5760089" y="1300994"/>
                  <a:pt x="5768949" y="1303371"/>
                  <a:pt x="5785789" y="1293649"/>
                </a:cubicBezTo>
                <a:cubicBezTo>
                  <a:pt x="5792278" y="1304889"/>
                  <a:pt x="5729652" y="1326059"/>
                  <a:pt x="5704830" y="1347885"/>
                </a:cubicBezTo>
                <a:cubicBezTo>
                  <a:pt x="5745001" y="1339679"/>
                  <a:pt x="5822715" y="1279824"/>
                  <a:pt x="5863764" y="1286098"/>
                </a:cubicBezTo>
                <a:cubicBezTo>
                  <a:pt x="5919900" y="1253688"/>
                  <a:pt x="5943230" y="1255206"/>
                  <a:pt x="5996997" y="1231656"/>
                </a:cubicBezTo>
                <a:cubicBezTo>
                  <a:pt x="5981032" y="1255860"/>
                  <a:pt x="5997873" y="1246137"/>
                  <a:pt x="6034801" y="1232311"/>
                </a:cubicBezTo>
                <a:cubicBezTo>
                  <a:pt x="6021204" y="1247654"/>
                  <a:pt x="5993135" y="1263860"/>
                  <a:pt x="5965068" y="1280064"/>
                </a:cubicBezTo>
                <a:cubicBezTo>
                  <a:pt x="5933137" y="1328474"/>
                  <a:pt x="5832093" y="1386812"/>
                  <a:pt x="5773587" y="1428085"/>
                </a:cubicBezTo>
                <a:cubicBezTo>
                  <a:pt x="5791304" y="1432843"/>
                  <a:pt x="5772094" y="1451426"/>
                  <a:pt x="5805775" y="1431981"/>
                </a:cubicBezTo>
                <a:cubicBezTo>
                  <a:pt x="5780953" y="1453806"/>
                  <a:pt x="5789811" y="1456185"/>
                  <a:pt x="5773847" y="1480389"/>
                </a:cubicBezTo>
                <a:cubicBezTo>
                  <a:pt x="5814017" y="1472183"/>
                  <a:pt x="5841209" y="1441497"/>
                  <a:pt x="5874891" y="1422051"/>
                </a:cubicBezTo>
                <a:cubicBezTo>
                  <a:pt x="5868402" y="1410810"/>
                  <a:pt x="5854807" y="1426154"/>
                  <a:pt x="5859544" y="1408432"/>
                </a:cubicBezTo>
                <a:cubicBezTo>
                  <a:pt x="5895594" y="1380123"/>
                  <a:pt x="5910943" y="1393744"/>
                  <a:pt x="5927784" y="1384020"/>
                </a:cubicBezTo>
                <a:cubicBezTo>
                  <a:pt x="5950238" y="1371057"/>
                  <a:pt x="5932522" y="1366298"/>
                  <a:pt x="5915681" y="1376021"/>
                </a:cubicBezTo>
                <a:cubicBezTo>
                  <a:pt x="5929277" y="1360677"/>
                  <a:pt x="5959096" y="1373435"/>
                  <a:pt x="5983920" y="1351610"/>
                </a:cubicBezTo>
                <a:cubicBezTo>
                  <a:pt x="5982426" y="1374952"/>
                  <a:pt x="5994530" y="1382951"/>
                  <a:pt x="5989792" y="1400674"/>
                </a:cubicBezTo>
                <a:cubicBezTo>
                  <a:pt x="5967337" y="1413638"/>
                  <a:pt x="5960848" y="1402398"/>
                  <a:pt x="5944008" y="1412120"/>
                </a:cubicBezTo>
                <a:cubicBezTo>
                  <a:pt x="5915937" y="1428327"/>
                  <a:pt x="5907956" y="1440429"/>
                  <a:pt x="5879889" y="1456634"/>
                </a:cubicBezTo>
                <a:cubicBezTo>
                  <a:pt x="5917690" y="1457289"/>
                  <a:pt x="5993037" y="1406295"/>
                  <a:pt x="6036454" y="1403708"/>
                </a:cubicBezTo>
                <a:cubicBezTo>
                  <a:pt x="5876028" y="1488837"/>
                  <a:pt x="5712355" y="1568347"/>
                  <a:pt x="5566401" y="1652613"/>
                </a:cubicBezTo>
                <a:cubicBezTo>
                  <a:pt x="5589731" y="1654131"/>
                  <a:pt x="5629027" y="1631443"/>
                  <a:pt x="5665953" y="1617617"/>
                </a:cubicBezTo>
                <a:cubicBezTo>
                  <a:pt x="5657971" y="1629719"/>
                  <a:pt x="5608939" y="1635546"/>
                  <a:pt x="5613061" y="1655649"/>
                </a:cubicBezTo>
                <a:cubicBezTo>
                  <a:pt x="5662092" y="1649820"/>
                  <a:pt x="5698759" y="1583689"/>
                  <a:pt x="5755771" y="1565760"/>
                </a:cubicBezTo>
                <a:cubicBezTo>
                  <a:pt x="5764630" y="1568140"/>
                  <a:pt x="5773487" y="1570519"/>
                  <a:pt x="5782346" y="1572899"/>
                </a:cubicBezTo>
                <a:cubicBezTo>
                  <a:pt x="5777609" y="1590621"/>
                  <a:pt x="5751909" y="1597964"/>
                  <a:pt x="5735068" y="1607687"/>
                </a:cubicBezTo>
                <a:cubicBezTo>
                  <a:pt x="5741557" y="1618928"/>
                  <a:pt x="5782605" y="1625203"/>
                  <a:pt x="5829883" y="1590414"/>
                </a:cubicBezTo>
                <a:cubicBezTo>
                  <a:pt x="5870055" y="1582208"/>
                  <a:pt x="5926193" y="1549797"/>
                  <a:pt x="5982328" y="1517387"/>
                </a:cubicBezTo>
                <a:cubicBezTo>
                  <a:pt x="5983204" y="1531868"/>
                  <a:pt x="5958380" y="1553693"/>
                  <a:pt x="5933558" y="1575519"/>
                </a:cubicBezTo>
                <a:cubicBezTo>
                  <a:pt x="5984955" y="1560832"/>
                  <a:pt x="6043461" y="1519559"/>
                  <a:pt x="6098106" y="1510491"/>
                </a:cubicBezTo>
                <a:cubicBezTo>
                  <a:pt x="6090122" y="1522593"/>
                  <a:pt x="6073280" y="1532317"/>
                  <a:pt x="6058809" y="1533179"/>
                </a:cubicBezTo>
                <a:cubicBezTo>
                  <a:pt x="6059685" y="1547661"/>
                  <a:pt x="6073280" y="1532317"/>
                  <a:pt x="6082140" y="1534696"/>
                </a:cubicBezTo>
                <a:cubicBezTo>
                  <a:pt x="6074157" y="1546798"/>
                  <a:pt x="6048458" y="1554143"/>
                  <a:pt x="6040476" y="1566244"/>
                </a:cubicBezTo>
                <a:cubicBezTo>
                  <a:pt x="6042099" y="1569054"/>
                  <a:pt x="6043129" y="1574080"/>
                  <a:pt x="6044751" y="1576890"/>
                </a:cubicBezTo>
                <a:lnTo>
                  <a:pt x="6047353" y="1578609"/>
                </a:lnTo>
                <a:lnTo>
                  <a:pt x="6009028" y="1610628"/>
                </a:lnTo>
                <a:cubicBezTo>
                  <a:pt x="5993108" y="1623566"/>
                  <a:pt x="5976485" y="1636910"/>
                  <a:pt x="5961267" y="1649444"/>
                </a:cubicBezTo>
                <a:cubicBezTo>
                  <a:pt x="5950041" y="1655925"/>
                  <a:pt x="5961267" y="1649444"/>
                  <a:pt x="5967757" y="1660684"/>
                </a:cubicBezTo>
                <a:cubicBezTo>
                  <a:pt x="5898024" y="1708437"/>
                  <a:pt x="5871708" y="1753604"/>
                  <a:pt x="5799606" y="1810220"/>
                </a:cubicBezTo>
                <a:cubicBezTo>
                  <a:pt x="5895913" y="1769604"/>
                  <a:pt x="6014678" y="1716022"/>
                  <a:pt x="6122212" y="1668924"/>
                </a:cubicBezTo>
                <a:cubicBezTo>
                  <a:pt x="6082917" y="1691611"/>
                  <a:pt x="6032394" y="1720781"/>
                  <a:pt x="5985116" y="1755571"/>
                </a:cubicBezTo>
                <a:cubicBezTo>
                  <a:pt x="5962662" y="1768535"/>
                  <a:pt x="5937837" y="1790360"/>
                  <a:pt x="5918627" y="1808945"/>
                </a:cubicBezTo>
                <a:cubicBezTo>
                  <a:pt x="5913014" y="1812186"/>
                  <a:pt x="5892929" y="1816288"/>
                  <a:pt x="5881701" y="1822770"/>
                </a:cubicBezTo>
                <a:cubicBezTo>
                  <a:pt x="5848894" y="1856698"/>
                  <a:pt x="5836176" y="1886523"/>
                  <a:pt x="5802493" y="1905970"/>
                </a:cubicBezTo>
                <a:cubicBezTo>
                  <a:pt x="5816966" y="1905106"/>
                  <a:pt x="5837052" y="1901004"/>
                  <a:pt x="5845910" y="1903383"/>
                </a:cubicBezTo>
                <a:cubicBezTo>
                  <a:pt x="5873978" y="1887177"/>
                  <a:pt x="5881960" y="1875076"/>
                  <a:pt x="5910029" y="1858871"/>
                </a:cubicBezTo>
                <a:cubicBezTo>
                  <a:pt x="5907660" y="1867731"/>
                  <a:pt x="5876347" y="1878317"/>
                  <a:pt x="5873978" y="1887177"/>
                </a:cubicBezTo>
                <a:cubicBezTo>
                  <a:pt x="5959059" y="1853043"/>
                  <a:pt x="6084928" y="1772880"/>
                  <a:pt x="6158781" y="1745228"/>
                </a:cubicBezTo>
                <a:cubicBezTo>
                  <a:pt x="6069840" y="1811565"/>
                  <a:pt x="5914149" y="1878972"/>
                  <a:pt x="5826083" y="1959791"/>
                </a:cubicBezTo>
                <a:cubicBezTo>
                  <a:pt x="5838186" y="1967791"/>
                  <a:pt x="5865378" y="1937104"/>
                  <a:pt x="5891077" y="1929761"/>
                </a:cubicBezTo>
                <a:cubicBezTo>
                  <a:pt x="5891077" y="1929761"/>
                  <a:pt x="5911163" y="1925657"/>
                  <a:pt x="5903182" y="1937760"/>
                </a:cubicBezTo>
                <a:cubicBezTo>
                  <a:pt x="5977034" y="1910108"/>
                  <a:pt x="6043522" y="1856734"/>
                  <a:pt x="6122989" y="1825841"/>
                </a:cubicBezTo>
                <a:cubicBezTo>
                  <a:pt x="6101412" y="1853286"/>
                  <a:pt x="6050888" y="1882456"/>
                  <a:pt x="6005978" y="1908384"/>
                </a:cubicBezTo>
                <a:cubicBezTo>
                  <a:pt x="5997997" y="1920485"/>
                  <a:pt x="6051764" y="1896937"/>
                  <a:pt x="6032555" y="1915520"/>
                </a:cubicBezTo>
                <a:cubicBezTo>
                  <a:pt x="6010099" y="1928485"/>
                  <a:pt x="5993257" y="1938208"/>
                  <a:pt x="5983523" y="1921349"/>
                </a:cubicBezTo>
                <a:cubicBezTo>
                  <a:pt x="5902563" y="1975584"/>
                  <a:pt x="5829586" y="2017717"/>
                  <a:pt x="5768711" y="2067850"/>
                </a:cubicBezTo>
                <a:cubicBezTo>
                  <a:pt x="5806516" y="2068505"/>
                  <a:pt x="5890721" y="2019890"/>
                  <a:pt x="5949225" y="1978618"/>
                </a:cubicBezTo>
                <a:cubicBezTo>
                  <a:pt x="5950101" y="1993099"/>
                  <a:pt x="5927645" y="2006064"/>
                  <a:pt x="5914051" y="2021407"/>
                </a:cubicBezTo>
                <a:cubicBezTo>
                  <a:pt x="5999131" y="1987273"/>
                  <a:pt x="6055269" y="1954862"/>
                  <a:pt x="6161927" y="1893283"/>
                </a:cubicBezTo>
                <a:cubicBezTo>
                  <a:pt x="6248500" y="1835805"/>
                  <a:pt x="6310250" y="1800154"/>
                  <a:pt x="6368757" y="1758882"/>
                </a:cubicBezTo>
                <a:cubicBezTo>
                  <a:pt x="6322353" y="1808153"/>
                  <a:pt x="6238149" y="1856769"/>
                  <a:pt x="6194990" y="1911660"/>
                </a:cubicBezTo>
                <a:cubicBezTo>
                  <a:pt x="6198236" y="1917281"/>
                  <a:pt x="6203851" y="1914039"/>
                  <a:pt x="6209464" y="1910798"/>
                </a:cubicBezTo>
                <a:cubicBezTo>
                  <a:pt x="6184640" y="1932623"/>
                  <a:pt x="6150959" y="1952069"/>
                  <a:pt x="6126134" y="1973896"/>
                </a:cubicBezTo>
                <a:cubicBezTo>
                  <a:pt x="6126134" y="1973896"/>
                  <a:pt x="6118152" y="1985997"/>
                  <a:pt x="6112539" y="1989238"/>
                </a:cubicBezTo>
                <a:cubicBezTo>
                  <a:pt x="6059648" y="2027269"/>
                  <a:pt x="5942377" y="2057507"/>
                  <a:pt x="5899219" y="2112398"/>
                </a:cubicBezTo>
                <a:cubicBezTo>
                  <a:pt x="5885624" y="2127742"/>
                  <a:pt x="5851943" y="2147187"/>
                  <a:pt x="5829488" y="2160152"/>
                </a:cubicBezTo>
                <a:cubicBezTo>
                  <a:pt x="5833607" y="2180253"/>
                  <a:pt x="5823256" y="2201217"/>
                  <a:pt x="5824133" y="2215698"/>
                </a:cubicBezTo>
                <a:cubicBezTo>
                  <a:pt x="5812906" y="2222180"/>
                  <a:pt x="5803172" y="2205320"/>
                  <a:pt x="5786332" y="2215043"/>
                </a:cubicBezTo>
                <a:cubicBezTo>
                  <a:pt x="5689405" y="2293483"/>
                  <a:pt x="5597219" y="2354201"/>
                  <a:pt x="5514766" y="2431779"/>
                </a:cubicBezTo>
                <a:cubicBezTo>
                  <a:pt x="5491435" y="2430262"/>
                  <a:pt x="5391265" y="2503083"/>
                  <a:pt x="5347232" y="2543492"/>
                </a:cubicBezTo>
                <a:cubicBezTo>
                  <a:pt x="5392141" y="2517564"/>
                  <a:pt x="5437052" y="2491635"/>
                  <a:pt x="5481959" y="2465708"/>
                </a:cubicBezTo>
                <a:cubicBezTo>
                  <a:pt x="5432313" y="2509358"/>
                  <a:pt x="5372932" y="2536147"/>
                  <a:pt x="5320039" y="2574179"/>
                </a:cubicBezTo>
                <a:cubicBezTo>
                  <a:pt x="5324777" y="2556457"/>
                  <a:pt x="5328021" y="2562076"/>
                  <a:pt x="5307937" y="2566179"/>
                </a:cubicBezTo>
                <a:cubicBezTo>
                  <a:pt x="5312674" y="2548457"/>
                  <a:pt x="5337497" y="2526631"/>
                  <a:pt x="5353463" y="2502426"/>
                </a:cubicBezTo>
                <a:cubicBezTo>
                  <a:pt x="5314166" y="2525114"/>
                  <a:pt x="5298202" y="2549318"/>
                  <a:pt x="5264521" y="2568764"/>
                </a:cubicBezTo>
                <a:cubicBezTo>
                  <a:pt x="5274256" y="2585625"/>
                  <a:pt x="5286975" y="2555800"/>
                  <a:pt x="5293464" y="2567040"/>
                </a:cubicBezTo>
                <a:cubicBezTo>
                  <a:pt x="5291096" y="2575902"/>
                  <a:pt x="5268641" y="2588867"/>
                  <a:pt x="5255044" y="2604210"/>
                </a:cubicBezTo>
                <a:cubicBezTo>
                  <a:pt x="5198033" y="2622138"/>
                  <a:pt x="5138035" y="2686752"/>
                  <a:pt x="5082773" y="2733644"/>
                </a:cubicBezTo>
                <a:cubicBezTo>
                  <a:pt x="4997077" y="2805603"/>
                  <a:pt x="4897782" y="2892905"/>
                  <a:pt x="4829801" y="2969621"/>
                </a:cubicBezTo>
                <a:cubicBezTo>
                  <a:pt x="4804103" y="2976965"/>
                  <a:pt x="4791382" y="3006789"/>
                  <a:pt x="4782524" y="3004410"/>
                </a:cubicBezTo>
                <a:cubicBezTo>
                  <a:pt x="4744104" y="3041579"/>
                  <a:pt x="4696825" y="3076369"/>
                  <a:pt x="4686474" y="3097332"/>
                </a:cubicBezTo>
                <a:cubicBezTo>
                  <a:pt x="4556743" y="3209700"/>
                  <a:pt x="4378242" y="3380199"/>
                  <a:pt x="4227808" y="3534495"/>
                </a:cubicBezTo>
                <a:cubicBezTo>
                  <a:pt x="3913345" y="3858427"/>
                  <a:pt x="3643791" y="4156432"/>
                  <a:pt x="3349414" y="4476262"/>
                </a:cubicBezTo>
                <a:cubicBezTo>
                  <a:pt x="3287663" y="4511914"/>
                  <a:pt x="3273450" y="4565081"/>
                  <a:pt x="3212576" y="4615214"/>
                </a:cubicBezTo>
                <a:cubicBezTo>
                  <a:pt x="3209330" y="4609593"/>
                  <a:pt x="3234155" y="4587768"/>
                  <a:pt x="3222052" y="4579769"/>
                </a:cubicBezTo>
                <a:cubicBezTo>
                  <a:pt x="3230910" y="4582147"/>
                  <a:pt x="3246875" y="4557942"/>
                  <a:pt x="3255734" y="4560322"/>
                </a:cubicBezTo>
                <a:cubicBezTo>
                  <a:pt x="3261347" y="4557082"/>
                  <a:pt x="3252489" y="4554701"/>
                  <a:pt x="3249244" y="4549082"/>
                </a:cubicBezTo>
                <a:cubicBezTo>
                  <a:pt x="3262839" y="4533738"/>
                  <a:pt x="3271698" y="4536118"/>
                  <a:pt x="3279681" y="4524015"/>
                </a:cubicBezTo>
                <a:cubicBezTo>
                  <a:pt x="3282050" y="4515154"/>
                  <a:pt x="3295645" y="4499811"/>
                  <a:pt x="3303629" y="4487709"/>
                </a:cubicBezTo>
                <a:cubicBezTo>
                  <a:pt x="3259595" y="4528119"/>
                  <a:pt x="3229157" y="4553185"/>
                  <a:pt x="3189246" y="4613696"/>
                </a:cubicBezTo>
                <a:cubicBezTo>
                  <a:pt x="3178895" y="4634659"/>
                  <a:pt x="3202841" y="4598353"/>
                  <a:pt x="3209330" y="4609593"/>
                </a:cubicBezTo>
                <a:cubicBezTo>
                  <a:pt x="3151084" y="4703170"/>
                  <a:pt x="3039072" y="4820296"/>
                  <a:pt x="2939159" y="4945421"/>
                </a:cubicBezTo>
                <a:cubicBezTo>
                  <a:pt x="2935040" y="4925320"/>
                  <a:pt x="2995914" y="4875188"/>
                  <a:pt x="2991792" y="4855086"/>
                </a:cubicBezTo>
                <a:cubicBezTo>
                  <a:pt x="3017492" y="4847742"/>
                  <a:pt x="3024598" y="4821158"/>
                  <a:pt x="3049422" y="4799333"/>
                </a:cubicBezTo>
                <a:cubicBezTo>
                  <a:pt x="3018108" y="4809918"/>
                  <a:pt x="2946267" y="4918838"/>
                  <a:pt x="2891006" y="4965730"/>
                </a:cubicBezTo>
                <a:cubicBezTo>
                  <a:pt x="2879163" y="5010035"/>
                  <a:pt x="2738203" y="5128886"/>
                  <a:pt x="2756180" y="5185950"/>
                </a:cubicBezTo>
                <a:cubicBezTo>
                  <a:pt x="2733726" y="5198914"/>
                  <a:pt x="2723374" y="5219878"/>
                  <a:pt x="2707410" y="5244082"/>
                </a:cubicBezTo>
                <a:cubicBezTo>
                  <a:pt x="2668115" y="5266769"/>
                  <a:pt x="2635567" y="5353002"/>
                  <a:pt x="2608992" y="5345865"/>
                </a:cubicBezTo>
                <a:cubicBezTo>
                  <a:pt x="2598640" y="5366828"/>
                  <a:pt x="2605130" y="5378069"/>
                  <a:pt x="2594779" y="5399032"/>
                </a:cubicBezTo>
                <a:cubicBezTo>
                  <a:pt x="2599516" y="5381310"/>
                  <a:pt x="2579429" y="5385412"/>
                  <a:pt x="2568203" y="5391894"/>
                </a:cubicBezTo>
                <a:cubicBezTo>
                  <a:pt x="2560221" y="5403997"/>
                  <a:pt x="2552238" y="5416098"/>
                  <a:pt x="2538642" y="5431443"/>
                </a:cubicBezTo>
                <a:cubicBezTo>
                  <a:pt x="2533028" y="5434684"/>
                  <a:pt x="2533028" y="5434684"/>
                  <a:pt x="2533028" y="5434684"/>
                </a:cubicBezTo>
                <a:cubicBezTo>
                  <a:pt x="2530659" y="5443544"/>
                  <a:pt x="2530659" y="5443544"/>
                  <a:pt x="2530659" y="5443544"/>
                </a:cubicBezTo>
                <a:cubicBezTo>
                  <a:pt x="2528291" y="5452406"/>
                  <a:pt x="2522678" y="5455647"/>
                  <a:pt x="2520307" y="5464508"/>
                </a:cubicBezTo>
                <a:cubicBezTo>
                  <a:pt x="2520307" y="5464508"/>
                  <a:pt x="2514694" y="5467749"/>
                  <a:pt x="2509080" y="5470990"/>
                </a:cubicBezTo>
                <a:cubicBezTo>
                  <a:pt x="2511450" y="5462130"/>
                  <a:pt x="2511450" y="5462130"/>
                  <a:pt x="2513818" y="5453268"/>
                </a:cubicBezTo>
                <a:cubicBezTo>
                  <a:pt x="2519433" y="5450026"/>
                  <a:pt x="2516188" y="5444407"/>
                  <a:pt x="2521802" y="5441166"/>
                </a:cubicBezTo>
                <a:cubicBezTo>
                  <a:pt x="2527415" y="5437925"/>
                  <a:pt x="2529783" y="5429063"/>
                  <a:pt x="2529783" y="5429063"/>
                </a:cubicBezTo>
                <a:cubicBezTo>
                  <a:pt x="2535397" y="5425822"/>
                  <a:pt x="2535397" y="5425822"/>
                  <a:pt x="2535397" y="5425822"/>
                </a:cubicBezTo>
                <a:cubicBezTo>
                  <a:pt x="2543379" y="5413721"/>
                  <a:pt x="2543379" y="5413721"/>
                  <a:pt x="2543379" y="5413721"/>
                </a:cubicBezTo>
                <a:cubicBezTo>
                  <a:pt x="2556976" y="5398376"/>
                  <a:pt x="2556976" y="5398376"/>
                  <a:pt x="2556976" y="5398376"/>
                </a:cubicBezTo>
                <a:cubicBezTo>
                  <a:pt x="2544873" y="5390377"/>
                  <a:pt x="2569695" y="5368553"/>
                  <a:pt x="2593643" y="5332245"/>
                </a:cubicBezTo>
                <a:cubicBezTo>
                  <a:pt x="2575926" y="5327487"/>
                  <a:pt x="2627943" y="5274975"/>
                  <a:pt x="2602243" y="5282319"/>
                </a:cubicBezTo>
                <a:cubicBezTo>
                  <a:pt x="2669347" y="5191122"/>
                  <a:pt x="2669347" y="5191122"/>
                  <a:pt x="2669347" y="5191122"/>
                </a:cubicBezTo>
                <a:cubicBezTo>
                  <a:pt x="2658120" y="5197604"/>
                  <a:pt x="2652507" y="5200845"/>
                  <a:pt x="2638911" y="5216187"/>
                </a:cubicBezTo>
                <a:cubicBezTo>
                  <a:pt x="2755403" y="5029033"/>
                  <a:pt x="2892240" y="4890082"/>
                  <a:pt x="3017591" y="4705307"/>
                </a:cubicBezTo>
                <a:cubicBezTo>
                  <a:pt x="2899088" y="4811193"/>
                  <a:pt x="2789701" y="4971763"/>
                  <a:pt x="2691283" y="5073545"/>
                </a:cubicBezTo>
                <a:cubicBezTo>
                  <a:pt x="2694529" y="5079166"/>
                  <a:pt x="2664091" y="5104232"/>
                  <a:pt x="2672950" y="5106612"/>
                </a:cubicBezTo>
                <a:cubicBezTo>
                  <a:pt x="2609708" y="5165605"/>
                  <a:pt x="2558568" y="5232599"/>
                  <a:pt x="2501815" y="5302834"/>
                </a:cubicBezTo>
                <a:cubicBezTo>
                  <a:pt x="2461026" y="5348863"/>
                  <a:pt x="2461026" y="5348863"/>
                  <a:pt x="2461026" y="5348863"/>
                </a:cubicBezTo>
                <a:cubicBezTo>
                  <a:pt x="2425851" y="5391653"/>
                  <a:pt x="2425851" y="5391653"/>
                  <a:pt x="2425851" y="5391653"/>
                </a:cubicBezTo>
                <a:cubicBezTo>
                  <a:pt x="2398660" y="5422339"/>
                  <a:pt x="2377080" y="5449785"/>
                  <a:pt x="2346643" y="5474851"/>
                </a:cubicBezTo>
                <a:cubicBezTo>
                  <a:pt x="2365854" y="5456267"/>
                  <a:pt x="2362609" y="5450646"/>
                  <a:pt x="2381818" y="5432063"/>
                </a:cubicBezTo>
                <a:cubicBezTo>
                  <a:pt x="2372959" y="5429683"/>
                  <a:pt x="2367346" y="5432924"/>
                  <a:pt x="2359364" y="5445026"/>
                </a:cubicBezTo>
                <a:cubicBezTo>
                  <a:pt x="2369715" y="5424063"/>
                  <a:pt x="2385680" y="5399858"/>
                  <a:pt x="2399275" y="5384515"/>
                </a:cubicBezTo>
                <a:cubicBezTo>
                  <a:pt x="2415241" y="5360310"/>
                  <a:pt x="2428837" y="5344968"/>
                  <a:pt x="2444803" y="5320763"/>
                </a:cubicBezTo>
                <a:cubicBezTo>
                  <a:pt x="2476731" y="5272353"/>
                  <a:pt x="2511906" y="5229565"/>
                  <a:pt x="2541467" y="5190016"/>
                </a:cubicBezTo>
                <a:cubicBezTo>
                  <a:pt x="2508661" y="5223944"/>
                  <a:pt x="2473487" y="5266733"/>
                  <a:pt x="2432698" y="5312764"/>
                </a:cubicBezTo>
                <a:cubicBezTo>
                  <a:pt x="2419102" y="5328107"/>
                  <a:pt x="2419102" y="5328107"/>
                  <a:pt x="2419102" y="5328107"/>
                </a:cubicBezTo>
                <a:cubicBezTo>
                  <a:pt x="2411120" y="5340209"/>
                  <a:pt x="2411120" y="5340209"/>
                  <a:pt x="2411120" y="5340209"/>
                </a:cubicBezTo>
                <a:cubicBezTo>
                  <a:pt x="2403137" y="5352311"/>
                  <a:pt x="2395155" y="5364414"/>
                  <a:pt x="2387172" y="5376516"/>
                </a:cubicBezTo>
                <a:cubicBezTo>
                  <a:pt x="2376820" y="5397479"/>
                  <a:pt x="2363225" y="5412823"/>
                  <a:pt x="2352875" y="5433786"/>
                </a:cubicBezTo>
                <a:cubicBezTo>
                  <a:pt x="2347259" y="5437028"/>
                  <a:pt x="2338401" y="5434648"/>
                  <a:pt x="2340770" y="5425788"/>
                </a:cubicBezTo>
                <a:cubicBezTo>
                  <a:pt x="2307964" y="5459715"/>
                  <a:pt x="2297613" y="5480678"/>
                  <a:pt x="2268052" y="5520225"/>
                </a:cubicBezTo>
                <a:cubicBezTo>
                  <a:pt x="2233136" y="5615320"/>
                  <a:pt x="2104022" y="5689863"/>
                  <a:pt x="2069982" y="5799439"/>
                </a:cubicBezTo>
                <a:cubicBezTo>
                  <a:pt x="2066738" y="5793819"/>
                  <a:pt x="2061124" y="5797060"/>
                  <a:pt x="2055511" y="5800301"/>
                </a:cubicBezTo>
                <a:cubicBezTo>
                  <a:pt x="2041914" y="5815644"/>
                  <a:pt x="2056387" y="5814782"/>
                  <a:pt x="2042790" y="5830125"/>
                </a:cubicBezTo>
                <a:cubicBezTo>
                  <a:pt x="1954723" y="5910945"/>
                  <a:pt x="1889371" y="6031106"/>
                  <a:pt x="1813407" y="6119925"/>
                </a:cubicBezTo>
                <a:cubicBezTo>
                  <a:pt x="1844462" y="6057034"/>
                  <a:pt x="1890863" y="6007763"/>
                  <a:pt x="1933145" y="5938390"/>
                </a:cubicBezTo>
                <a:cubicBezTo>
                  <a:pt x="1929901" y="5932771"/>
                  <a:pt x="1902708" y="5963457"/>
                  <a:pt x="1905953" y="5969077"/>
                </a:cubicBezTo>
                <a:cubicBezTo>
                  <a:pt x="1903584" y="5977938"/>
                  <a:pt x="1900339" y="5972318"/>
                  <a:pt x="1891481" y="5969939"/>
                </a:cubicBezTo>
                <a:cubicBezTo>
                  <a:pt x="1972181" y="5863399"/>
                  <a:pt x="2049637" y="5751236"/>
                  <a:pt x="2135952" y="5641454"/>
                </a:cubicBezTo>
                <a:cubicBezTo>
                  <a:pt x="2262179" y="5471162"/>
                  <a:pt x="2262179" y="5471162"/>
                  <a:pt x="2262179" y="5471162"/>
                </a:cubicBezTo>
                <a:cubicBezTo>
                  <a:pt x="2386037" y="5309728"/>
                  <a:pt x="2386037" y="5309728"/>
                  <a:pt x="2386037" y="5309728"/>
                </a:cubicBezTo>
                <a:cubicBezTo>
                  <a:pt x="2911907" y="4638934"/>
                  <a:pt x="2911907" y="4638934"/>
                  <a:pt x="2911907" y="4638934"/>
                </a:cubicBezTo>
                <a:cubicBezTo>
                  <a:pt x="2844544" y="4677826"/>
                  <a:pt x="2792786" y="4782644"/>
                  <a:pt x="2725423" y="4821536"/>
                </a:cubicBezTo>
                <a:cubicBezTo>
                  <a:pt x="2768580" y="4766645"/>
                  <a:pt x="2870242" y="4670482"/>
                  <a:pt x="2867615" y="4627037"/>
                </a:cubicBezTo>
                <a:cubicBezTo>
                  <a:pt x="2968402" y="4516394"/>
                  <a:pt x="3073925" y="4388027"/>
                  <a:pt x="3198659" y="4241077"/>
                </a:cubicBezTo>
                <a:cubicBezTo>
                  <a:pt x="3007437" y="4441401"/>
                  <a:pt x="2864371" y="4621418"/>
                  <a:pt x="2676393" y="4827362"/>
                </a:cubicBezTo>
                <a:cubicBezTo>
                  <a:pt x="2676393" y="4827362"/>
                  <a:pt x="2673148" y="4821743"/>
                  <a:pt x="2673148" y="4821743"/>
                </a:cubicBezTo>
                <a:cubicBezTo>
                  <a:pt x="2647448" y="4829086"/>
                  <a:pt x="2610781" y="4895217"/>
                  <a:pt x="2590695" y="4899321"/>
                </a:cubicBezTo>
                <a:cubicBezTo>
                  <a:pt x="2571486" y="4917904"/>
                  <a:pt x="2577975" y="4929145"/>
                  <a:pt x="2564379" y="4944489"/>
                </a:cubicBezTo>
                <a:cubicBezTo>
                  <a:pt x="2512364" y="4997000"/>
                  <a:pt x="2469205" y="5051891"/>
                  <a:pt x="2420434" y="5110024"/>
                </a:cubicBezTo>
                <a:cubicBezTo>
                  <a:pt x="2355698" y="5192360"/>
                  <a:pt x="2355698" y="5192360"/>
                  <a:pt x="2355698" y="5192360"/>
                </a:cubicBezTo>
                <a:cubicBezTo>
                  <a:pt x="2320524" y="5235150"/>
                  <a:pt x="2320524" y="5235150"/>
                  <a:pt x="2320524" y="5235150"/>
                </a:cubicBezTo>
                <a:cubicBezTo>
                  <a:pt x="2290963" y="5274697"/>
                  <a:pt x="2290963" y="5274697"/>
                  <a:pt x="2290963" y="5274697"/>
                </a:cubicBezTo>
                <a:cubicBezTo>
                  <a:pt x="2286225" y="5292419"/>
                  <a:pt x="2292715" y="5303659"/>
                  <a:pt x="2264646" y="5319865"/>
                </a:cubicBezTo>
                <a:lnTo>
                  <a:pt x="2267315" y="5313024"/>
                </a:lnTo>
                <a:lnTo>
                  <a:pt x="2280612" y="5295660"/>
                </a:lnTo>
                <a:cubicBezTo>
                  <a:pt x="2276621" y="5301712"/>
                  <a:pt x="2271818" y="5306358"/>
                  <a:pt x="2268419" y="5310194"/>
                </a:cubicBezTo>
                <a:lnTo>
                  <a:pt x="2267315" y="5313024"/>
                </a:lnTo>
                <a:lnTo>
                  <a:pt x="2087910" y="5547304"/>
                </a:lnTo>
                <a:cubicBezTo>
                  <a:pt x="1898615" y="5796747"/>
                  <a:pt x="1719916" y="6039018"/>
                  <a:pt x="1555180" y="6269012"/>
                </a:cubicBezTo>
                <a:lnTo>
                  <a:pt x="1378033" y="6521635"/>
                </a:lnTo>
                <a:lnTo>
                  <a:pt x="1388436" y="6520598"/>
                </a:lnTo>
                <a:cubicBezTo>
                  <a:pt x="1384945" y="6536462"/>
                  <a:pt x="1346172" y="6593466"/>
                  <a:pt x="1335920" y="6604923"/>
                </a:cubicBezTo>
                <a:cubicBezTo>
                  <a:pt x="1337958" y="6588977"/>
                  <a:pt x="1348816" y="6575323"/>
                  <a:pt x="1358971" y="6562073"/>
                </a:cubicBezTo>
                <a:lnTo>
                  <a:pt x="1377380" y="6522569"/>
                </a:lnTo>
                <a:lnTo>
                  <a:pt x="1357627" y="6550739"/>
                </a:lnTo>
                <a:cubicBezTo>
                  <a:pt x="1292659" y="6647260"/>
                  <a:pt x="1228206" y="6746292"/>
                  <a:pt x="1163160" y="6847541"/>
                </a:cubicBezTo>
                <a:lnTo>
                  <a:pt x="1156520" y="6857999"/>
                </a:lnTo>
                <a:lnTo>
                  <a:pt x="1052069" y="6857999"/>
                </a:lnTo>
                <a:lnTo>
                  <a:pt x="1062713" y="6843714"/>
                </a:lnTo>
                <a:cubicBezTo>
                  <a:pt x="1076792" y="6824345"/>
                  <a:pt x="1089358" y="6803976"/>
                  <a:pt x="1095280" y="6781824"/>
                </a:cubicBezTo>
                <a:cubicBezTo>
                  <a:pt x="1122471" y="6751138"/>
                  <a:pt x="1135192" y="6721312"/>
                  <a:pt x="1172735" y="6669662"/>
                </a:cubicBezTo>
                <a:cubicBezTo>
                  <a:pt x="1154393" y="6660580"/>
                  <a:pt x="1085545" y="6772456"/>
                  <a:pt x="1038119" y="6843276"/>
                </a:cubicBezTo>
                <a:lnTo>
                  <a:pt x="1028002" y="6857999"/>
                </a:lnTo>
                <a:lnTo>
                  <a:pt x="832083" y="6857999"/>
                </a:lnTo>
                <a:lnTo>
                  <a:pt x="854775" y="6820218"/>
                </a:lnTo>
                <a:cubicBezTo>
                  <a:pt x="866215" y="6800734"/>
                  <a:pt x="878726" y="6779460"/>
                  <a:pt x="893287" y="6756066"/>
                </a:cubicBezTo>
                <a:cubicBezTo>
                  <a:pt x="886797" y="6744826"/>
                  <a:pt x="879691" y="6771408"/>
                  <a:pt x="870832" y="6769031"/>
                </a:cubicBezTo>
                <a:lnTo>
                  <a:pt x="814710" y="6857999"/>
                </a:lnTo>
                <a:lnTo>
                  <a:pt x="688124" y="6857999"/>
                </a:lnTo>
                <a:lnTo>
                  <a:pt x="709007" y="6820543"/>
                </a:lnTo>
                <a:cubicBezTo>
                  <a:pt x="727065" y="6787402"/>
                  <a:pt x="743699" y="6756255"/>
                  <a:pt x="758042" y="6729240"/>
                </a:cubicBezTo>
                <a:cubicBezTo>
                  <a:pt x="735871" y="6758901"/>
                  <a:pt x="716507" y="6786941"/>
                  <a:pt x="699322" y="6813489"/>
                </a:cubicBezTo>
                <a:lnTo>
                  <a:pt x="672340" y="6857999"/>
                </a:lnTo>
                <a:lnTo>
                  <a:pt x="645127" y="6857999"/>
                </a:lnTo>
                <a:lnTo>
                  <a:pt x="659624" y="6831023"/>
                </a:lnTo>
                <a:cubicBezTo>
                  <a:pt x="696291" y="6764892"/>
                  <a:pt x="744186" y="6692279"/>
                  <a:pt x="772871" y="6638249"/>
                </a:cubicBezTo>
                <a:cubicBezTo>
                  <a:pt x="776116" y="6643870"/>
                  <a:pt x="770503" y="6647111"/>
                  <a:pt x="768134" y="6655971"/>
                </a:cubicBezTo>
                <a:cubicBezTo>
                  <a:pt x="853572" y="6531707"/>
                  <a:pt x="974186" y="6364656"/>
                  <a:pt x="1041908" y="6235634"/>
                </a:cubicBezTo>
                <a:cubicBezTo>
                  <a:pt x="971557" y="6321212"/>
                  <a:pt x="954100" y="6368758"/>
                  <a:pt x="891732" y="6442235"/>
                </a:cubicBezTo>
                <a:cubicBezTo>
                  <a:pt x="910942" y="6423650"/>
                  <a:pt x="902960" y="6435752"/>
                  <a:pt x="886995" y="6459957"/>
                </a:cubicBezTo>
                <a:cubicBezTo>
                  <a:pt x="875768" y="6466439"/>
                  <a:pt x="886995" y="6459957"/>
                  <a:pt x="883750" y="6454336"/>
                </a:cubicBezTo>
                <a:cubicBezTo>
                  <a:pt x="868223" y="6485781"/>
                  <a:pt x="851711" y="6500935"/>
                  <a:pt x="837060" y="6526606"/>
                </a:cubicBezTo>
                <a:lnTo>
                  <a:pt x="832115" y="6537320"/>
                </a:lnTo>
                <a:lnTo>
                  <a:pt x="768458" y="6607311"/>
                </a:lnTo>
                <a:cubicBezTo>
                  <a:pt x="736333" y="6647988"/>
                  <a:pt x="704607" y="6695283"/>
                  <a:pt x="672459" y="6745720"/>
                </a:cubicBezTo>
                <a:lnTo>
                  <a:pt x="602109" y="6857999"/>
                </a:lnTo>
                <a:lnTo>
                  <a:pt x="593920" y="6857999"/>
                </a:lnTo>
                <a:lnTo>
                  <a:pt x="594580" y="6856515"/>
                </a:lnTo>
                <a:cubicBezTo>
                  <a:pt x="618714" y="6812022"/>
                  <a:pt x="651690" y="6771907"/>
                  <a:pt x="679190" y="6722309"/>
                </a:cubicBezTo>
                <a:cubicBezTo>
                  <a:pt x="687173" y="6710208"/>
                  <a:pt x="673577" y="6725550"/>
                  <a:pt x="681559" y="6713449"/>
                </a:cubicBezTo>
                <a:cubicBezTo>
                  <a:pt x="691912" y="6692485"/>
                  <a:pt x="698401" y="6703725"/>
                  <a:pt x="716734" y="6670660"/>
                </a:cubicBezTo>
                <a:cubicBezTo>
                  <a:pt x="715859" y="6656178"/>
                  <a:pt x="680683" y="6698968"/>
                  <a:pt x="682177" y="6675624"/>
                </a:cubicBezTo>
                <a:cubicBezTo>
                  <a:pt x="695773" y="6660282"/>
                  <a:pt x="717352" y="6632836"/>
                  <a:pt x="702880" y="6633697"/>
                </a:cubicBezTo>
                <a:cubicBezTo>
                  <a:pt x="710862" y="6621596"/>
                  <a:pt x="711738" y="6636077"/>
                  <a:pt x="716476" y="6618355"/>
                </a:cubicBezTo>
                <a:cubicBezTo>
                  <a:pt x="722089" y="6615114"/>
                  <a:pt x="718844" y="6609493"/>
                  <a:pt x="715599" y="6603873"/>
                </a:cubicBezTo>
                <a:cubicBezTo>
                  <a:pt x="726826" y="6597392"/>
                  <a:pt x="730071" y="6603011"/>
                  <a:pt x="732441" y="6594150"/>
                </a:cubicBezTo>
                <a:cubicBezTo>
                  <a:pt x="740423" y="6582047"/>
                  <a:pt x="717968" y="6595012"/>
                  <a:pt x="737178" y="6576428"/>
                </a:cubicBezTo>
                <a:cubicBezTo>
                  <a:pt x="742792" y="6573187"/>
                  <a:pt x="740423" y="6582047"/>
                  <a:pt x="740423" y="6582047"/>
                </a:cubicBezTo>
                <a:cubicBezTo>
                  <a:pt x="766739" y="6536879"/>
                  <a:pt x="780335" y="6521537"/>
                  <a:pt x="809896" y="6481989"/>
                </a:cubicBezTo>
                <a:cubicBezTo>
                  <a:pt x="798669" y="6488470"/>
                  <a:pt x="787442" y="6494952"/>
                  <a:pt x="781829" y="6498193"/>
                </a:cubicBezTo>
                <a:cubicBezTo>
                  <a:pt x="785690" y="6465990"/>
                  <a:pt x="807269" y="6438544"/>
                  <a:pt x="816743" y="6403100"/>
                </a:cubicBezTo>
                <a:cubicBezTo>
                  <a:pt x="823233" y="6414340"/>
                  <a:pt x="836830" y="6398997"/>
                  <a:pt x="839199" y="6390135"/>
                </a:cubicBezTo>
                <a:cubicBezTo>
                  <a:pt x="858409" y="6371551"/>
                  <a:pt x="832709" y="6378895"/>
                  <a:pt x="848674" y="6354690"/>
                </a:cubicBezTo>
                <a:cubicBezTo>
                  <a:pt x="835078" y="6370034"/>
                  <a:pt x="747887" y="6465336"/>
                  <a:pt x="768850" y="6475713"/>
                </a:cubicBezTo>
                <a:cubicBezTo>
                  <a:pt x="711220" y="6531466"/>
                  <a:pt x="666569" y="6609700"/>
                  <a:pt x="613937" y="6700035"/>
                </a:cubicBezTo>
                <a:cubicBezTo>
                  <a:pt x="622795" y="6702415"/>
                  <a:pt x="649111" y="6657247"/>
                  <a:pt x="639637" y="6692692"/>
                </a:cubicBezTo>
                <a:cubicBezTo>
                  <a:pt x="646742" y="6666108"/>
                  <a:pt x="697007" y="6584634"/>
                  <a:pt x="726568" y="6545085"/>
                </a:cubicBezTo>
                <a:cubicBezTo>
                  <a:pt x="730689" y="6565188"/>
                  <a:pt x="708234" y="6578152"/>
                  <a:pt x="697883" y="6599115"/>
                </a:cubicBezTo>
                <a:cubicBezTo>
                  <a:pt x="674811" y="6649902"/>
                  <a:pt x="643757" y="6712792"/>
                  <a:pt x="606831" y="6726619"/>
                </a:cubicBezTo>
                <a:cubicBezTo>
                  <a:pt x="603586" y="6720999"/>
                  <a:pt x="614813" y="6714517"/>
                  <a:pt x="617182" y="6705656"/>
                </a:cubicBezTo>
                <a:cubicBezTo>
                  <a:pt x="586744" y="6730722"/>
                  <a:pt x="562180" y="6804852"/>
                  <a:pt x="531743" y="6829920"/>
                </a:cubicBezTo>
                <a:cubicBezTo>
                  <a:pt x="559552" y="6761409"/>
                  <a:pt x="610692" y="6694416"/>
                  <a:pt x="652974" y="6625043"/>
                </a:cubicBezTo>
                <a:cubicBezTo>
                  <a:pt x="614555" y="6662212"/>
                  <a:pt x="569904" y="6740445"/>
                  <a:pt x="531484" y="6777613"/>
                </a:cubicBezTo>
                <a:cubicBezTo>
                  <a:pt x="559294" y="6709104"/>
                  <a:pt x="653590" y="6587219"/>
                  <a:pt x="697365" y="6494505"/>
                </a:cubicBezTo>
                <a:cubicBezTo>
                  <a:pt x="674910" y="6507469"/>
                  <a:pt x="663066" y="6551774"/>
                  <a:pt x="624647" y="6588942"/>
                </a:cubicBezTo>
                <a:cubicBezTo>
                  <a:pt x="613418" y="6595425"/>
                  <a:pt x="634997" y="6567979"/>
                  <a:pt x="623770" y="6574461"/>
                </a:cubicBezTo>
                <a:cubicBezTo>
                  <a:pt x="598071" y="6581806"/>
                  <a:pt x="551052" y="6668901"/>
                  <a:pt x="554296" y="6674521"/>
                </a:cubicBezTo>
                <a:cubicBezTo>
                  <a:pt x="541577" y="6704345"/>
                  <a:pt x="551052" y="6668901"/>
                  <a:pt x="535088" y="6693105"/>
                </a:cubicBezTo>
                <a:cubicBezTo>
                  <a:pt x="524735" y="6714069"/>
                  <a:pt x="528856" y="6734170"/>
                  <a:pt x="507277" y="6761615"/>
                </a:cubicBezTo>
                <a:cubicBezTo>
                  <a:pt x="500787" y="6750375"/>
                  <a:pt x="520874" y="6746272"/>
                  <a:pt x="519998" y="6731791"/>
                </a:cubicBezTo>
                <a:cubicBezTo>
                  <a:pt x="498639" y="6762857"/>
                  <a:pt x="475634" y="6796745"/>
                  <a:pt x="451872" y="6832360"/>
                </a:cubicBezTo>
                <a:lnTo>
                  <a:pt x="435074" y="6857999"/>
                </a:lnTo>
                <a:lnTo>
                  <a:pt x="400994" y="6857999"/>
                </a:lnTo>
                <a:lnTo>
                  <a:pt x="500529" y="6698070"/>
                </a:lnTo>
                <a:cubicBezTo>
                  <a:pt x="508511" y="6685967"/>
                  <a:pt x="502021" y="6674727"/>
                  <a:pt x="498777" y="6669108"/>
                </a:cubicBezTo>
                <a:cubicBezTo>
                  <a:pt x="506760" y="6657004"/>
                  <a:pt x="510880" y="6677107"/>
                  <a:pt x="510880" y="6677107"/>
                </a:cubicBezTo>
                <a:cubicBezTo>
                  <a:pt x="532459" y="6649661"/>
                  <a:pt x="540441" y="6637559"/>
                  <a:pt x="539566" y="6623076"/>
                </a:cubicBezTo>
                <a:cubicBezTo>
                  <a:pt x="561144" y="6595632"/>
                  <a:pt x="609039" y="6523018"/>
                  <a:pt x="625005" y="6498813"/>
                </a:cubicBezTo>
                <a:cubicBezTo>
                  <a:pt x="629742" y="6481091"/>
                  <a:pt x="608163" y="6508537"/>
                  <a:pt x="610532" y="6499676"/>
                </a:cubicBezTo>
                <a:cubicBezTo>
                  <a:pt x="621760" y="6493194"/>
                  <a:pt x="662548" y="6447163"/>
                  <a:pt x="652814" y="6430304"/>
                </a:cubicBezTo>
                <a:lnTo>
                  <a:pt x="649166" y="6431767"/>
                </a:lnTo>
                <a:lnTo>
                  <a:pt x="676375" y="6381530"/>
                </a:lnTo>
                <a:cubicBezTo>
                  <a:pt x="767602" y="6218725"/>
                  <a:pt x="853057" y="6102998"/>
                  <a:pt x="959134" y="5923731"/>
                </a:cubicBezTo>
                <a:cubicBezTo>
                  <a:pt x="959134" y="5923731"/>
                  <a:pt x="951152" y="5935834"/>
                  <a:pt x="945539" y="5939075"/>
                </a:cubicBezTo>
                <a:cubicBezTo>
                  <a:pt x="953520" y="5926972"/>
                  <a:pt x="987819" y="5869703"/>
                  <a:pt x="994309" y="5880943"/>
                </a:cubicBezTo>
                <a:cubicBezTo>
                  <a:pt x="1004661" y="5859980"/>
                  <a:pt x="976593" y="5876185"/>
                  <a:pt x="974223" y="5885046"/>
                </a:cubicBezTo>
                <a:cubicBezTo>
                  <a:pt x="955013" y="5903631"/>
                  <a:pt x="944663" y="5924594"/>
                  <a:pt x="945539" y="5939075"/>
                </a:cubicBezTo>
                <a:cubicBezTo>
                  <a:pt x="884046" y="6027032"/>
                  <a:pt x="798608" y="6151295"/>
                  <a:pt x="758695" y="6211808"/>
                </a:cubicBezTo>
                <a:cubicBezTo>
                  <a:pt x="730010" y="6265836"/>
                  <a:pt x="742731" y="6236012"/>
                  <a:pt x="761064" y="6202945"/>
                </a:cubicBezTo>
                <a:cubicBezTo>
                  <a:pt x="779398" y="6169881"/>
                  <a:pt x="832907" y="6094026"/>
                  <a:pt x="869575" y="6027894"/>
                </a:cubicBezTo>
                <a:cubicBezTo>
                  <a:pt x="866330" y="6022273"/>
                  <a:pt x="855979" y="6043236"/>
                  <a:pt x="844751" y="6049719"/>
                </a:cubicBezTo>
                <a:cubicBezTo>
                  <a:pt x="844751" y="6049719"/>
                  <a:pt x="852735" y="6037617"/>
                  <a:pt x="860716" y="6025514"/>
                </a:cubicBezTo>
                <a:cubicBezTo>
                  <a:pt x="811069" y="6069165"/>
                  <a:pt x="780891" y="6146537"/>
                  <a:pt x="744841" y="6174845"/>
                </a:cubicBezTo>
                <a:cubicBezTo>
                  <a:pt x="755192" y="6153882"/>
                  <a:pt x="759929" y="6136160"/>
                  <a:pt x="775894" y="6111955"/>
                </a:cubicBezTo>
                <a:cubicBezTo>
                  <a:pt x="754315" y="6139401"/>
                  <a:pt x="673614" y="6245942"/>
                  <a:pt x="667384" y="6287006"/>
                </a:cubicBezTo>
                <a:cubicBezTo>
                  <a:pt x="638439" y="6288730"/>
                  <a:pt x="582823" y="6425752"/>
                  <a:pt x="534667" y="6446060"/>
                </a:cubicBezTo>
                <a:cubicBezTo>
                  <a:pt x="654405" y="6264525"/>
                  <a:pt x="718264" y="6167707"/>
                  <a:pt x="830021" y="5998275"/>
                </a:cubicBezTo>
                <a:cubicBezTo>
                  <a:pt x="821161" y="5995897"/>
                  <a:pt x="805197" y="6020101"/>
                  <a:pt x="791600" y="6035445"/>
                </a:cubicBezTo>
                <a:cubicBezTo>
                  <a:pt x="801952" y="6014481"/>
                  <a:pt x="823531" y="5987035"/>
                  <a:pt x="833882" y="5966072"/>
                </a:cubicBezTo>
                <a:cubicBezTo>
                  <a:pt x="842740" y="5968452"/>
                  <a:pt x="834758" y="5980553"/>
                  <a:pt x="838003" y="5986174"/>
                </a:cubicBezTo>
                <a:cubicBezTo>
                  <a:pt x="846861" y="5988552"/>
                  <a:pt x="850724" y="5956348"/>
                  <a:pt x="853969" y="5961969"/>
                </a:cubicBezTo>
                <a:cubicBezTo>
                  <a:pt x="861950" y="5949866"/>
                  <a:pt x="842740" y="5968452"/>
                  <a:pt x="841864" y="5953971"/>
                </a:cubicBezTo>
                <a:cubicBezTo>
                  <a:pt x="857830" y="5929766"/>
                  <a:pt x="879409" y="5902320"/>
                  <a:pt x="898617" y="5883735"/>
                </a:cubicBezTo>
                <a:cubicBezTo>
                  <a:pt x="898617" y="5883735"/>
                  <a:pt x="896249" y="5892597"/>
                  <a:pt x="890636" y="5895838"/>
                </a:cubicBezTo>
                <a:cubicBezTo>
                  <a:pt x="926686" y="5867530"/>
                  <a:pt x="955371" y="5813502"/>
                  <a:pt x="980812" y="5753852"/>
                </a:cubicBezTo>
                <a:cubicBezTo>
                  <a:pt x="1032827" y="5701340"/>
                  <a:pt x="1046164" y="5633691"/>
                  <a:pt x="1101426" y="5586799"/>
                </a:cubicBezTo>
                <a:cubicBezTo>
                  <a:pt x="1117390" y="5562595"/>
                  <a:pt x="1135725" y="5529530"/>
                  <a:pt x="1160548" y="5507703"/>
                </a:cubicBezTo>
                <a:cubicBezTo>
                  <a:pt x="1169407" y="5510083"/>
                  <a:pt x="1144582" y="5531908"/>
                  <a:pt x="1147828" y="5537529"/>
                </a:cubicBezTo>
                <a:cubicBezTo>
                  <a:pt x="1178264" y="5512462"/>
                  <a:pt x="1173268" y="5477880"/>
                  <a:pt x="1214055" y="5431850"/>
                </a:cubicBezTo>
                <a:cubicBezTo>
                  <a:pt x="1201952" y="5423850"/>
                  <a:pt x="1178881" y="5474639"/>
                  <a:pt x="1177130" y="5445676"/>
                </a:cubicBezTo>
                <a:lnTo>
                  <a:pt x="1158659" y="5478155"/>
                </a:lnTo>
                <a:lnTo>
                  <a:pt x="1157447" y="5472963"/>
                </a:lnTo>
                <a:cubicBezTo>
                  <a:pt x="1152283" y="5473134"/>
                  <a:pt x="1138928" y="5486464"/>
                  <a:pt x="1146693" y="5470742"/>
                </a:cubicBezTo>
                <a:cubicBezTo>
                  <a:pt x="1149062" y="5461881"/>
                  <a:pt x="1165902" y="5452158"/>
                  <a:pt x="1178622" y="5422333"/>
                </a:cubicBezTo>
                <a:lnTo>
                  <a:pt x="1177009" y="5422508"/>
                </a:lnTo>
                <a:lnTo>
                  <a:pt x="1185420" y="5414662"/>
                </a:lnTo>
                <a:cubicBezTo>
                  <a:pt x="1194433" y="5407584"/>
                  <a:pt x="1203446" y="5400508"/>
                  <a:pt x="1217042" y="5385164"/>
                </a:cubicBezTo>
                <a:cubicBezTo>
                  <a:pt x="1220287" y="5390785"/>
                  <a:pt x="1201076" y="5409369"/>
                  <a:pt x="1193094" y="5421472"/>
                </a:cubicBezTo>
                <a:cubicBezTo>
                  <a:pt x="1201952" y="5423850"/>
                  <a:pt x="1209936" y="5411748"/>
                  <a:pt x="1223531" y="5396404"/>
                </a:cubicBezTo>
                <a:cubicBezTo>
                  <a:pt x="1226776" y="5402025"/>
                  <a:pt x="1213180" y="5417368"/>
                  <a:pt x="1218794" y="5414127"/>
                </a:cubicBezTo>
                <a:cubicBezTo>
                  <a:pt x="1243617" y="5392303"/>
                  <a:pt x="1281161" y="5340652"/>
                  <a:pt x="1313091" y="5292243"/>
                </a:cubicBezTo>
                <a:cubicBezTo>
                  <a:pt x="1285899" y="5322930"/>
                  <a:pt x="1281161" y="5340652"/>
                  <a:pt x="1248356" y="5374580"/>
                </a:cubicBezTo>
                <a:cubicBezTo>
                  <a:pt x="1263445" y="5335893"/>
                  <a:pt x="1320197" y="5265659"/>
                  <a:pt x="1353003" y="5231732"/>
                </a:cubicBezTo>
                <a:cubicBezTo>
                  <a:pt x="1355373" y="5222870"/>
                  <a:pt x="1357741" y="5214009"/>
                  <a:pt x="1376951" y="5195425"/>
                </a:cubicBezTo>
                <a:cubicBezTo>
                  <a:pt x="1365724" y="5201907"/>
                  <a:pt x="1356865" y="5199527"/>
                  <a:pt x="1345638" y="5206009"/>
                </a:cubicBezTo>
                <a:cubicBezTo>
                  <a:pt x="1372829" y="5175323"/>
                  <a:pt x="1423970" y="5108331"/>
                  <a:pt x="1453530" y="5068782"/>
                </a:cubicBezTo>
                <a:cubicBezTo>
                  <a:pt x="1394150" y="5095573"/>
                  <a:pt x="1315201" y="5231076"/>
                  <a:pt x="1275906" y="5253764"/>
                </a:cubicBezTo>
                <a:cubicBezTo>
                  <a:pt x="1284764" y="5256142"/>
                  <a:pt x="1276782" y="5268245"/>
                  <a:pt x="1295991" y="5249660"/>
                </a:cubicBezTo>
                <a:cubicBezTo>
                  <a:pt x="1295991" y="5249660"/>
                  <a:pt x="1280901" y="5288347"/>
                  <a:pt x="1271167" y="5271487"/>
                </a:cubicBezTo>
                <a:cubicBezTo>
                  <a:pt x="1263185" y="5283588"/>
                  <a:pt x="1265618" y="5287803"/>
                  <a:pt x="1267646" y="5291316"/>
                </a:cubicBezTo>
                <a:lnTo>
                  <a:pt x="1261961" y="5306228"/>
                </a:lnTo>
                <a:lnTo>
                  <a:pt x="1275598" y="5305344"/>
                </a:lnTo>
                <a:cubicBezTo>
                  <a:pt x="1269834" y="5308673"/>
                  <a:pt x="1267357" y="5317699"/>
                  <a:pt x="1270646" y="5323396"/>
                </a:cubicBezTo>
                <a:cubicBezTo>
                  <a:pt x="1264882" y="5326724"/>
                  <a:pt x="1253351" y="5333381"/>
                  <a:pt x="1248400" y="5351432"/>
                </a:cubicBezTo>
                <a:lnTo>
                  <a:pt x="1260521" y="5307249"/>
                </a:lnTo>
                <a:lnTo>
                  <a:pt x="1246018" y="5311180"/>
                </a:lnTo>
                <a:cubicBezTo>
                  <a:pt x="1224354" y="5328957"/>
                  <a:pt x="1191870" y="5377217"/>
                  <a:pt x="1212921" y="5365063"/>
                </a:cubicBezTo>
                <a:cubicBezTo>
                  <a:pt x="1199325" y="5380406"/>
                  <a:pt x="1184852" y="5381269"/>
                  <a:pt x="1163275" y="5408714"/>
                </a:cubicBezTo>
                <a:cubicBezTo>
                  <a:pt x="1169504" y="5367649"/>
                  <a:pt x="1225642" y="5335238"/>
                  <a:pt x="1207049" y="5315998"/>
                </a:cubicBezTo>
                <a:cubicBezTo>
                  <a:pt x="1217400" y="5295035"/>
                  <a:pt x="1230379" y="5317516"/>
                  <a:pt x="1243100" y="5287691"/>
                </a:cubicBezTo>
                <a:cubicBezTo>
                  <a:pt x="1228626" y="5288553"/>
                  <a:pt x="1242224" y="5273210"/>
                  <a:pt x="1262308" y="5269107"/>
                </a:cubicBezTo>
                <a:cubicBezTo>
                  <a:pt x="1275906" y="5253764"/>
                  <a:pt x="1255819" y="5257867"/>
                  <a:pt x="1263803" y="5245764"/>
                </a:cubicBezTo>
                <a:cubicBezTo>
                  <a:pt x="1294238" y="5220698"/>
                  <a:pt x="1335644" y="5136844"/>
                  <a:pt x="1352486" y="5127120"/>
                </a:cubicBezTo>
                <a:cubicBezTo>
                  <a:pt x="1354855" y="5118260"/>
                  <a:pt x="1329154" y="5125604"/>
                  <a:pt x="1350733" y="5098158"/>
                </a:cubicBezTo>
                <a:cubicBezTo>
                  <a:pt x="1370819" y="5094056"/>
                  <a:pt x="1374682" y="5061852"/>
                  <a:pt x="1378802" y="5081952"/>
                </a:cubicBezTo>
                <a:cubicBezTo>
                  <a:pt x="1387661" y="5084332"/>
                  <a:pt x="1394766" y="5057748"/>
                  <a:pt x="1405993" y="5051267"/>
                </a:cubicBezTo>
                <a:cubicBezTo>
                  <a:pt x="1389153" y="5060989"/>
                  <a:pt x="1385908" y="5055370"/>
                  <a:pt x="1365823" y="5059472"/>
                </a:cubicBezTo>
                <a:cubicBezTo>
                  <a:pt x="1373805" y="5047370"/>
                  <a:pt x="1373805" y="5047370"/>
                  <a:pt x="1381787" y="5035268"/>
                </a:cubicBezTo>
                <a:cubicBezTo>
                  <a:pt x="1361702" y="5039371"/>
                  <a:pt x="1313807" y="5111985"/>
                  <a:pt x="1301086" y="5141809"/>
                </a:cubicBezTo>
                <a:cubicBezTo>
                  <a:pt x="1288983" y="5133810"/>
                  <a:pt x="1321789" y="5099882"/>
                  <a:pt x="1332141" y="5078918"/>
                </a:cubicBezTo>
                <a:cubicBezTo>
                  <a:pt x="1271266" y="5129051"/>
                  <a:pt x="1216265" y="5228249"/>
                  <a:pt x="1162757" y="5304103"/>
                </a:cubicBezTo>
                <a:cubicBezTo>
                  <a:pt x="1185210" y="5291140"/>
                  <a:pt x="1205913" y="5249213"/>
                  <a:pt x="1230737" y="5227386"/>
                </a:cubicBezTo>
                <a:cubicBezTo>
                  <a:pt x="1230737" y="5227386"/>
                  <a:pt x="1217142" y="5242730"/>
                  <a:pt x="1214773" y="5251590"/>
                </a:cubicBezTo>
                <a:cubicBezTo>
                  <a:pt x="1233982" y="5233007"/>
                  <a:pt x="1260298" y="5187839"/>
                  <a:pt x="1262050" y="5216802"/>
                </a:cubicBezTo>
                <a:lnTo>
                  <a:pt x="1239595" y="5229766"/>
                </a:lnTo>
                <a:cubicBezTo>
                  <a:pt x="1218018" y="5257211"/>
                  <a:pt x="1226876" y="5259590"/>
                  <a:pt x="1213279" y="5274934"/>
                </a:cubicBezTo>
                <a:cubicBezTo>
                  <a:pt x="1208631" y="5270123"/>
                  <a:pt x="1202410" y="5272311"/>
                  <a:pt x="1195214" y="5278689"/>
                </a:cubicBezTo>
                <a:lnTo>
                  <a:pt x="1193715" y="5280503"/>
                </a:lnTo>
                <a:lnTo>
                  <a:pt x="1203543" y="5287918"/>
                </a:lnTo>
                <a:cubicBezTo>
                  <a:pt x="1207218" y="5289555"/>
                  <a:pt x="1210210" y="5291585"/>
                  <a:pt x="1210735" y="5298799"/>
                </a:cubicBezTo>
                <a:cubicBezTo>
                  <a:pt x="1194355" y="5308256"/>
                  <a:pt x="1174616" y="5349722"/>
                  <a:pt x="1164851" y="5332809"/>
                </a:cubicBezTo>
                <a:cubicBezTo>
                  <a:pt x="1182334" y="5318957"/>
                  <a:pt x="1187530" y="5312196"/>
                  <a:pt x="1189184" y="5305603"/>
                </a:cubicBezTo>
                <a:lnTo>
                  <a:pt x="1191863" y="5282743"/>
                </a:lnTo>
                <a:lnTo>
                  <a:pt x="1171319" y="5307590"/>
                </a:lnTo>
                <a:cubicBezTo>
                  <a:pt x="1154246" y="5331496"/>
                  <a:pt x="1135694" y="5360943"/>
                  <a:pt x="1120475" y="5373476"/>
                </a:cubicBezTo>
                <a:cubicBezTo>
                  <a:pt x="1117229" y="5367855"/>
                  <a:pt x="1128458" y="5361373"/>
                  <a:pt x="1130827" y="5352512"/>
                </a:cubicBezTo>
                <a:cubicBezTo>
                  <a:pt x="1091531" y="5375199"/>
                  <a:pt x="1063721" y="5443710"/>
                  <a:pt x="1034160" y="5483258"/>
                </a:cubicBezTo>
                <a:cubicBezTo>
                  <a:pt x="928636" y="5611623"/>
                  <a:pt x="814513" y="5789917"/>
                  <a:pt x="729073" y="5914181"/>
                </a:cubicBezTo>
                <a:cubicBezTo>
                  <a:pt x="641265" y="6047305"/>
                  <a:pt x="553459" y="6180430"/>
                  <a:pt x="465651" y="6313554"/>
                </a:cubicBezTo>
                <a:cubicBezTo>
                  <a:pt x="485478" y="6257145"/>
                  <a:pt x="542232" y="6186912"/>
                  <a:pt x="584512" y="6117540"/>
                </a:cubicBezTo>
                <a:cubicBezTo>
                  <a:pt x="626794" y="6048167"/>
                  <a:pt x="690654" y="5951350"/>
                  <a:pt x="744162" y="5875495"/>
                </a:cubicBezTo>
                <a:cubicBezTo>
                  <a:pt x="775217" y="5812604"/>
                  <a:pt x="857411" y="5682720"/>
                  <a:pt x="925391" y="5606004"/>
                </a:cubicBezTo>
                <a:cubicBezTo>
                  <a:pt x="930129" y="5588282"/>
                  <a:pt x="924515" y="5591523"/>
                  <a:pt x="926884" y="5582661"/>
                </a:cubicBezTo>
                <a:cubicBezTo>
                  <a:pt x="935742" y="5585041"/>
                  <a:pt x="972411" y="5518909"/>
                  <a:pt x="990745" y="5485843"/>
                </a:cubicBezTo>
                <a:cubicBezTo>
                  <a:pt x="962676" y="5502048"/>
                  <a:pt x="858904" y="5659378"/>
                  <a:pt x="821360" y="5711028"/>
                </a:cubicBezTo>
                <a:cubicBezTo>
                  <a:pt x="765482" y="5795743"/>
                  <a:pt x="707235" y="5889320"/>
                  <a:pt x="656095" y="5956315"/>
                </a:cubicBezTo>
                <a:cubicBezTo>
                  <a:pt x="634518" y="5983760"/>
                  <a:pt x="616183" y="6016825"/>
                  <a:pt x="614691" y="6040168"/>
                </a:cubicBezTo>
                <a:cubicBezTo>
                  <a:pt x="601094" y="6055511"/>
                  <a:pt x="603463" y="6046650"/>
                  <a:pt x="600217" y="6041029"/>
                </a:cubicBezTo>
                <a:cubicBezTo>
                  <a:pt x="572409" y="6109541"/>
                  <a:pt x="514779" y="6165293"/>
                  <a:pt x="466884" y="6237907"/>
                </a:cubicBezTo>
                <a:cubicBezTo>
                  <a:pt x="481973" y="6199221"/>
                  <a:pt x="541095" y="6120125"/>
                  <a:pt x="521887" y="6138710"/>
                </a:cubicBezTo>
                <a:cubicBezTo>
                  <a:pt x="582501" y="6036271"/>
                  <a:pt x="633642" y="5969278"/>
                  <a:pt x="697501" y="5872461"/>
                </a:cubicBezTo>
                <a:cubicBezTo>
                  <a:pt x="697062" y="5865219"/>
                  <a:pt x="693445" y="5865436"/>
                  <a:pt x="688423" y="5866461"/>
                </a:cubicBezTo>
                <a:lnTo>
                  <a:pt x="674581" y="5865561"/>
                </a:lnTo>
                <a:lnTo>
                  <a:pt x="678194" y="5860627"/>
                </a:lnTo>
                <a:lnTo>
                  <a:pt x="684554" y="5856517"/>
                </a:lnTo>
                <a:cubicBezTo>
                  <a:pt x="689169" y="5854790"/>
                  <a:pt x="693380" y="5852358"/>
                  <a:pt x="695749" y="5843498"/>
                </a:cubicBezTo>
                <a:cubicBezTo>
                  <a:pt x="703732" y="5831395"/>
                  <a:pt x="703732" y="5831395"/>
                  <a:pt x="706101" y="5822534"/>
                </a:cubicBezTo>
                <a:lnTo>
                  <a:pt x="678194" y="5860627"/>
                </a:lnTo>
                <a:lnTo>
                  <a:pt x="670926" y="5865322"/>
                </a:lnTo>
                <a:lnTo>
                  <a:pt x="674581" y="5865561"/>
                </a:lnTo>
                <a:lnTo>
                  <a:pt x="653776" y="5893957"/>
                </a:lnTo>
                <a:cubicBezTo>
                  <a:pt x="635815" y="5921188"/>
                  <a:pt x="617856" y="5948418"/>
                  <a:pt x="601451" y="5965381"/>
                </a:cubicBezTo>
                <a:cubicBezTo>
                  <a:pt x="602944" y="5942040"/>
                  <a:pt x="631013" y="5925835"/>
                  <a:pt x="643733" y="5896009"/>
                </a:cubicBezTo>
                <a:cubicBezTo>
                  <a:pt x="632505" y="5902492"/>
                  <a:pt x="613297" y="5921076"/>
                  <a:pt x="602070" y="5927558"/>
                </a:cubicBezTo>
                <a:cubicBezTo>
                  <a:pt x="592594" y="5963003"/>
                  <a:pt x="547685" y="5988931"/>
                  <a:pt x="557419" y="6005791"/>
                </a:cubicBezTo>
                <a:cubicBezTo>
                  <a:pt x="548561" y="6003412"/>
                  <a:pt x="518999" y="6042960"/>
                  <a:pt x="506279" y="6072785"/>
                </a:cubicBezTo>
                <a:cubicBezTo>
                  <a:pt x="440667" y="6140640"/>
                  <a:pt x="390663" y="6274420"/>
                  <a:pt x="323557" y="6365618"/>
                </a:cubicBezTo>
                <a:cubicBezTo>
                  <a:pt x="346629" y="6314830"/>
                  <a:pt x="354612" y="6302727"/>
                  <a:pt x="396892" y="6233355"/>
                </a:cubicBezTo>
                <a:cubicBezTo>
                  <a:pt x="368824" y="6249560"/>
                  <a:pt x="330665" y="6339034"/>
                  <a:pt x="304964" y="6346378"/>
                </a:cubicBezTo>
                <a:cubicBezTo>
                  <a:pt x="305840" y="6360859"/>
                  <a:pt x="293120" y="6390685"/>
                  <a:pt x="269172" y="6426991"/>
                </a:cubicBezTo>
                <a:cubicBezTo>
                  <a:pt x="249963" y="6445576"/>
                  <a:pt x="281893" y="6397167"/>
                  <a:pt x="278648" y="6391546"/>
                </a:cubicBezTo>
                <a:cubicBezTo>
                  <a:pt x="256193" y="6404510"/>
                  <a:pt x="238737" y="6452057"/>
                  <a:pt x="219526" y="6470641"/>
                </a:cubicBezTo>
                <a:cubicBezTo>
                  <a:pt x="232863" y="6402993"/>
                  <a:pt x="325667" y="6304451"/>
                  <a:pt x="352600" y="6221460"/>
                </a:cubicBezTo>
                <a:cubicBezTo>
                  <a:pt x="377424" y="6199634"/>
                  <a:pt x="388650" y="6193152"/>
                  <a:pt x="390145" y="6169810"/>
                </a:cubicBezTo>
                <a:cubicBezTo>
                  <a:pt x="396634" y="6181050"/>
                  <a:pt x="419088" y="6168086"/>
                  <a:pt x="439791" y="6126159"/>
                </a:cubicBezTo>
                <a:cubicBezTo>
                  <a:pt x="433301" y="6114919"/>
                  <a:pt x="426195" y="6141501"/>
                  <a:pt x="420582" y="6144742"/>
                </a:cubicBezTo>
                <a:cubicBezTo>
                  <a:pt x="450759" y="6067371"/>
                  <a:pt x="561898" y="5935764"/>
                  <a:pt x="612778" y="5816466"/>
                </a:cubicBezTo>
                <a:cubicBezTo>
                  <a:pt x="564007" y="5874598"/>
                  <a:pt x="536198" y="5943108"/>
                  <a:pt x="488920" y="5977898"/>
                </a:cubicBezTo>
                <a:cubicBezTo>
                  <a:pt x="447515" y="6061752"/>
                  <a:pt x="384531" y="6173050"/>
                  <a:pt x="308567" y="6261870"/>
                </a:cubicBezTo>
                <a:cubicBezTo>
                  <a:pt x="304446" y="6241767"/>
                  <a:pt x="343741" y="6219080"/>
                  <a:pt x="345236" y="6195738"/>
                </a:cubicBezTo>
                <a:lnTo>
                  <a:pt x="339444" y="6197393"/>
                </a:lnTo>
                <a:lnTo>
                  <a:pt x="347604" y="6186876"/>
                </a:lnTo>
                <a:cubicBezTo>
                  <a:pt x="329886" y="6182118"/>
                  <a:pt x="326025" y="6214322"/>
                  <a:pt x="312430" y="6229665"/>
                </a:cubicBezTo>
                <a:cubicBezTo>
                  <a:pt x="319535" y="6203081"/>
                  <a:pt x="284361" y="6245871"/>
                  <a:pt x="297080" y="6216046"/>
                </a:cubicBezTo>
                <a:cubicBezTo>
                  <a:pt x="293836" y="6210426"/>
                  <a:pt x="286729" y="6237009"/>
                  <a:pt x="275503" y="6243491"/>
                </a:cubicBezTo>
                <a:cubicBezTo>
                  <a:pt x="314539" y="6168500"/>
                  <a:pt x="371292" y="6098264"/>
                  <a:pt x="409453" y="6008791"/>
                </a:cubicBezTo>
                <a:cubicBezTo>
                  <a:pt x="304804" y="6151638"/>
                  <a:pt x="156382" y="6387201"/>
                  <a:pt x="53486" y="6559012"/>
                </a:cubicBezTo>
                <a:cubicBezTo>
                  <a:pt x="56730" y="6564631"/>
                  <a:pt x="56730" y="6564631"/>
                  <a:pt x="46378" y="6585595"/>
                </a:cubicBezTo>
                <a:cubicBezTo>
                  <a:pt x="39954" y="6587431"/>
                  <a:pt x="31237" y="6593400"/>
                  <a:pt x="21716" y="6601825"/>
                </a:cubicBezTo>
                <a:lnTo>
                  <a:pt x="2" y="6624620"/>
                </a:lnTo>
                <a:lnTo>
                  <a:pt x="2" y="6550874"/>
                </a:lnTo>
                <a:lnTo>
                  <a:pt x="13055" y="6514912"/>
                </a:lnTo>
                <a:cubicBezTo>
                  <a:pt x="24282" y="6508430"/>
                  <a:pt x="29019" y="6490708"/>
                  <a:pt x="37878" y="6493088"/>
                </a:cubicBezTo>
                <a:cubicBezTo>
                  <a:pt x="40246" y="6484226"/>
                  <a:pt x="37002" y="6478606"/>
                  <a:pt x="28143" y="6476226"/>
                </a:cubicBezTo>
                <a:cubicBezTo>
                  <a:pt x="64812" y="6410095"/>
                  <a:pt x="99111" y="6352825"/>
                  <a:pt x="122182" y="6302037"/>
                </a:cubicBezTo>
                <a:cubicBezTo>
                  <a:pt x="97358" y="6323863"/>
                  <a:pt x="80776" y="6385891"/>
                  <a:pt x="61567" y="6404475"/>
                </a:cubicBezTo>
                <a:cubicBezTo>
                  <a:pt x="46219" y="6390855"/>
                  <a:pt x="84639" y="6353686"/>
                  <a:pt x="102972" y="6320622"/>
                </a:cubicBezTo>
                <a:cubicBezTo>
                  <a:pt x="93237" y="6303761"/>
                  <a:pt x="54818" y="6340929"/>
                  <a:pt x="48328" y="6329689"/>
                </a:cubicBezTo>
                <a:lnTo>
                  <a:pt x="2" y="6401829"/>
                </a:lnTo>
                <a:lnTo>
                  <a:pt x="2" y="6370544"/>
                </a:lnTo>
                <a:lnTo>
                  <a:pt x="9626" y="6350161"/>
                </a:lnTo>
                <a:cubicBezTo>
                  <a:pt x="11402" y="6343515"/>
                  <a:pt x="9780" y="6340705"/>
                  <a:pt x="175" y="6349998"/>
                </a:cubicBezTo>
                <a:cubicBezTo>
                  <a:pt x="35091" y="6254903"/>
                  <a:pt x="128771" y="6170843"/>
                  <a:pt x="125267" y="6112918"/>
                </a:cubicBezTo>
                <a:cubicBezTo>
                  <a:pt x="133250" y="6100814"/>
                  <a:pt x="128511" y="6118537"/>
                  <a:pt x="139739" y="6112055"/>
                </a:cubicBezTo>
                <a:cubicBezTo>
                  <a:pt x="169301" y="6072508"/>
                  <a:pt x="182020" y="6042683"/>
                  <a:pt x="189128" y="6016099"/>
                </a:cubicBezTo>
                <a:cubicBezTo>
                  <a:pt x="209212" y="6011996"/>
                  <a:pt x="248250" y="5937004"/>
                  <a:pt x="217812" y="5962069"/>
                </a:cubicBezTo>
                <a:cubicBezTo>
                  <a:pt x="254479" y="5895939"/>
                  <a:pt x="293775" y="5873251"/>
                  <a:pt x="323953" y="5795879"/>
                </a:cubicBezTo>
                <a:cubicBezTo>
                  <a:pt x="321585" y="5804741"/>
                  <a:pt x="324830" y="5810360"/>
                  <a:pt x="324830" y="5810360"/>
                </a:cubicBezTo>
                <a:cubicBezTo>
                  <a:pt x="340794" y="5786157"/>
                  <a:pt x="360005" y="5767573"/>
                  <a:pt x="355883" y="5747470"/>
                </a:cubicBezTo>
                <a:cubicBezTo>
                  <a:pt x="251235" y="5890319"/>
                  <a:pt x="152200" y="6029925"/>
                  <a:pt x="32462" y="6211460"/>
                </a:cubicBezTo>
                <a:lnTo>
                  <a:pt x="2" y="6265518"/>
                </a:lnTo>
                <a:lnTo>
                  <a:pt x="2" y="5942684"/>
                </a:lnTo>
                <a:lnTo>
                  <a:pt x="35087" y="5888658"/>
                </a:lnTo>
                <a:cubicBezTo>
                  <a:pt x="52790" y="5860172"/>
                  <a:pt x="68388" y="5832901"/>
                  <a:pt x="77928" y="5810533"/>
                </a:cubicBezTo>
                <a:cubicBezTo>
                  <a:pt x="113978" y="5782224"/>
                  <a:pt x="165735" y="5677407"/>
                  <a:pt x="176085" y="5656444"/>
                </a:cubicBezTo>
                <a:cubicBezTo>
                  <a:pt x="122577" y="5732299"/>
                  <a:pt x="64949" y="5788052"/>
                  <a:pt x="31525" y="5859803"/>
                </a:cubicBezTo>
                <a:cubicBezTo>
                  <a:pt x="23543" y="5871906"/>
                  <a:pt x="17118" y="5873741"/>
                  <a:pt x="10804" y="5877387"/>
                </a:cubicBezTo>
                <a:lnTo>
                  <a:pt x="1902" y="5885140"/>
                </a:lnTo>
                <a:lnTo>
                  <a:pt x="88361" y="5724890"/>
                </a:lnTo>
                <a:cubicBezTo>
                  <a:pt x="122847" y="5664702"/>
                  <a:pt x="159733" y="5602191"/>
                  <a:pt x="200392" y="5530009"/>
                </a:cubicBezTo>
                <a:cubicBezTo>
                  <a:pt x="191533" y="5527629"/>
                  <a:pt x="183551" y="5539732"/>
                  <a:pt x="169079" y="5540593"/>
                </a:cubicBezTo>
                <a:cubicBezTo>
                  <a:pt x="127545" y="5598294"/>
                  <a:pt x="87040" y="5661021"/>
                  <a:pt x="47314" y="5718615"/>
                </a:cubicBezTo>
                <a:lnTo>
                  <a:pt x="2" y="5783744"/>
                </a:lnTo>
                <a:lnTo>
                  <a:pt x="2" y="5595532"/>
                </a:lnTo>
                <a:lnTo>
                  <a:pt x="19619" y="5566935"/>
                </a:lnTo>
                <a:cubicBezTo>
                  <a:pt x="25233" y="5563694"/>
                  <a:pt x="34093" y="5566073"/>
                  <a:pt x="31722" y="5574934"/>
                </a:cubicBezTo>
                <a:cubicBezTo>
                  <a:pt x="41198" y="5539489"/>
                  <a:pt x="81987" y="5493460"/>
                  <a:pt x="91463" y="5458015"/>
                </a:cubicBezTo>
                <a:cubicBezTo>
                  <a:pt x="58657" y="5491943"/>
                  <a:pt x="95324" y="5425812"/>
                  <a:pt x="120147" y="5403986"/>
                </a:cubicBezTo>
                <a:cubicBezTo>
                  <a:pt x="124269" y="5424088"/>
                  <a:pt x="161812" y="5372438"/>
                  <a:pt x="171288" y="5336993"/>
                </a:cubicBezTo>
                <a:cubicBezTo>
                  <a:pt x="168043" y="5331372"/>
                  <a:pt x="165674" y="5340234"/>
                  <a:pt x="160061" y="5343475"/>
                </a:cubicBezTo>
                <a:cubicBezTo>
                  <a:pt x="167167" y="5316891"/>
                  <a:pt x="188128" y="5327270"/>
                  <a:pt x="201725" y="5311925"/>
                </a:cubicBezTo>
                <a:cubicBezTo>
                  <a:pt x="212075" y="5290962"/>
                  <a:pt x="227165" y="5252276"/>
                  <a:pt x="246374" y="5233693"/>
                </a:cubicBezTo>
                <a:cubicBezTo>
                  <a:pt x="251113" y="5215970"/>
                  <a:pt x="243129" y="5228072"/>
                  <a:pt x="234271" y="5225694"/>
                </a:cubicBezTo>
                <a:cubicBezTo>
                  <a:pt x="267953" y="5206248"/>
                  <a:pt x="279797" y="5161941"/>
                  <a:pt x="309359" y="5122394"/>
                </a:cubicBezTo>
                <a:cubicBezTo>
                  <a:pt x="206642" y="5249140"/>
                  <a:pt x="108637" y="5393772"/>
                  <a:pt x="12956" y="5540809"/>
                </a:cubicBezTo>
                <a:lnTo>
                  <a:pt x="2" y="5560906"/>
                </a:lnTo>
                <a:lnTo>
                  <a:pt x="2" y="5514376"/>
                </a:lnTo>
                <a:lnTo>
                  <a:pt x="9627" y="5497769"/>
                </a:lnTo>
                <a:cubicBezTo>
                  <a:pt x="27343" y="5502527"/>
                  <a:pt x="-9584" y="5516354"/>
                  <a:pt x="8134" y="5521112"/>
                </a:cubicBezTo>
                <a:cubicBezTo>
                  <a:pt x="51291" y="5466221"/>
                  <a:pt x="108044" y="5395986"/>
                  <a:pt x="138222" y="5318615"/>
                </a:cubicBezTo>
                <a:cubicBezTo>
                  <a:pt x="143837" y="5315373"/>
                  <a:pt x="143837" y="5315373"/>
                  <a:pt x="147082" y="5320994"/>
                </a:cubicBezTo>
                <a:cubicBezTo>
                  <a:pt x="182873" y="5240382"/>
                  <a:pt x="250853" y="5163665"/>
                  <a:pt x="312345" y="5075708"/>
                </a:cubicBezTo>
                <a:cubicBezTo>
                  <a:pt x="397784" y="4951445"/>
                  <a:pt x="490328" y="4800597"/>
                  <a:pt x="582258" y="4687573"/>
                </a:cubicBezTo>
                <a:cubicBezTo>
                  <a:pt x="654976" y="4593136"/>
                  <a:pt x="738045" y="4477733"/>
                  <a:pt x="824360" y="4367950"/>
                </a:cubicBezTo>
                <a:cubicBezTo>
                  <a:pt x="1072076" y="4045086"/>
                  <a:pt x="1072076" y="4045086"/>
                  <a:pt x="1072076" y="4045086"/>
                </a:cubicBezTo>
                <a:cubicBezTo>
                  <a:pt x="1080060" y="4032984"/>
                  <a:pt x="1088918" y="4035363"/>
                  <a:pt x="1096900" y="4023262"/>
                </a:cubicBezTo>
                <a:cubicBezTo>
                  <a:pt x="1201548" y="3880413"/>
                  <a:pt x="1320669" y="3736703"/>
                  <a:pt x="1439788" y="3592994"/>
                </a:cubicBezTo>
                <a:cubicBezTo>
                  <a:pt x="1496542" y="3522760"/>
                  <a:pt x="1558909" y="3449284"/>
                  <a:pt x="1618907" y="3384670"/>
                </a:cubicBezTo>
                <a:cubicBezTo>
                  <a:pt x="1702854" y="3283750"/>
                  <a:pt x="1798026" y="3176346"/>
                  <a:pt x="1895568" y="3060082"/>
                </a:cubicBezTo>
                <a:cubicBezTo>
                  <a:pt x="2063460" y="2858240"/>
                  <a:pt x="2260295" y="2654674"/>
                  <a:pt x="2459499" y="2442247"/>
                </a:cubicBezTo>
                <a:cubicBezTo>
                  <a:pt x="2857909" y="2017393"/>
                  <a:pt x="3290259" y="1625399"/>
                  <a:pt x="3755674" y="1251782"/>
                </a:cubicBezTo>
                <a:cubicBezTo>
                  <a:pt x="3924700" y="1116726"/>
                  <a:pt x="4088112" y="984913"/>
                  <a:pt x="4266873" y="866718"/>
                </a:cubicBezTo>
                <a:cubicBezTo>
                  <a:pt x="4272487" y="863477"/>
                  <a:pt x="4278102" y="860235"/>
                  <a:pt x="4281346" y="865855"/>
                </a:cubicBezTo>
                <a:cubicBezTo>
                  <a:pt x="4398355" y="783312"/>
                  <a:pt x="4492035" y="699252"/>
                  <a:pt x="4593081" y="640913"/>
                </a:cubicBezTo>
                <a:cubicBezTo>
                  <a:pt x="4596327" y="646534"/>
                  <a:pt x="4596327" y="646534"/>
                  <a:pt x="4596327" y="646534"/>
                </a:cubicBezTo>
                <a:cubicBezTo>
                  <a:pt x="4732547" y="545405"/>
                  <a:pt x="4892975" y="460277"/>
                  <a:pt x="5061384" y="363046"/>
                </a:cubicBezTo>
                <a:cubicBezTo>
                  <a:pt x="5080592" y="344462"/>
                  <a:pt x="5068489" y="336462"/>
                  <a:pt x="5070858" y="327602"/>
                </a:cubicBezTo>
                <a:cubicBezTo>
                  <a:pt x="5135853" y="297569"/>
                  <a:pt x="5162428" y="304708"/>
                  <a:pt x="5233037" y="271434"/>
                </a:cubicBezTo>
                <a:cubicBezTo>
                  <a:pt x="5237247" y="269004"/>
                  <a:pt x="5257247" y="257457"/>
                  <a:pt x="5258879" y="259676"/>
                </a:cubicBezTo>
                <a:close/>
                <a:moveTo>
                  <a:pt x="0" y="0"/>
                </a:moveTo>
                <a:lnTo>
                  <a:pt x="5064690" y="0"/>
                </a:lnTo>
                <a:lnTo>
                  <a:pt x="5029803" y="31602"/>
                </a:lnTo>
                <a:cubicBezTo>
                  <a:pt x="4975979" y="28098"/>
                  <a:pt x="4796705" y="166181"/>
                  <a:pt x="4717287" y="237967"/>
                </a:cubicBezTo>
                <a:cubicBezTo>
                  <a:pt x="4794985" y="193108"/>
                  <a:pt x="4879159" y="144510"/>
                  <a:pt x="4963333" y="95913"/>
                </a:cubicBezTo>
                <a:cubicBezTo>
                  <a:pt x="4870964" y="175176"/>
                  <a:pt x="4766355" y="218283"/>
                  <a:pt x="4667510" y="301285"/>
                </a:cubicBezTo>
                <a:cubicBezTo>
                  <a:pt x="4671962" y="264136"/>
                  <a:pt x="4685924" y="273365"/>
                  <a:pt x="4646062" y="279089"/>
                </a:cubicBezTo>
                <a:cubicBezTo>
                  <a:pt x="4654257" y="248424"/>
                  <a:pt x="4698571" y="205550"/>
                  <a:pt x="4729934" y="170152"/>
                </a:cubicBezTo>
                <a:cubicBezTo>
                  <a:pt x="4654965" y="204791"/>
                  <a:pt x="4620871" y="250410"/>
                  <a:pt x="4566339" y="290538"/>
                </a:cubicBezTo>
                <a:cubicBezTo>
                  <a:pt x="4581312" y="316472"/>
                  <a:pt x="4607921" y="257886"/>
                  <a:pt x="4612676" y="281075"/>
                </a:cubicBezTo>
                <a:cubicBezTo>
                  <a:pt x="4620162" y="294042"/>
                  <a:pt x="4578580" y="326695"/>
                  <a:pt x="4539731" y="349125"/>
                </a:cubicBezTo>
                <a:cubicBezTo>
                  <a:pt x="4441596" y="388493"/>
                  <a:pt x="4334558" y="502160"/>
                  <a:pt x="4235713" y="585163"/>
                </a:cubicBezTo>
                <a:cubicBezTo>
                  <a:pt x="4073132" y="722256"/>
                  <a:pt x="3888395" y="880782"/>
                  <a:pt x="3762942" y="1022371"/>
                </a:cubicBezTo>
                <a:cubicBezTo>
                  <a:pt x="3726824" y="1034579"/>
                  <a:pt x="3696472" y="1086682"/>
                  <a:pt x="3676037" y="1081190"/>
                </a:cubicBezTo>
                <a:cubicBezTo>
                  <a:pt x="3613311" y="1151985"/>
                  <a:pt x="3530150" y="1217287"/>
                  <a:pt x="3509005" y="1255430"/>
                </a:cubicBezTo>
                <a:cubicBezTo>
                  <a:pt x="3267004" y="1464308"/>
                  <a:pt x="2937387" y="1775639"/>
                  <a:pt x="2659573" y="2057063"/>
                </a:cubicBezTo>
                <a:cubicBezTo>
                  <a:pt x="2079055" y="2651569"/>
                  <a:pt x="1586456" y="3203963"/>
                  <a:pt x="1042055" y="3786261"/>
                </a:cubicBezTo>
                <a:cubicBezTo>
                  <a:pt x="935724" y="3856297"/>
                  <a:pt x="908409" y="3958515"/>
                  <a:pt x="796614" y="4048995"/>
                </a:cubicBezTo>
                <a:cubicBezTo>
                  <a:pt x="789127" y="4036027"/>
                  <a:pt x="833441" y="3993153"/>
                  <a:pt x="809260" y="3981179"/>
                </a:cubicBezTo>
                <a:cubicBezTo>
                  <a:pt x="825954" y="3980186"/>
                  <a:pt x="853574" y="3938305"/>
                  <a:pt x="867535" y="3947534"/>
                </a:cubicBezTo>
                <a:cubicBezTo>
                  <a:pt x="876743" y="3933574"/>
                  <a:pt x="870267" y="3937312"/>
                  <a:pt x="866524" y="3930829"/>
                </a:cubicBezTo>
                <a:cubicBezTo>
                  <a:pt x="887669" y="3892686"/>
                  <a:pt x="904362" y="3891693"/>
                  <a:pt x="923786" y="3880479"/>
                </a:cubicBezTo>
                <a:cubicBezTo>
                  <a:pt x="922774" y="3863774"/>
                  <a:pt x="947662" y="3832114"/>
                  <a:pt x="959601" y="3807932"/>
                </a:cubicBezTo>
                <a:cubicBezTo>
                  <a:pt x="883925" y="3886203"/>
                  <a:pt x="816444" y="3933808"/>
                  <a:pt x="749266" y="4041752"/>
                </a:cubicBezTo>
                <a:cubicBezTo>
                  <a:pt x="728121" y="4079894"/>
                  <a:pt x="777897" y="4016577"/>
                  <a:pt x="782653" y="4039765"/>
                </a:cubicBezTo>
                <a:cubicBezTo>
                  <a:pt x="682392" y="4210033"/>
                  <a:pt x="477521" y="4423408"/>
                  <a:pt x="290356" y="4652498"/>
                </a:cubicBezTo>
                <a:cubicBezTo>
                  <a:pt x="288332" y="4619085"/>
                  <a:pt x="389909" y="4525861"/>
                  <a:pt x="394360" y="4488711"/>
                </a:cubicBezTo>
                <a:cubicBezTo>
                  <a:pt x="436952" y="4472766"/>
                  <a:pt x="454353" y="4428140"/>
                  <a:pt x="498666" y="4385266"/>
                </a:cubicBezTo>
                <a:cubicBezTo>
                  <a:pt x="436648" y="4412427"/>
                  <a:pt x="301282" y="4611609"/>
                  <a:pt x="205170" y="4684388"/>
                </a:cubicBezTo>
                <a:cubicBezTo>
                  <a:pt x="189805" y="4741888"/>
                  <a:pt x="81924" y="4849424"/>
                  <a:pt x="11892" y="4944393"/>
                </a:cubicBezTo>
                <a:lnTo>
                  <a:pt x="0" y="4962337"/>
                </a:lnTo>
                <a:lnTo>
                  <a:pt x="0" y="4786832"/>
                </a:lnTo>
                <a:lnTo>
                  <a:pt x="82108" y="4678715"/>
                </a:lnTo>
                <a:cubicBezTo>
                  <a:pt x="199049" y="4527993"/>
                  <a:pt x="317267" y="4377614"/>
                  <a:pt x="430983" y="4208222"/>
                </a:cubicBezTo>
                <a:cubicBezTo>
                  <a:pt x="324805" y="4308427"/>
                  <a:pt x="221762" y="4432755"/>
                  <a:pt x="121957" y="4555213"/>
                </a:cubicBezTo>
                <a:lnTo>
                  <a:pt x="0" y="4703480"/>
                </a:lnTo>
                <a:lnTo>
                  <a:pt x="0" y="4389176"/>
                </a:lnTo>
                <a:lnTo>
                  <a:pt x="61856" y="4309477"/>
                </a:lnTo>
                <a:cubicBezTo>
                  <a:pt x="232789" y="4089240"/>
                  <a:pt x="232789" y="4089240"/>
                  <a:pt x="232789" y="4089240"/>
                </a:cubicBezTo>
                <a:cubicBezTo>
                  <a:pt x="171278" y="4124754"/>
                  <a:pt x="119884" y="4189006"/>
                  <a:pt x="68148" y="4254535"/>
                </a:cubicBezTo>
                <a:lnTo>
                  <a:pt x="0" y="4337018"/>
                </a:lnTo>
                <a:lnTo>
                  <a:pt x="0" y="4313353"/>
                </a:lnTo>
                <a:lnTo>
                  <a:pt x="62280" y="4240633"/>
                </a:lnTo>
                <a:cubicBezTo>
                  <a:pt x="117254" y="4173234"/>
                  <a:pt x="161921" y="4108544"/>
                  <a:pt x="161263" y="4070022"/>
                </a:cubicBezTo>
                <a:cubicBezTo>
                  <a:pt x="342964" y="3861379"/>
                  <a:pt x="543080" y="3624813"/>
                  <a:pt x="771827" y="3363073"/>
                </a:cubicBezTo>
                <a:cubicBezTo>
                  <a:pt x="506710" y="3632845"/>
                  <a:pt x="291615" y="3888324"/>
                  <a:pt x="53514" y="4160732"/>
                </a:cubicBezTo>
                <a:lnTo>
                  <a:pt x="0" y="4221505"/>
                </a:lnTo>
                <a:close/>
              </a:path>
            </a:pathLst>
          </a:custGeom>
          <a:solidFill>
            <a:schemeClr val="bg1">
              <a:lumMod val="95000"/>
            </a:schemeClr>
          </a:solidFill>
        </p:spPr>
        <p:txBody>
          <a:bodyPr wrap="square" anchor="ctr">
            <a:noAutofit/>
          </a:bodyPr>
          <a:lstStyle>
            <a:lvl1pPr marL="0" indent="0" algn="ctr">
              <a:buNone/>
              <a:defRPr sz="4000">
                <a:solidFill>
                  <a:schemeClr val="tx1">
                    <a:lumMod val="65000"/>
                    <a:lumOff val="35000"/>
                  </a:schemeClr>
                </a:solidFill>
              </a:defRPr>
            </a:lvl1pPr>
          </a:lstStyle>
          <a:p>
            <a:r>
              <a:rPr lang="vi-VN"/>
              <a:t>Drop Your Picture Here</a:t>
            </a:r>
            <a:endParaRPr lang="en-US"/>
          </a:p>
        </p:txBody>
      </p:sp>
    </p:spTree>
    <p:extLst>
      <p:ext uri="{BB962C8B-B14F-4D97-AF65-F5344CB8AC3E}">
        <p14:creationId xmlns:p14="http://schemas.microsoft.com/office/powerpoint/2010/main" val="2999407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9" name="Straight Connector 29">
            <a:extLst>
              <a:ext uri="{FF2B5EF4-FFF2-40B4-BE49-F238E27FC236}">
                <a16:creationId xmlns:a16="http://schemas.microsoft.com/office/drawing/2014/main" id="{2A3D5319-157A-5853-70FE-A6DD8E5ED909}"/>
              </a:ext>
            </a:extLst>
          </p:cNvPr>
          <p:cNvCxnSpPr/>
          <p:nvPr userDrawn="1"/>
        </p:nvCxnSpPr>
        <p:spPr>
          <a:xfrm rot="1659359" flipV="1">
            <a:off x="17718987" y="-258314"/>
            <a:ext cx="1929538" cy="2916236"/>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30">
            <a:extLst>
              <a:ext uri="{FF2B5EF4-FFF2-40B4-BE49-F238E27FC236}">
                <a16:creationId xmlns:a16="http://schemas.microsoft.com/office/drawing/2014/main" id="{3D187B07-AD71-A64A-8481-B61DAC310E72}"/>
              </a:ext>
            </a:extLst>
          </p:cNvPr>
          <p:cNvCxnSpPr/>
          <p:nvPr userDrawn="1"/>
        </p:nvCxnSpPr>
        <p:spPr>
          <a:xfrm rot="1659359">
            <a:off x="19826094" y="708625"/>
            <a:ext cx="1732200" cy="1205962"/>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31">
            <a:extLst>
              <a:ext uri="{FF2B5EF4-FFF2-40B4-BE49-F238E27FC236}">
                <a16:creationId xmlns:a16="http://schemas.microsoft.com/office/drawing/2014/main" id="{30223834-ABFF-0240-CE2F-A60693014D8C}"/>
              </a:ext>
            </a:extLst>
          </p:cNvPr>
          <p:cNvCxnSpPr/>
          <p:nvPr userDrawn="1"/>
        </p:nvCxnSpPr>
        <p:spPr>
          <a:xfrm rot="1659359" flipH="1">
            <a:off x="17327312" y="1337989"/>
            <a:ext cx="3639812" cy="1639446"/>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AD76E4F9-474E-3151-75D4-8B0B8BD3B98C}"/>
              </a:ext>
            </a:extLst>
          </p:cNvPr>
          <p:cNvCxnSpPr/>
          <p:nvPr userDrawn="1"/>
        </p:nvCxnSpPr>
        <p:spPr>
          <a:xfrm rot="1659359">
            <a:off x="17820713" y="193090"/>
            <a:ext cx="3859078" cy="1249816"/>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33">
            <a:extLst>
              <a:ext uri="{FF2B5EF4-FFF2-40B4-BE49-F238E27FC236}">
                <a16:creationId xmlns:a16="http://schemas.microsoft.com/office/drawing/2014/main" id="{FD31AB32-D4FC-93C8-9CA2-221C32DB528C}"/>
              </a:ext>
            </a:extLst>
          </p:cNvPr>
          <p:cNvCxnSpPr/>
          <p:nvPr userDrawn="1"/>
        </p:nvCxnSpPr>
        <p:spPr>
          <a:xfrm rot="1659359" flipV="1">
            <a:off x="18318694" y="-758414"/>
            <a:ext cx="5240448" cy="1403300"/>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34">
            <a:extLst>
              <a:ext uri="{FF2B5EF4-FFF2-40B4-BE49-F238E27FC236}">
                <a16:creationId xmlns:a16="http://schemas.microsoft.com/office/drawing/2014/main" id="{67948ACD-9651-76F4-2429-B7D71AAAAA65}"/>
              </a:ext>
            </a:extLst>
          </p:cNvPr>
          <p:cNvCxnSpPr>
            <a:cxnSpLocks/>
          </p:cNvCxnSpPr>
          <p:nvPr userDrawn="1"/>
        </p:nvCxnSpPr>
        <p:spPr>
          <a:xfrm rot="1659359" flipH="1" flipV="1">
            <a:off x="21705327" y="-785055"/>
            <a:ext cx="2277726" cy="887282"/>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35">
            <a:extLst>
              <a:ext uri="{FF2B5EF4-FFF2-40B4-BE49-F238E27FC236}">
                <a16:creationId xmlns:a16="http://schemas.microsoft.com/office/drawing/2014/main" id="{A4B4CBC2-8FAA-9090-F75A-E56AA30AB801}"/>
              </a:ext>
            </a:extLst>
          </p:cNvPr>
          <p:cNvCxnSpPr/>
          <p:nvPr userDrawn="1"/>
        </p:nvCxnSpPr>
        <p:spPr>
          <a:xfrm rot="1659359" flipH="1">
            <a:off x="20707202" y="-1660053"/>
            <a:ext cx="866100" cy="2367326"/>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36">
            <a:extLst>
              <a:ext uri="{FF2B5EF4-FFF2-40B4-BE49-F238E27FC236}">
                <a16:creationId xmlns:a16="http://schemas.microsoft.com/office/drawing/2014/main" id="{700BA98C-0A52-11C7-3125-DB03A42F773D}"/>
              </a:ext>
            </a:extLst>
          </p:cNvPr>
          <p:cNvCxnSpPr/>
          <p:nvPr userDrawn="1"/>
        </p:nvCxnSpPr>
        <p:spPr>
          <a:xfrm rot="1659359">
            <a:off x="19618591" y="1482334"/>
            <a:ext cx="4849262" cy="1406692"/>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37">
            <a:extLst>
              <a:ext uri="{FF2B5EF4-FFF2-40B4-BE49-F238E27FC236}">
                <a16:creationId xmlns:a16="http://schemas.microsoft.com/office/drawing/2014/main" id="{AD21F14B-1640-5EEA-84E4-977F338F2239}"/>
              </a:ext>
            </a:extLst>
          </p:cNvPr>
          <p:cNvCxnSpPr>
            <a:cxnSpLocks/>
          </p:cNvCxnSpPr>
          <p:nvPr userDrawn="1"/>
        </p:nvCxnSpPr>
        <p:spPr>
          <a:xfrm rot="1659359">
            <a:off x="20922211" y="3004932"/>
            <a:ext cx="3313110" cy="282852"/>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38">
            <a:extLst>
              <a:ext uri="{FF2B5EF4-FFF2-40B4-BE49-F238E27FC236}">
                <a16:creationId xmlns:a16="http://schemas.microsoft.com/office/drawing/2014/main" id="{D62B0A7D-FE8F-FC63-216A-1F33B67EF87C}"/>
              </a:ext>
            </a:extLst>
          </p:cNvPr>
          <p:cNvCxnSpPr/>
          <p:nvPr userDrawn="1"/>
        </p:nvCxnSpPr>
        <p:spPr>
          <a:xfrm rot="1659359" flipH="1" flipV="1">
            <a:off x="22771854" y="812635"/>
            <a:ext cx="1962428" cy="2897162"/>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39">
            <a:extLst>
              <a:ext uri="{FF2B5EF4-FFF2-40B4-BE49-F238E27FC236}">
                <a16:creationId xmlns:a16="http://schemas.microsoft.com/office/drawing/2014/main" id="{5951F500-CE46-B837-8519-5B9E39E8D9C8}"/>
              </a:ext>
            </a:extLst>
          </p:cNvPr>
          <p:cNvCxnSpPr/>
          <p:nvPr userDrawn="1"/>
        </p:nvCxnSpPr>
        <p:spPr>
          <a:xfrm rot="1659359" flipV="1">
            <a:off x="23565301" y="787327"/>
            <a:ext cx="3486326" cy="613946"/>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41">
            <a:extLst>
              <a:ext uri="{FF2B5EF4-FFF2-40B4-BE49-F238E27FC236}">
                <a16:creationId xmlns:a16="http://schemas.microsoft.com/office/drawing/2014/main" id="{54781733-5300-56D5-2977-6C5ECF71AA02}"/>
              </a:ext>
            </a:extLst>
          </p:cNvPr>
          <p:cNvCxnSpPr>
            <a:cxnSpLocks/>
          </p:cNvCxnSpPr>
          <p:nvPr userDrawn="1"/>
        </p:nvCxnSpPr>
        <p:spPr>
          <a:xfrm rot="1659359">
            <a:off x="23654039" y="-1924008"/>
            <a:ext cx="545522" cy="2540384"/>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2">
            <a:extLst>
              <a:ext uri="{FF2B5EF4-FFF2-40B4-BE49-F238E27FC236}">
                <a16:creationId xmlns:a16="http://schemas.microsoft.com/office/drawing/2014/main" id="{843A5277-5E11-A66C-D05B-7283FB793070}"/>
              </a:ext>
            </a:extLst>
          </p:cNvPr>
          <p:cNvCxnSpPr/>
          <p:nvPr userDrawn="1"/>
        </p:nvCxnSpPr>
        <p:spPr>
          <a:xfrm rot="1659359" flipH="1">
            <a:off x="21609898" y="167551"/>
            <a:ext cx="1360788" cy="2595446"/>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43">
            <a:extLst>
              <a:ext uri="{FF2B5EF4-FFF2-40B4-BE49-F238E27FC236}">
                <a16:creationId xmlns:a16="http://schemas.microsoft.com/office/drawing/2014/main" id="{227B099C-D7ED-D8E5-FA7E-BE827462C39B}"/>
              </a:ext>
            </a:extLst>
          </p:cNvPr>
          <p:cNvCxnSpPr/>
          <p:nvPr userDrawn="1"/>
        </p:nvCxnSpPr>
        <p:spPr>
          <a:xfrm rot="1659359">
            <a:off x="21136211" y="-1304135"/>
            <a:ext cx="848982" cy="3651358"/>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Oval 44">
            <a:extLst>
              <a:ext uri="{FF2B5EF4-FFF2-40B4-BE49-F238E27FC236}">
                <a16:creationId xmlns:a16="http://schemas.microsoft.com/office/drawing/2014/main" id="{BDF430F8-D9C8-035A-89A1-AC10566DFCA0}"/>
              </a:ext>
            </a:extLst>
          </p:cNvPr>
          <p:cNvSpPr/>
          <p:nvPr userDrawn="1"/>
        </p:nvSpPr>
        <p:spPr>
          <a:xfrm rot="1659359">
            <a:off x="24104842" y="-1949220"/>
            <a:ext cx="275600" cy="275600"/>
          </a:xfrm>
          <a:prstGeom prst="ellipse">
            <a:avLst/>
          </a:prstGeom>
          <a:solidFill>
            <a:schemeClr val="accent1"/>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4" name="Oval 45">
            <a:extLst>
              <a:ext uri="{FF2B5EF4-FFF2-40B4-BE49-F238E27FC236}">
                <a16:creationId xmlns:a16="http://schemas.microsoft.com/office/drawing/2014/main" id="{B6ACFFEA-B9B2-806A-6F25-FB00436AEE06}"/>
              </a:ext>
            </a:extLst>
          </p:cNvPr>
          <p:cNvSpPr/>
          <p:nvPr userDrawn="1"/>
        </p:nvSpPr>
        <p:spPr>
          <a:xfrm rot="1659359">
            <a:off x="23398238" y="480890"/>
            <a:ext cx="275600" cy="2756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5" name="Oval 47">
            <a:extLst>
              <a:ext uri="{FF2B5EF4-FFF2-40B4-BE49-F238E27FC236}">
                <a16:creationId xmlns:a16="http://schemas.microsoft.com/office/drawing/2014/main" id="{D4676156-D019-F796-F38D-7938AD5CA44C}"/>
              </a:ext>
            </a:extLst>
          </p:cNvPr>
          <p:cNvSpPr/>
          <p:nvPr userDrawn="1"/>
        </p:nvSpPr>
        <p:spPr>
          <a:xfrm rot="1659359">
            <a:off x="23775524" y="3793282"/>
            <a:ext cx="275600" cy="2756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6" name="Oval 48">
            <a:extLst>
              <a:ext uri="{FF2B5EF4-FFF2-40B4-BE49-F238E27FC236}">
                <a16:creationId xmlns:a16="http://schemas.microsoft.com/office/drawing/2014/main" id="{EE734911-4145-6B2B-C84E-164CAEF6B9E6}"/>
              </a:ext>
            </a:extLst>
          </p:cNvPr>
          <p:cNvSpPr/>
          <p:nvPr userDrawn="1"/>
        </p:nvSpPr>
        <p:spPr>
          <a:xfrm rot="1659359">
            <a:off x="21052414" y="2149006"/>
            <a:ext cx="275600" cy="2756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7" name="Oval 49">
            <a:extLst>
              <a:ext uri="{FF2B5EF4-FFF2-40B4-BE49-F238E27FC236}">
                <a16:creationId xmlns:a16="http://schemas.microsoft.com/office/drawing/2014/main" id="{4FB36F6A-7318-3995-5773-E289616C970B}"/>
              </a:ext>
            </a:extLst>
          </p:cNvPr>
          <p:cNvSpPr/>
          <p:nvPr userDrawn="1"/>
        </p:nvSpPr>
        <p:spPr>
          <a:xfrm rot="1659359">
            <a:off x="20123170" y="301906"/>
            <a:ext cx="275600" cy="2756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8" name="Oval 50">
            <a:extLst>
              <a:ext uri="{FF2B5EF4-FFF2-40B4-BE49-F238E27FC236}">
                <a16:creationId xmlns:a16="http://schemas.microsoft.com/office/drawing/2014/main" id="{7B446F61-A1B3-A8C3-A338-148C84193C07}"/>
              </a:ext>
            </a:extLst>
          </p:cNvPr>
          <p:cNvSpPr/>
          <p:nvPr userDrawn="1"/>
        </p:nvSpPr>
        <p:spPr>
          <a:xfrm rot="1659359">
            <a:off x="18284764" y="-712610"/>
            <a:ext cx="275600" cy="275600"/>
          </a:xfrm>
          <a:prstGeom prst="ellipse">
            <a:avLst/>
          </a:prstGeom>
          <a:solidFill>
            <a:schemeClr val="accent1"/>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9" name="Oval 51">
            <a:extLst>
              <a:ext uri="{FF2B5EF4-FFF2-40B4-BE49-F238E27FC236}">
                <a16:creationId xmlns:a16="http://schemas.microsoft.com/office/drawing/2014/main" id="{79A01018-353F-B3D6-E5F0-D3B4C429A71B}"/>
              </a:ext>
            </a:extLst>
          </p:cNvPr>
          <p:cNvSpPr/>
          <p:nvPr userDrawn="1"/>
        </p:nvSpPr>
        <p:spPr>
          <a:xfrm rot="1659359">
            <a:off x="21874718" y="-1378360"/>
            <a:ext cx="275600" cy="275600"/>
          </a:xfrm>
          <a:prstGeom prst="ellipse">
            <a:avLst/>
          </a:prstGeom>
          <a:solidFill>
            <a:schemeClr val="accent1"/>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cxnSp>
        <p:nvCxnSpPr>
          <p:cNvPr id="30" name="Straight Connector 53">
            <a:extLst>
              <a:ext uri="{FF2B5EF4-FFF2-40B4-BE49-F238E27FC236}">
                <a16:creationId xmlns:a16="http://schemas.microsoft.com/office/drawing/2014/main" id="{72F4E070-0844-CB61-8170-A660E3C4497A}"/>
              </a:ext>
            </a:extLst>
          </p:cNvPr>
          <p:cNvCxnSpPr>
            <a:cxnSpLocks/>
          </p:cNvCxnSpPr>
          <p:nvPr userDrawn="1"/>
        </p:nvCxnSpPr>
        <p:spPr>
          <a:xfrm flipV="1">
            <a:off x="24044861" y="1732610"/>
            <a:ext cx="2784674" cy="2157392"/>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Oval 46">
            <a:extLst>
              <a:ext uri="{FF2B5EF4-FFF2-40B4-BE49-F238E27FC236}">
                <a16:creationId xmlns:a16="http://schemas.microsoft.com/office/drawing/2014/main" id="{29DD4358-496B-4670-901F-128B01E2FE99}"/>
              </a:ext>
            </a:extLst>
          </p:cNvPr>
          <p:cNvSpPr/>
          <p:nvPr userDrawn="1"/>
        </p:nvSpPr>
        <p:spPr>
          <a:xfrm rot="1659359">
            <a:off x="26753848" y="1513490"/>
            <a:ext cx="275600" cy="2756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32" name="Oval 48">
            <a:extLst>
              <a:ext uri="{FF2B5EF4-FFF2-40B4-BE49-F238E27FC236}">
                <a16:creationId xmlns:a16="http://schemas.microsoft.com/office/drawing/2014/main" id="{92415DEE-C7BB-5124-F90A-569782D65E85}"/>
              </a:ext>
            </a:extLst>
          </p:cNvPr>
          <p:cNvSpPr/>
          <p:nvPr userDrawn="1"/>
        </p:nvSpPr>
        <p:spPr>
          <a:xfrm rot="1659359">
            <a:off x="17088120" y="1885526"/>
            <a:ext cx="275600" cy="2756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Tree>
    <p:extLst>
      <p:ext uri="{BB962C8B-B14F-4D97-AF65-F5344CB8AC3E}">
        <p14:creationId xmlns:p14="http://schemas.microsoft.com/office/powerpoint/2010/main" val="1449449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44" name="Groep 43">
            <a:extLst>
              <a:ext uri="{FF2B5EF4-FFF2-40B4-BE49-F238E27FC236}">
                <a16:creationId xmlns:a16="http://schemas.microsoft.com/office/drawing/2014/main" id="{5CB63D8E-93D3-71A0-A000-20E212567DB6}"/>
              </a:ext>
            </a:extLst>
          </p:cNvPr>
          <p:cNvGrpSpPr/>
          <p:nvPr userDrawn="1"/>
        </p:nvGrpSpPr>
        <p:grpSpPr>
          <a:xfrm rot="18316591">
            <a:off x="-2306976" y="-2351821"/>
            <a:ext cx="8315648" cy="5081958"/>
            <a:chOff x="-1427254" y="-1482569"/>
            <a:chExt cx="4981753" cy="3009051"/>
          </a:xfrm>
        </p:grpSpPr>
        <p:cxnSp>
          <p:nvCxnSpPr>
            <p:cNvPr id="3" name="Straight Connector 29">
              <a:extLst>
                <a:ext uri="{FF2B5EF4-FFF2-40B4-BE49-F238E27FC236}">
                  <a16:creationId xmlns:a16="http://schemas.microsoft.com/office/drawing/2014/main" id="{447ED0F4-F116-939A-B61B-8D426EF22017}"/>
                </a:ext>
              </a:extLst>
            </p:cNvPr>
            <p:cNvCxnSpPr>
              <a:cxnSpLocks/>
            </p:cNvCxnSpPr>
            <p:nvPr userDrawn="1"/>
          </p:nvCxnSpPr>
          <p:spPr>
            <a:xfrm rot="1659359" flipV="1">
              <a:off x="-1111821" y="-637116"/>
              <a:ext cx="964769" cy="1458118"/>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0">
              <a:extLst>
                <a:ext uri="{FF2B5EF4-FFF2-40B4-BE49-F238E27FC236}">
                  <a16:creationId xmlns:a16="http://schemas.microsoft.com/office/drawing/2014/main" id="{5F097185-4174-44C3-68E0-CDDD28511B4B}"/>
                </a:ext>
              </a:extLst>
            </p:cNvPr>
            <p:cNvCxnSpPr>
              <a:cxnSpLocks/>
            </p:cNvCxnSpPr>
            <p:nvPr userDrawn="1"/>
          </p:nvCxnSpPr>
          <p:spPr>
            <a:xfrm rot="1659359">
              <a:off x="-58267" y="-153647"/>
              <a:ext cx="866100" cy="602981"/>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31">
              <a:extLst>
                <a:ext uri="{FF2B5EF4-FFF2-40B4-BE49-F238E27FC236}">
                  <a16:creationId xmlns:a16="http://schemas.microsoft.com/office/drawing/2014/main" id="{DC4C5E2A-1E37-130F-097D-AD913AB02484}"/>
                </a:ext>
              </a:extLst>
            </p:cNvPr>
            <p:cNvCxnSpPr>
              <a:cxnSpLocks/>
            </p:cNvCxnSpPr>
            <p:nvPr userDrawn="1"/>
          </p:nvCxnSpPr>
          <p:spPr>
            <a:xfrm rot="1659359" flipH="1">
              <a:off x="-1307658" y="161035"/>
              <a:ext cx="1819906" cy="819723"/>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32">
              <a:extLst>
                <a:ext uri="{FF2B5EF4-FFF2-40B4-BE49-F238E27FC236}">
                  <a16:creationId xmlns:a16="http://schemas.microsoft.com/office/drawing/2014/main" id="{5A2DCA07-4FCD-A826-3C2F-EB620967EFE2}"/>
                </a:ext>
              </a:extLst>
            </p:cNvPr>
            <p:cNvCxnSpPr>
              <a:cxnSpLocks/>
            </p:cNvCxnSpPr>
            <p:nvPr userDrawn="1"/>
          </p:nvCxnSpPr>
          <p:spPr>
            <a:xfrm rot="1659359">
              <a:off x="-1060958" y="-411414"/>
              <a:ext cx="1929539" cy="624908"/>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33">
              <a:extLst>
                <a:ext uri="{FF2B5EF4-FFF2-40B4-BE49-F238E27FC236}">
                  <a16:creationId xmlns:a16="http://schemas.microsoft.com/office/drawing/2014/main" id="{EF791C56-2B47-6994-7DBB-991C001681F6}"/>
                </a:ext>
              </a:extLst>
            </p:cNvPr>
            <p:cNvCxnSpPr>
              <a:cxnSpLocks/>
            </p:cNvCxnSpPr>
            <p:nvPr userDrawn="1"/>
          </p:nvCxnSpPr>
          <p:spPr>
            <a:xfrm rot="1659359" flipV="1">
              <a:off x="-811967" y="-887166"/>
              <a:ext cx="2620224" cy="701650"/>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34">
              <a:extLst>
                <a:ext uri="{FF2B5EF4-FFF2-40B4-BE49-F238E27FC236}">
                  <a16:creationId xmlns:a16="http://schemas.microsoft.com/office/drawing/2014/main" id="{97F56C75-DFAC-835B-38DE-CA93EEEF46C3}"/>
                </a:ext>
              </a:extLst>
            </p:cNvPr>
            <p:cNvCxnSpPr>
              <a:cxnSpLocks/>
            </p:cNvCxnSpPr>
            <p:nvPr userDrawn="1"/>
          </p:nvCxnSpPr>
          <p:spPr>
            <a:xfrm rot="1659359" flipH="1" flipV="1">
              <a:off x="881349" y="-900487"/>
              <a:ext cx="1138863" cy="443641"/>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35">
              <a:extLst>
                <a:ext uri="{FF2B5EF4-FFF2-40B4-BE49-F238E27FC236}">
                  <a16:creationId xmlns:a16="http://schemas.microsoft.com/office/drawing/2014/main" id="{92C2C741-11FD-EFE9-78D3-BCCC0682747D}"/>
                </a:ext>
              </a:extLst>
            </p:cNvPr>
            <p:cNvCxnSpPr>
              <a:cxnSpLocks/>
            </p:cNvCxnSpPr>
            <p:nvPr userDrawn="1"/>
          </p:nvCxnSpPr>
          <p:spPr>
            <a:xfrm rot="1659359" flipH="1">
              <a:off x="382287" y="-1337986"/>
              <a:ext cx="433050" cy="1183663"/>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36">
              <a:extLst>
                <a:ext uri="{FF2B5EF4-FFF2-40B4-BE49-F238E27FC236}">
                  <a16:creationId xmlns:a16="http://schemas.microsoft.com/office/drawing/2014/main" id="{3CBECE53-710F-EE64-BD6F-12EAD4968F39}"/>
                </a:ext>
              </a:extLst>
            </p:cNvPr>
            <p:cNvCxnSpPr>
              <a:cxnSpLocks/>
            </p:cNvCxnSpPr>
            <p:nvPr userDrawn="1"/>
          </p:nvCxnSpPr>
          <p:spPr>
            <a:xfrm rot="1659359">
              <a:off x="-162019" y="233208"/>
              <a:ext cx="2424631" cy="703346"/>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37">
              <a:extLst>
                <a:ext uri="{FF2B5EF4-FFF2-40B4-BE49-F238E27FC236}">
                  <a16:creationId xmlns:a16="http://schemas.microsoft.com/office/drawing/2014/main" id="{8CBAEA3F-F834-454D-4542-112864ACD443}"/>
                </a:ext>
              </a:extLst>
            </p:cNvPr>
            <p:cNvCxnSpPr>
              <a:cxnSpLocks/>
            </p:cNvCxnSpPr>
            <p:nvPr userDrawn="1"/>
          </p:nvCxnSpPr>
          <p:spPr>
            <a:xfrm rot="1659359">
              <a:off x="489791" y="994507"/>
              <a:ext cx="1656555" cy="141426"/>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38">
              <a:extLst>
                <a:ext uri="{FF2B5EF4-FFF2-40B4-BE49-F238E27FC236}">
                  <a16:creationId xmlns:a16="http://schemas.microsoft.com/office/drawing/2014/main" id="{AC72DDF7-6EF3-B9DD-7904-E9A5D0EAC578}"/>
                </a:ext>
              </a:extLst>
            </p:cNvPr>
            <p:cNvCxnSpPr>
              <a:cxnSpLocks/>
            </p:cNvCxnSpPr>
            <p:nvPr userDrawn="1"/>
          </p:nvCxnSpPr>
          <p:spPr>
            <a:xfrm rot="1659359" flipH="1" flipV="1">
              <a:off x="1414613" y="-101642"/>
              <a:ext cx="981214" cy="1448581"/>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39">
              <a:extLst>
                <a:ext uri="{FF2B5EF4-FFF2-40B4-BE49-F238E27FC236}">
                  <a16:creationId xmlns:a16="http://schemas.microsoft.com/office/drawing/2014/main" id="{414E1FEE-5547-63F1-C06A-8D7333A04C02}"/>
                </a:ext>
              </a:extLst>
            </p:cNvPr>
            <p:cNvCxnSpPr>
              <a:cxnSpLocks/>
            </p:cNvCxnSpPr>
            <p:nvPr userDrawn="1"/>
          </p:nvCxnSpPr>
          <p:spPr>
            <a:xfrm rot="1659359" flipV="1">
              <a:off x="1811336" y="-114296"/>
              <a:ext cx="1743163" cy="306973"/>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41">
              <a:extLst>
                <a:ext uri="{FF2B5EF4-FFF2-40B4-BE49-F238E27FC236}">
                  <a16:creationId xmlns:a16="http://schemas.microsoft.com/office/drawing/2014/main" id="{06010B03-7396-83EB-51B1-D91B89D3DDEE}"/>
                </a:ext>
              </a:extLst>
            </p:cNvPr>
            <p:cNvCxnSpPr>
              <a:cxnSpLocks/>
            </p:cNvCxnSpPr>
            <p:nvPr userDrawn="1"/>
          </p:nvCxnSpPr>
          <p:spPr>
            <a:xfrm rot="1659359">
              <a:off x="1855705" y="-1469963"/>
              <a:ext cx="272761" cy="1270192"/>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42">
              <a:extLst>
                <a:ext uri="{FF2B5EF4-FFF2-40B4-BE49-F238E27FC236}">
                  <a16:creationId xmlns:a16="http://schemas.microsoft.com/office/drawing/2014/main" id="{79A2549D-C7C5-725F-118B-7B726471EC9C}"/>
                </a:ext>
              </a:extLst>
            </p:cNvPr>
            <p:cNvCxnSpPr>
              <a:cxnSpLocks/>
            </p:cNvCxnSpPr>
            <p:nvPr userDrawn="1"/>
          </p:nvCxnSpPr>
          <p:spPr>
            <a:xfrm rot="1659359" flipH="1">
              <a:off x="833635" y="-424184"/>
              <a:ext cx="680394" cy="1297723"/>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43">
              <a:extLst>
                <a:ext uri="{FF2B5EF4-FFF2-40B4-BE49-F238E27FC236}">
                  <a16:creationId xmlns:a16="http://schemas.microsoft.com/office/drawing/2014/main" id="{477E4D68-E464-3B7E-7201-F41D0BAB27CD}"/>
                </a:ext>
              </a:extLst>
            </p:cNvPr>
            <p:cNvCxnSpPr>
              <a:cxnSpLocks/>
            </p:cNvCxnSpPr>
            <p:nvPr userDrawn="1"/>
          </p:nvCxnSpPr>
          <p:spPr>
            <a:xfrm rot="1659359">
              <a:off x="596791" y="-1160027"/>
              <a:ext cx="424491" cy="1825679"/>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Oval 44">
              <a:extLst>
                <a:ext uri="{FF2B5EF4-FFF2-40B4-BE49-F238E27FC236}">
                  <a16:creationId xmlns:a16="http://schemas.microsoft.com/office/drawing/2014/main" id="{EBCE9050-E98D-9208-49D3-8DCE50D127AC}"/>
                </a:ext>
              </a:extLst>
            </p:cNvPr>
            <p:cNvSpPr/>
            <p:nvPr userDrawn="1"/>
          </p:nvSpPr>
          <p:spPr>
            <a:xfrm rot="1659359">
              <a:off x="2081107" y="-1482569"/>
              <a:ext cx="137800" cy="137800"/>
            </a:xfrm>
            <a:prstGeom prst="ellipse">
              <a:avLst/>
            </a:prstGeom>
            <a:solidFill>
              <a:schemeClr val="accent1"/>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0" name="Oval 45">
              <a:extLst>
                <a:ext uri="{FF2B5EF4-FFF2-40B4-BE49-F238E27FC236}">
                  <a16:creationId xmlns:a16="http://schemas.microsoft.com/office/drawing/2014/main" id="{083A6E9F-FEEF-BE11-5C4A-265CE4275AA5}"/>
                </a:ext>
              </a:extLst>
            </p:cNvPr>
            <p:cNvSpPr/>
            <p:nvPr userDrawn="1"/>
          </p:nvSpPr>
          <p:spPr>
            <a:xfrm rot="1659359">
              <a:off x="1727805" y="-267514"/>
              <a:ext cx="137800" cy="1378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1" name="Oval 47">
              <a:extLst>
                <a:ext uri="{FF2B5EF4-FFF2-40B4-BE49-F238E27FC236}">
                  <a16:creationId xmlns:a16="http://schemas.microsoft.com/office/drawing/2014/main" id="{E551E2A1-1CEA-7081-1C73-0716C0F7FF10}"/>
                </a:ext>
              </a:extLst>
            </p:cNvPr>
            <p:cNvSpPr/>
            <p:nvPr userDrawn="1"/>
          </p:nvSpPr>
          <p:spPr>
            <a:xfrm rot="1659359">
              <a:off x="1916448" y="1388682"/>
              <a:ext cx="137800" cy="1378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2" name="Oval 48">
              <a:extLst>
                <a:ext uri="{FF2B5EF4-FFF2-40B4-BE49-F238E27FC236}">
                  <a16:creationId xmlns:a16="http://schemas.microsoft.com/office/drawing/2014/main" id="{C30530D0-5BD2-95A8-C5F0-B58D0D0A3E43}"/>
                </a:ext>
              </a:extLst>
            </p:cNvPr>
            <p:cNvSpPr/>
            <p:nvPr userDrawn="1"/>
          </p:nvSpPr>
          <p:spPr>
            <a:xfrm rot="1659359">
              <a:off x="554893" y="566544"/>
              <a:ext cx="137800" cy="1378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3" name="Oval 49">
              <a:extLst>
                <a:ext uri="{FF2B5EF4-FFF2-40B4-BE49-F238E27FC236}">
                  <a16:creationId xmlns:a16="http://schemas.microsoft.com/office/drawing/2014/main" id="{E4DDB375-0368-6C71-4B3A-ECEBDB54797B}"/>
                </a:ext>
              </a:extLst>
            </p:cNvPr>
            <p:cNvSpPr/>
            <p:nvPr userDrawn="1"/>
          </p:nvSpPr>
          <p:spPr>
            <a:xfrm rot="1659359">
              <a:off x="90271" y="-357006"/>
              <a:ext cx="137800" cy="1378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4" name="Oval 50">
              <a:extLst>
                <a:ext uri="{FF2B5EF4-FFF2-40B4-BE49-F238E27FC236}">
                  <a16:creationId xmlns:a16="http://schemas.microsoft.com/office/drawing/2014/main" id="{C97CF667-6FB4-4E77-ADB5-DB233C9518B4}"/>
                </a:ext>
              </a:extLst>
            </p:cNvPr>
            <p:cNvSpPr/>
            <p:nvPr userDrawn="1"/>
          </p:nvSpPr>
          <p:spPr>
            <a:xfrm rot="1659359">
              <a:off x="-828932" y="-864264"/>
              <a:ext cx="137800" cy="137800"/>
            </a:xfrm>
            <a:prstGeom prst="ellipse">
              <a:avLst/>
            </a:prstGeom>
            <a:solidFill>
              <a:schemeClr val="accent1"/>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5" name="Oval 51">
              <a:extLst>
                <a:ext uri="{FF2B5EF4-FFF2-40B4-BE49-F238E27FC236}">
                  <a16:creationId xmlns:a16="http://schemas.microsoft.com/office/drawing/2014/main" id="{F3BE754D-6E5B-425F-4696-F2B99339FE25}"/>
                </a:ext>
              </a:extLst>
            </p:cNvPr>
            <p:cNvSpPr/>
            <p:nvPr userDrawn="1"/>
          </p:nvSpPr>
          <p:spPr>
            <a:xfrm rot="1659359">
              <a:off x="966045" y="-1197139"/>
              <a:ext cx="137800" cy="137800"/>
            </a:xfrm>
            <a:prstGeom prst="ellipse">
              <a:avLst/>
            </a:prstGeom>
            <a:solidFill>
              <a:schemeClr val="accent1"/>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cxnSp>
          <p:nvCxnSpPr>
            <p:cNvPr id="26" name="Straight Connector 53">
              <a:extLst>
                <a:ext uri="{FF2B5EF4-FFF2-40B4-BE49-F238E27FC236}">
                  <a16:creationId xmlns:a16="http://schemas.microsoft.com/office/drawing/2014/main" id="{B0023512-8BF9-986D-C682-0754143D4C80}"/>
                </a:ext>
              </a:extLst>
            </p:cNvPr>
            <p:cNvCxnSpPr>
              <a:cxnSpLocks/>
            </p:cNvCxnSpPr>
            <p:nvPr userDrawn="1"/>
          </p:nvCxnSpPr>
          <p:spPr>
            <a:xfrm flipV="1">
              <a:off x="2051116" y="358346"/>
              <a:ext cx="1392337" cy="1078696"/>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Oval 46">
              <a:extLst>
                <a:ext uri="{FF2B5EF4-FFF2-40B4-BE49-F238E27FC236}">
                  <a16:creationId xmlns:a16="http://schemas.microsoft.com/office/drawing/2014/main" id="{1D8CCF1F-F954-CA3D-C471-291D41EB9BFD}"/>
                </a:ext>
              </a:extLst>
            </p:cNvPr>
            <p:cNvSpPr/>
            <p:nvPr userDrawn="1"/>
          </p:nvSpPr>
          <p:spPr>
            <a:xfrm rot="1659359">
              <a:off x="3405610" y="248786"/>
              <a:ext cx="137800" cy="1378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8" name="Oval 48">
              <a:extLst>
                <a:ext uri="{FF2B5EF4-FFF2-40B4-BE49-F238E27FC236}">
                  <a16:creationId xmlns:a16="http://schemas.microsoft.com/office/drawing/2014/main" id="{AB34BCF7-0BE2-F962-516B-25F01045A9A3}"/>
                </a:ext>
              </a:extLst>
            </p:cNvPr>
            <p:cNvSpPr/>
            <p:nvPr userDrawn="1"/>
          </p:nvSpPr>
          <p:spPr>
            <a:xfrm rot="1659359">
              <a:off x="-1427254" y="434804"/>
              <a:ext cx="137800" cy="137800"/>
            </a:xfrm>
            <a:prstGeom prst="ellipse">
              <a:avLst/>
            </a:prstGeom>
            <a:solidFill>
              <a:srgbClr val="025FFF"/>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grpSp>
    </p:spTree>
    <p:extLst>
      <p:ext uri="{BB962C8B-B14F-4D97-AF65-F5344CB8AC3E}">
        <p14:creationId xmlns:p14="http://schemas.microsoft.com/office/powerpoint/2010/main" val="2051120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rgbClr val="002C99"/>
            </a:gs>
            <a:gs pos="100000">
              <a:srgbClr val="002C99">
                <a:lumMod val="94000"/>
                <a:lumOff val="6000"/>
                <a:alpha val="83000"/>
              </a:srgbClr>
            </a:gs>
          </a:gsLst>
          <a:lin ang="5400000" scaled="1"/>
        </a:gradFill>
        <a:effectLst/>
      </p:bgPr>
    </p:bg>
    <p:spTree>
      <p:nvGrpSpPr>
        <p:cNvPr id="1" name=""/>
        <p:cNvGrpSpPr/>
        <p:nvPr/>
      </p:nvGrpSpPr>
      <p:grpSpPr>
        <a:xfrm>
          <a:off x="0" y="0"/>
          <a:ext cx="0" cy="0"/>
          <a:chOff x="0" y="0"/>
          <a:chExt cx="0" cy="0"/>
        </a:xfrm>
      </p:grpSpPr>
      <p:pic>
        <p:nvPicPr>
          <p:cNvPr id="65" name="Afbeelding 64" descr="Afbeelding met grond, buiten&#10;&#10;Automatisch gegenereerde beschrijving">
            <a:extLst>
              <a:ext uri="{FF2B5EF4-FFF2-40B4-BE49-F238E27FC236}">
                <a16:creationId xmlns:a16="http://schemas.microsoft.com/office/drawing/2014/main" id="{06B2CBF3-04CD-ED05-B488-3103D85CDDEA}"/>
              </a:ext>
            </a:extLst>
          </p:cNvPr>
          <p:cNvPicPr>
            <a:picLocks noChangeAspect="1"/>
          </p:cNvPicPr>
          <p:nvPr userDrawn="1"/>
        </p:nvPicPr>
        <p:blipFill rotWithShape="1">
          <a:blip r:embed="rId2">
            <a:alphaModFix amt="11000"/>
            <a:extLst>
              <a:ext uri="{28A0092B-C50C-407E-A947-70E740481C1C}">
                <a14:useLocalDpi xmlns:a14="http://schemas.microsoft.com/office/drawing/2010/main" val="0"/>
              </a:ext>
            </a:extLst>
          </a:blip>
          <a:srcRect l="4981" t="11876" r="26789" b="19532"/>
          <a:stretch/>
        </p:blipFill>
        <p:spPr>
          <a:xfrm>
            <a:off x="-24301" y="-96468"/>
            <a:ext cx="24408302" cy="13802256"/>
          </a:xfrm>
          <a:prstGeom prst="rect">
            <a:avLst/>
          </a:prstGeom>
        </p:spPr>
      </p:pic>
      <p:grpSp>
        <p:nvGrpSpPr>
          <p:cNvPr id="48" name="Groep 47">
            <a:extLst>
              <a:ext uri="{FF2B5EF4-FFF2-40B4-BE49-F238E27FC236}">
                <a16:creationId xmlns:a16="http://schemas.microsoft.com/office/drawing/2014/main" id="{B36BEC0E-B050-73EC-1B02-C9E7DD0945E2}"/>
              </a:ext>
            </a:extLst>
          </p:cNvPr>
          <p:cNvGrpSpPr/>
          <p:nvPr userDrawn="1"/>
        </p:nvGrpSpPr>
        <p:grpSpPr>
          <a:xfrm>
            <a:off x="-2161714" y="-3132618"/>
            <a:ext cx="5470972" cy="7756676"/>
            <a:chOff x="-1059085" y="-2360967"/>
            <a:chExt cx="3498472" cy="5054141"/>
          </a:xfrm>
        </p:grpSpPr>
        <p:cxnSp>
          <p:nvCxnSpPr>
            <p:cNvPr id="26" name="Straight Connector 90">
              <a:extLst>
                <a:ext uri="{FF2B5EF4-FFF2-40B4-BE49-F238E27FC236}">
                  <a16:creationId xmlns:a16="http://schemas.microsoft.com/office/drawing/2014/main" id="{D60AFC67-8B32-21DC-550F-4927C92B690F}"/>
                </a:ext>
              </a:extLst>
            </p:cNvPr>
            <p:cNvCxnSpPr/>
            <p:nvPr userDrawn="1"/>
          </p:nvCxnSpPr>
          <p:spPr>
            <a:xfrm rot="6905298">
              <a:off x="97665" y="-1109052"/>
              <a:ext cx="947110" cy="659380"/>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92">
              <a:extLst>
                <a:ext uri="{FF2B5EF4-FFF2-40B4-BE49-F238E27FC236}">
                  <a16:creationId xmlns:a16="http://schemas.microsoft.com/office/drawing/2014/main" id="{4B6F0408-CDCB-EB8D-A9D4-D9D287AAE66E}"/>
                </a:ext>
              </a:extLst>
            </p:cNvPr>
            <p:cNvCxnSpPr/>
            <p:nvPr userDrawn="1"/>
          </p:nvCxnSpPr>
          <p:spPr>
            <a:xfrm rot="6905298">
              <a:off x="-237245" y="-1647637"/>
              <a:ext cx="2110017" cy="683358"/>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93">
              <a:extLst>
                <a:ext uri="{FF2B5EF4-FFF2-40B4-BE49-F238E27FC236}">
                  <a16:creationId xmlns:a16="http://schemas.microsoft.com/office/drawing/2014/main" id="{7E1516B0-A845-116D-0636-DA010274CBF6}"/>
                </a:ext>
              </a:extLst>
            </p:cNvPr>
            <p:cNvCxnSpPr/>
            <p:nvPr userDrawn="1"/>
          </p:nvCxnSpPr>
          <p:spPr>
            <a:xfrm rot="6905298" flipV="1">
              <a:off x="-107960" y="-1061752"/>
              <a:ext cx="2865305" cy="767278"/>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94">
              <a:extLst>
                <a:ext uri="{FF2B5EF4-FFF2-40B4-BE49-F238E27FC236}">
                  <a16:creationId xmlns:a16="http://schemas.microsoft.com/office/drawing/2014/main" id="{F16FB972-382B-92FE-ABDB-02C66131F1BE}"/>
                </a:ext>
              </a:extLst>
            </p:cNvPr>
            <p:cNvCxnSpPr>
              <a:cxnSpLocks/>
            </p:cNvCxnSpPr>
            <p:nvPr userDrawn="1"/>
          </p:nvCxnSpPr>
          <p:spPr>
            <a:xfrm rot="6905298" flipH="1" flipV="1">
              <a:off x="904150" y="113039"/>
              <a:ext cx="1245386" cy="485137"/>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95">
              <a:extLst>
                <a:ext uri="{FF2B5EF4-FFF2-40B4-BE49-F238E27FC236}">
                  <a16:creationId xmlns:a16="http://schemas.microsoft.com/office/drawing/2014/main" id="{C9F56116-14F9-3F64-2154-B2BC120D7516}"/>
                </a:ext>
              </a:extLst>
            </p:cNvPr>
            <p:cNvCxnSpPr/>
            <p:nvPr userDrawn="1"/>
          </p:nvCxnSpPr>
          <p:spPr>
            <a:xfrm rot="6905298" flipH="1">
              <a:off x="1322054" y="-1225608"/>
              <a:ext cx="473555" cy="1294376"/>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96">
              <a:extLst>
                <a:ext uri="{FF2B5EF4-FFF2-40B4-BE49-F238E27FC236}">
                  <a16:creationId xmlns:a16="http://schemas.microsoft.com/office/drawing/2014/main" id="{BA80E102-9BE3-DB22-C431-97CA16B2B5CC}"/>
                </a:ext>
              </a:extLst>
            </p:cNvPr>
            <p:cNvCxnSpPr/>
            <p:nvPr userDrawn="1"/>
          </p:nvCxnSpPr>
          <p:spPr>
            <a:xfrm rot="6905298">
              <a:off x="-1198830" y="-404562"/>
              <a:ext cx="2651417" cy="769133"/>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97">
              <a:extLst>
                <a:ext uri="{FF2B5EF4-FFF2-40B4-BE49-F238E27FC236}">
                  <a16:creationId xmlns:a16="http://schemas.microsoft.com/office/drawing/2014/main" id="{3F996093-3C3D-2647-E87B-0029FD8960E2}"/>
                </a:ext>
              </a:extLst>
            </p:cNvPr>
            <p:cNvCxnSpPr>
              <a:cxnSpLocks/>
            </p:cNvCxnSpPr>
            <p:nvPr userDrawn="1"/>
          </p:nvCxnSpPr>
          <p:spPr>
            <a:xfrm rot="6905298">
              <a:off x="-1290495" y="218733"/>
              <a:ext cx="1811500" cy="154654"/>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98">
              <a:extLst>
                <a:ext uri="{FF2B5EF4-FFF2-40B4-BE49-F238E27FC236}">
                  <a16:creationId xmlns:a16="http://schemas.microsoft.com/office/drawing/2014/main" id="{6EF310CD-784C-ACF5-A374-366E21484B6A}"/>
                </a:ext>
              </a:extLst>
            </p:cNvPr>
            <p:cNvCxnSpPr>
              <a:cxnSpLocks/>
            </p:cNvCxnSpPr>
            <p:nvPr userDrawn="1"/>
          </p:nvCxnSpPr>
          <p:spPr>
            <a:xfrm rot="6905298" flipV="1">
              <a:off x="-531946" y="939153"/>
              <a:ext cx="827930" cy="1882207"/>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99">
              <a:extLst>
                <a:ext uri="{FF2B5EF4-FFF2-40B4-BE49-F238E27FC236}">
                  <a16:creationId xmlns:a16="http://schemas.microsoft.com/office/drawing/2014/main" id="{645D3DDC-B6C7-E68A-7070-8D69931AC0FA}"/>
                </a:ext>
              </a:extLst>
            </p:cNvPr>
            <p:cNvCxnSpPr/>
            <p:nvPr userDrawn="1"/>
          </p:nvCxnSpPr>
          <p:spPr>
            <a:xfrm rot="6905298" flipH="1">
              <a:off x="-1018298" y="171432"/>
              <a:ext cx="2651417" cy="1798310"/>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100">
              <a:extLst>
                <a:ext uri="{FF2B5EF4-FFF2-40B4-BE49-F238E27FC236}">
                  <a16:creationId xmlns:a16="http://schemas.microsoft.com/office/drawing/2014/main" id="{AA8BC4C9-9540-9388-8B18-87CB000CFB99}"/>
                </a:ext>
              </a:extLst>
            </p:cNvPr>
            <p:cNvCxnSpPr/>
            <p:nvPr userDrawn="1"/>
          </p:nvCxnSpPr>
          <p:spPr>
            <a:xfrm rot="6905298" flipH="1" flipV="1">
              <a:off x="-408994" y="123769"/>
              <a:ext cx="1072991" cy="1584073"/>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101">
              <a:extLst>
                <a:ext uri="{FF2B5EF4-FFF2-40B4-BE49-F238E27FC236}">
                  <a16:creationId xmlns:a16="http://schemas.microsoft.com/office/drawing/2014/main" id="{4DCC6EB5-50F8-1CCC-63C6-82D4B2DB50B3}"/>
                </a:ext>
              </a:extLst>
            </p:cNvPr>
            <p:cNvCxnSpPr/>
            <p:nvPr userDrawn="1"/>
          </p:nvCxnSpPr>
          <p:spPr>
            <a:xfrm rot="6905298" flipV="1">
              <a:off x="-150112" y="1568964"/>
              <a:ext cx="1906208" cy="335685"/>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103">
              <a:extLst>
                <a:ext uri="{FF2B5EF4-FFF2-40B4-BE49-F238E27FC236}">
                  <a16:creationId xmlns:a16="http://schemas.microsoft.com/office/drawing/2014/main" id="{08265B64-B9C8-1417-F41E-325863CC58C1}"/>
                </a:ext>
              </a:extLst>
            </p:cNvPr>
            <p:cNvCxnSpPr>
              <a:cxnSpLocks/>
            </p:cNvCxnSpPr>
            <p:nvPr userDrawn="1"/>
          </p:nvCxnSpPr>
          <p:spPr>
            <a:xfrm rot="6905298">
              <a:off x="1574865" y="244798"/>
              <a:ext cx="298273" cy="1388998"/>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104">
              <a:extLst>
                <a:ext uri="{FF2B5EF4-FFF2-40B4-BE49-F238E27FC236}">
                  <a16:creationId xmlns:a16="http://schemas.microsoft.com/office/drawing/2014/main" id="{E65BE0C9-D4D2-6AF1-013B-24D0EFA1280E}"/>
                </a:ext>
              </a:extLst>
            </p:cNvPr>
            <p:cNvCxnSpPr/>
            <p:nvPr userDrawn="1"/>
          </p:nvCxnSpPr>
          <p:spPr>
            <a:xfrm rot="6905298" flipH="1">
              <a:off x="154412" y="-612239"/>
              <a:ext cx="744034" cy="1419104"/>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105">
              <a:extLst>
                <a:ext uri="{FF2B5EF4-FFF2-40B4-BE49-F238E27FC236}">
                  <a16:creationId xmlns:a16="http://schemas.microsoft.com/office/drawing/2014/main" id="{5E04644B-6384-FA07-B957-13BA7B160E77}"/>
                </a:ext>
              </a:extLst>
            </p:cNvPr>
            <p:cNvCxnSpPr/>
            <p:nvPr userDrawn="1"/>
          </p:nvCxnSpPr>
          <p:spPr>
            <a:xfrm rot="6905298">
              <a:off x="791944" y="-1322541"/>
              <a:ext cx="464195" cy="1996442"/>
            </a:xfrm>
            <a:prstGeom prst="line">
              <a:avLst/>
            </a:prstGeom>
            <a:solidFill>
              <a:schemeClr val="accent2">
                <a:alpha val="50000"/>
              </a:schemeClr>
            </a:solidFill>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Oval 106">
              <a:extLst>
                <a:ext uri="{FF2B5EF4-FFF2-40B4-BE49-F238E27FC236}">
                  <a16:creationId xmlns:a16="http://schemas.microsoft.com/office/drawing/2014/main" id="{19043E62-C867-A5AF-E4C3-F076210D1D49}"/>
                </a:ext>
              </a:extLst>
            </p:cNvPr>
            <p:cNvSpPr/>
            <p:nvPr userDrawn="1"/>
          </p:nvSpPr>
          <p:spPr>
            <a:xfrm rot="6905298">
              <a:off x="2288698" y="1008117"/>
              <a:ext cx="150689" cy="1506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hangingPunct="0">
                <a:lnSpc>
                  <a:spcPct val="120000"/>
                </a:lnSpc>
                <a:defRPr/>
              </a:pPr>
              <a:endParaRPr lang="id-ID" sz="4800" kern="0">
                <a:solidFill>
                  <a:srgbClr val="FFFFFF"/>
                </a:solidFill>
                <a:latin typeface="Helvetica"/>
                <a:sym typeface="Roboto Light"/>
              </a:endParaRPr>
            </a:p>
          </p:txBody>
        </p:sp>
        <p:sp>
          <p:nvSpPr>
            <p:cNvPr id="41" name="Oval 107">
              <a:extLst>
                <a:ext uri="{FF2B5EF4-FFF2-40B4-BE49-F238E27FC236}">
                  <a16:creationId xmlns:a16="http://schemas.microsoft.com/office/drawing/2014/main" id="{2F7BBA36-33B3-B804-40C4-412EC5F0BCE0}"/>
                </a:ext>
              </a:extLst>
            </p:cNvPr>
            <p:cNvSpPr/>
            <p:nvPr userDrawn="1"/>
          </p:nvSpPr>
          <p:spPr>
            <a:xfrm rot="6905298">
              <a:off x="968733" y="694040"/>
              <a:ext cx="150689" cy="1506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hangingPunct="0">
                <a:lnSpc>
                  <a:spcPct val="120000"/>
                </a:lnSpc>
                <a:defRPr/>
              </a:pPr>
              <a:endParaRPr lang="id-ID" sz="4800" kern="0">
                <a:solidFill>
                  <a:srgbClr val="FFFFFF"/>
                </a:solidFill>
                <a:latin typeface="Helvetica"/>
                <a:sym typeface="Roboto Light"/>
              </a:endParaRPr>
            </a:p>
          </p:txBody>
        </p:sp>
        <p:sp>
          <p:nvSpPr>
            <p:cNvPr id="42" name="Oval 108">
              <a:extLst>
                <a:ext uri="{FF2B5EF4-FFF2-40B4-BE49-F238E27FC236}">
                  <a16:creationId xmlns:a16="http://schemas.microsoft.com/office/drawing/2014/main" id="{C6ABC9DC-6393-A34F-28F3-B701B0573F87}"/>
                </a:ext>
              </a:extLst>
            </p:cNvPr>
            <p:cNvSpPr/>
            <p:nvPr userDrawn="1"/>
          </p:nvSpPr>
          <p:spPr>
            <a:xfrm rot="6905298">
              <a:off x="482385" y="2542485"/>
              <a:ext cx="150689" cy="1506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hangingPunct="0">
                <a:lnSpc>
                  <a:spcPct val="120000"/>
                </a:lnSpc>
                <a:defRPr/>
              </a:pPr>
              <a:endParaRPr lang="id-ID" sz="4800" kern="0">
                <a:solidFill>
                  <a:srgbClr val="FFFFFF"/>
                </a:solidFill>
                <a:latin typeface="Helvetica"/>
                <a:sym typeface="Roboto Light"/>
              </a:endParaRPr>
            </a:p>
          </p:txBody>
        </p:sp>
        <p:sp>
          <p:nvSpPr>
            <p:cNvPr id="43" name="Oval 109">
              <a:extLst>
                <a:ext uri="{FF2B5EF4-FFF2-40B4-BE49-F238E27FC236}">
                  <a16:creationId xmlns:a16="http://schemas.microsoft.com/office/drawing/2014/main" id="{AF928FBA-C00B-9ABA-D23D-909217FA1C57}"/>
                </a:ext>
              </a:extLst>
            </p:cNvPr>
            <p:cNvSpPr/>
            <p:nvPr userDrawn="1"/>
          </p:nvSpPr>
          <p:spPr>
            <a:xfrm rot="6905298">
              <a:off x="-856028" y="968898"/>
              <a:ext cx="150689" cy="150689"/>
            </a:xfrm>
            <a:prstGeom prst="ellipse">
              <a:avLst/>
            </a:prstGeom>
            <a:solidFill>
              <a:schemeClr val="accent1"/>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hangingPunct="0">
                <a:lnSpc>
                  <a:spcPct val="120000"/>
                </a:lnSpc>
                <a:defRPr/>
              </a:pPr>
              <a:endParaRPr lang="id-ID" sz="4800" kern="0">
                <a:solidFill>
                  <a:srgbClr val="FFFFFF"/>
                </a:solidFill>
                <a:latin typeface="Helvetica"/>
                <a:sym typeface="Roboto Light"/>
              </a:endParaRPr>
            </a:p>
          </p:txBody>
        </p:sp>
        <p:sp>
          <p:nvSpPr>
            <p:cNvPr id="44" name="Oval 110">
              <a:extLst>
                <a:ext uri="{FF2B5EF4-FFF2-40B4-BE49-F238E27FC236}">
                  <a16:creationId xmlns:a16="http://schemas.microsoft.com/office/drawing/2014/main" id="{5E06DCED-448B-FE5E-0990-1C8A9EBF92E4}"/>
                </a:ext>
              </a:extLst>
            </p:cNvPr>
            <p:cNvSpPr/>
            <p:nvPr userDrawn="1"/>
          </p:nvSpPr>
          <p:spPr>
            <a:xfrm rot="6905298">
              <a:off x="-24598" y="-558790"/>
              <a:ext cx="150689" cy="150689"/>
            </a:xfrm>
            <a:prstGeom prst="ellipse">
              <a:avLst/>
            </a:prstGeom>
            <a:solidFill>
              <a:schemeClr val="accent1"/>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hangingPunct="0">
                <a:lnSpc>
                  <a:spcPct val="120000"/>
                </a:lnSpc>
                <a:defRPr/>
              </a:pPr>
              <a:endParaRPr lang="id-ID" sz="4800" kern="0">
                <a:solidFill>
                  <a:srgbClr val="FFFFFF"/>
                </a:solidFill>
                <a:latin typeface="Helvetica"/>
                <a:sym typeface="Roboto Light"/>
              </a:endParaRPr>
            </a:p>
          </p:txBody>
        </p:sp>
        <p:sp>
          <p:nvSpPr>
            <p:cNvPr id="45" name="Oval 111">
              <a:extLst>
                <a:ext uri="{FF2B5EF4-FFF2-40B4-BE49-F238E27FC236}">
                  <a16:creationId xmlns:a16="http://schemas.microsoft.com/office/drawing/2014/main" id="{4471FE3C-7241-B736-3507-402C0D73E500}"/>
                </a:ext>
              </a:extLst>
            </p:cNvPr>
            <p:cNvSpPr/>
            <p:nvPr userDrawn="1"/>
          </p:nvSpPr>
          <p:spPr>
            <a:xfrm rot="6905298">
              <a:off x="961560" y="-1111605"/>
              <a:ext cx="150689" cy="150689"/>
            </a:xfrm>
            <a:prstGeom prst="ellipse">
              <a:avLst/>
            </a:prstGeom>
            <a:solidFill>
              <a:schemeClr val="accent1"/>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hangingPunct="0">
                <a:lnSpc>
                  <a:spcPct val="120000"/>
                </a:lnSpc>
                <a:defRPr/>
              </a:pPr>
              <a:endParaRPr lang="id-ID" sz="4800" kern="0">
                <a:solidFill>
                  <a:srgbClr val="FFFFFF"/>
                </a:solidFill>
                <a:latin typeface="Helvetica"/>
                <a:sym typeface="Roboto Light"/>
              </a:endParaRPr>
            </a:p>
          </p:txBody>
        </p:sp>
        <p:sp>
          <p:nvSpPr>
            <p:cNvPr id="46" name="Oval 112">
              <a:extLst>
                <a:ext uri="{FF2B5EF4-FFF2-40B4-BE49-F238E27FC236}">
                  <a16:creationId xmlns:a16="http://schemas.microsoft.com/office/drawing/2014/main" id="{EB0C3E14-CC24-37FA-D90F-61E4EB3B5C2C}"/>
                </a:ext>
              </a:extLst>
            </p:cNvPr>
            <p:cNvSpPr/>
            <p:nvPr userDrawn="1"/>
          </p:nvSpPr>
          <p:spPr>
            <a:xfrm rot="6905298">
              <a:off x="1470676" y="-2140625"/>
              <a:ext cx="150689" cy="150689"/>
            </a:xfrm>
            <a:prstGeom prst="ellipse">
              <a:avLst/>
            </a:prstGeom>
            <a:solidFill>
              <a:schemeClr val="accent1"/>
            </a:solid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hangingPunct="0">
                <a:lnSpc>
                  <a:spcPct val="120000"/>
                </a:lnSpc>
                <a:defRPr/>
              </a:pPr>
              <a:endParaRPr lang="id-ID" sz="4800" kern="0">
                <a:solidFill>
                  <a:srgbClr val="FFFFFF"/>
                </a:solidFill>
                <a:latin typeface="Helvetica"/>
                <a:sym typeface="Roboto Light"/>
              </a:endParaRPr>
            </a:p>
          </p:txBody>
        </p:sp>
        <p:sp>
          <p:nvSpPr>
            <p:cNvPr id="47" name="Oval 113">
              <a:extLst>
                <a:ext uri="{FF2B5EF4-FFF2-40B4-BE49-F238E27FC236}">
                  <a16:creationId xmlns:a16="http://schemas.microsoft.com/office/drawing/2014/main" id="{6555F149-56B8-D68C-4A09-277745CEE1F4}"/>
                </a:ext>
              </a:extLst>
            </p:cNvPr>
            <p:cNvSpPr/>
            <p:nvPr userDrawn="1"/>
          </p:nvSpPr>
          <p:spPr>
            <a:xfrm rot="6905298">
              <a:off x="1922256" y="-196036"/>
              <a:ext cx="150689" cy="1506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hangingPunct="0">
                <a:lnSpc>
                  <a:spcPct val="120000"/>
                </a:lnSpc>
                <a:defRPr/>
              </a:pPr>
              <a:endParaRPr lang="id-ID" sz="4800" kern="0">
                <a:solidFill>
                  <a:srgbClr val="FFFFFF"/>
                </a:solidFill>
                <a:latin typeface="Helvetica"/>
                <a:sym typeface="Roboto Light"/>
              </a:endParaRPr>
            </a:p>
          </p:txBody>
        </p:sp>
      </p:grpSp>
      <p:pic>
        <p:nvPicPr>
          <p:cNvPr id="3" name="Afbeelding 2" descr="Afbeelding met tekst, illustratie&#10;&#10;Automatisch gegenereerde beschrijving">
            <a:extLst>
              <a:ext uri="{FF2B5EF4-FFF2-40B4-BE49-F238E27FC236}">
                <a16:creationId xmlns:a16="http://schemas.microsoft.com/office/drawing/2014/main" id="{744F1D53-F31A-5844-1678-45734B3AE757}"/>
              </a:ext>
            </a:extLst>
          </p:cNvPr>
          <p:cNvPicPr>
            <a:picLocks noChangeAspect="1"/>
          </p:cNvPicPr>
          <p:nvPr userDrawn="1"/>
        </p:nvPicPr>
        <p:blipFill>
          <a:blip r:embed="rId3">
            <a:alphaModFix amt="60000"/>
            <a:extLst>
              <a:ext uri="{28A0092B-C50C-407E-A947-70E740481C1C}">
                <a14:useLocalDpi xmlns:a14="http://schemas.microsoft.com/office/drawing/2010/main" val="0"/>
              </a:ext>
            </a:extLst>
          </a:blip>
          <a:stretch>
            <a:fillRect/>
          </a:stretch>
        </p:blipFill>
        <p:spPr>
          <a:xfrm>
            <a:off x="1875852" y="12451444"/>
            <a:ext cx="2319680" cy="659332"/>
          </a:xfrm>
          <a:prstGeom prst="rect">
            <a:avLst/>
          </a:prstGeom>
        </p:spPr>
      </p:pic>
    </p:spTree>
    <p:extLst>
      <p:ext uri="{BB962C8B-B14F-4D97-AF65-F5344CB8AC3E}">
        <p14:creationId xmlns:p14="http://schemas.microsoft.com/office/powerpoint/2010/main" val="253237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Beginpagina">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8B7CF93A-3092-0743-AA39-509238BFBAD5}"/>
              </a:ext>
            </a:extLst>
          </p:cNvPr>
          <p:cNvSpPr>
            <a:spLocks noGrp="1"/>
          </p:cNvSpPr>
          <p:nvPr>
            <p:ph type="pic" sz="quarter" idx="10" hasCustomPrompt="1"/>
          </p:nvPr>
        </p:nvSpPr>
        <p:spPr>
          <a:xfrm>
            <a:off x="0" y="0"/>
            <a:ext cx="24384000" cy="13716000"/>
          </a:xfrm>
          <a:prstGeom prst="rect">
            <a:avLst/>
          </a:prstGeom>
          <a:noFill/>
        </p:spPr>
        <p:txBody>
          <a:bodyPr anchor="ctr"/>
          <a:lstStyle>
            <a:lvl1pPr marL="0" indent="0" algn="ctr">
              <a:buNone/>
              <a:defRPr sz="1428" b="1"/>
            </a:lvl1pPr>
          </a:lstStyle>
          <a:p>
            <a:r>
              <a:rPr lang="nl-NL"/>
              <a:t>Afbeelding</a:t>
            </a:r>
          </a:p>
        </p:txBody>
      </p:sp>
    </p:spTree>
    <p:extLst>
      <p:ext uri="{BB962C8B-B14F-4D97-AF65-F5344CB8AC3E}">
        <p14:creationId xmlns:p14="http://schemas.microsoft.com/office/powerpoint/2010/main" val="14668105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CCDDE9-9668-44F9-BFE3-855B9F7FF55D}"/>
              </a:ext>
            </a:extLst>
          </p:cNvPr>
          <p:cNvSpPr/>
          <p:nvPr userDrawn="1"/>
        </p:nvSpPr>
        <p:spPr>
          <a:xfrm>
            <a:off x="-555610" y="546597"/>
            <a:ext cx="24022268" cy="1362124"/>
          </a:xfrm>
          <a:prstGeom prst="rect">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44957" y="503336"/>
            <a:ext cx="21477624" cy="2204680"/>
          </a:xfrm>
        </p:spPr>
        <p:txBody>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lIns="182880" tIns="182880" rIns="182880" bIns="182880"/>
          <a:lstStyle>
            <a:lvl1pPr>
              <a:buClr>
                <a:srgbClr val="025EFF"/>
              </a:buClr>
              <a:defRPr>
                <a:solidFill>
                  <a:srgbClr val="0D1E25"/>
                </a:solidFill>
              </a:defRPr>
            </a:lvl1pPr>
            <a:lvl2pPr>
              <a:buClr>
                <a:srgbClr val="025EFF"/>
              </a:buClr>
              <a:defRPr>
                <a:solidFill>
                  <a:srgbClr val="0D1E25"/>
                </a:solidFill>
              </a:defRPr>
            </a:lvl2pPr>
            <a:lvl3pPr>
              <a:buClr>
                <a:srgbClr val="025EFF"/>
              </a:buClr>
              <a:defRPr>
                <a:solidFill>
                  <a:srgbClr val="0D1E25"/>
                </a:solidFill>
              </a:defRPr>
            </a:lvl3pPr>
            <a:lvl4pPr>
              <a:buClr>
                <a:srgbClr val="025EFF"/>
              </a:buClr>
              <a:defRPr>
                <a:solidFill>
                  <a:srgbClr val="0D1E25"/>
                </a:solidFill>
              </a:defRPr>
            </a:lvl4pPr>
            <a:lvl5pPr>
              <a:buClr>
                <a:srgbClr val="025EFF"/>
              </a:buClr>
              <a:defRPr>
                <a:solidFill>
                  <a:srgbClr val="0D1E2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1A3CF68-992B-4DE0-9E67-D5311DA8C183}" type="datetimeFigureOut">
              <a:rPr lang="en-US" smtClean="0"/>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447012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eginpagina">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8B7CF93A-3092-0743-AA39-509238BFBAD5}"/>
              </a:ext>
            </a:extLst>
          </p:cNvPr>
          <p:cNvSpPr>
            <a:spLocks noGrp="1"/>
          </p:cNvSpPr>
          <p:nvPr>
            <p:ph type="pic" sz="quarter" idx="10" hasCustomPrompt="1"/>
          </p:nvPr>
        </p:nvSpPr>
        <p:spPr>
          <a:xfrm>
            <a:off x="0" y="0"/>
            <a:ext cx="24384000" cy="13716000"/>
          </a:xfrm>
          <a:prstGeom prst="rect">
            <a:avLst/>
          </a:prstGeom>
          <a:solidFill>
            <a:schemeClr val="accent6">
              <a:lumMod val="50000"/>
            </a:schemeClr>
          </a:solidFill>
        </p:spPr>
        <p:txBody>
          <a:bodyPr anchor="ctr"/>
          <a:lstStyle>
            <a:lvl1pPr marL="0" indent="0" algn="ctr">
              <a:buNone/>
              <a:defRPr sz="1428" b="1"/>
            </a:lvl1pPr>
          </a:lstStyle>
          <a:p>
            <a:r>
              <a:rPr lang="nl-NL"/>
              <a:t>Afbeelding</a:t>
            </a:r>
          </a:p>
        </p:txBody>
      </p:sp>
      <p:sp>
        <p:nvSpPr>
          <p:cNvPr id="15" name="Tijdelijke aanduiding voor tekst 14">
            <a:extLst>
              <a:ext uri="{FF2B5EF4-FFF2-40B4-BE49-F238E27FC236}">
                <a16:creationId xmlns:a16="http://schemas.microsoft.com/office/drawing/2014/main" id="{F5662F04-AF0C-E044-8C53-A418033F97C8}"/>
              </a:ext>
            </a:extLst>
          </p:cNvPr>
          <p:cNvSpPr>
            <a:spLocks noGrp="1"/>
          </p:cNvSpPr>
          <p:nvPr>
            <p:ph type="body" sz="quarter" idx="11" hasCustomPrompt="1"/>
          </p:nvPr>
        </p:nvSpPr>
        <p:spPr>
          <a:xfrm>
            <a:off x="1" y="0"/>
            <a:ext cx="11077302" cy="13716000"/>
          </a:xfrm>
          <a:prstGeom prst="rect">
            <a:avLst/>
          </a:prstGeom>
          <a:gradFill>
            <a:gsLst>
              <a:gs pos="28300">
                <a:schemeClr val="accent4"/>
              </a:gs>
              <a:gs pos="50000">
                <a:schemeClr val="accent4">
                  <a:alpha val="60000"/>
                </a:schemeClr>
              </a:gs>
              <a:gs pos="0">
                <a:schemeClr val="accent4"/>
              </a:gs>
              <a:gs pos="69041">
                <a:schemeClr val="accent4">
                  <a:alpha val="38000"/>
                </a:schemeClr>
              </a:gs>
              <a:gs pos="85000">
                <a:schemeClr val="accent4">
                  <a:alpha val="18000"/>
                </a:schemeClr>
              </a:gs>
              <a:gs pos="100000">
                <a:schemeClr val="accent4">
                  <a:alpha val="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nl-NL" sz="3600" dirty="0">
                <a:solidFill>
                  <a:schemeClr val="lt1"/>
                </a:solidFill>
              </a:defRPr>
            </a:lvl1pPr>
          </a:lstStyle>
          <a:p>
            <a:pPr marL="0" lvl="0" algn="ctr"/>
            <a:r>
              <a:rPr lang="nl-NL"/>
              <a:t>Verloop</a:t>
            </a:r>
          </a:p>
        </p:txBody>
      </p:sp>
    </p:spTree>
    <p:extLst>
      <p:ext uri="{BB962C8B-B14F-4D97-AF65-F5344CB8AC3E}">
        <p14:creationId xmlns:p14="http://schemas.microsoft.com/office/powerpoint/2010/main" val="7700005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A3A6-A955-3815-6E7E-EC8E4095C6B7}"/>
              </a:ext>
            </a:extLst>
          </p:cNvPr>
          <p:cNvSpPr>
            <a:spLocks noGrp="1"/>
          </p:cNvSpPr>
          <p:nvPr>
            <p:ph type="title"/>
          </p:nvPr>
        </p:nvSpPr>
        <p:spPr>
          <a:xfrm>
            <a:off x="1663700" y="3419477"/>
            <a:ext cx="21031200" cy="5705474"/>
          </a:xfrm>
          <a:prstGeom prst="rect">
            <a:avLst/>
          </a:prstGeom>
        </p:spPr>
        <p:txBody>
          <a:bodyPr anchor="b"/>
          <a:lstStyle>
            <a:lvl1pPr>
              <a:defRPr sz="12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C21E9270-6315-3C14-D0A8-FA1BB7090C88}"/>
              </a:ext>
            </a:extLst>
          </p:cNvPr>
          <p:cNvSpPr>
            <a:spLocks noGrp="1"/>
          </p:cNvSpPr>
          <p:nvPr>
            <p:ph type="body" idx="1"/>
          </p:nvPr>
        </p:nvSpPr>
        <p:spPr>
          <a:xfrm>
            <a:off x="1663700" y="9178927"/>
            <a:ext cx="21031200" cy="3000374"/>
          </a:xfrm>
          <a:prstGeom prst="rect">
            <a:avLst/>
          </a:prstGeo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F989AA-E2CF-8819-08B2-1A037B221178}"/>
              </a:ext>
            </a:extLst>
          </p:cNvPr>
          <p:cNvSpPr>
            <a:spLocks noGrp="1"/>
          </p:cNvSpPr>
          <p:nvPr>
            <p:ph type="dt" sz="half" idx="10"/>
          </p:nvPr>
        </p:nvSpPr>
        <p:spPr>
          <a:xfrm>
            <a:off x="1676400" y="12712701"/>
            <a:ext cx="5486400" cy="730250"/>
          </a:xfrm>
          <a:prstGeom prst="rect">
            <a:avLst/>
          </a:prstGeom>
        </p:spPr>
        <p:txBody>
          <a:bodyPr/>
          <a:lstStyle/>
          <a:p>
            <a:fld id="{1ADC90F2-355B-401A-BEEB-F1AA5A013C72}" type="datetimeFigureOut">
              <a:rPr lang="en-PK" smtClean="0"/>
              <a:t>1/17/24</a:t>
            </a:fld>
            <a:endParaRPr lang="en-PK"/>
          </a:p>
        </p:txBody>
      </p:sp>
      <p:sp>
        <p:nvSpPr>
          <p:cNvPr id="5" name="Footer Placeholder 4">
            <a:extLst>
              <a:ext uri="{FF2B5EF4-FFF2-40B4-BE49-F238E27FC236}">
                <a16:creationId xmlns:a16="http://schemas.microsoft.com/office/drawing/2014/main" id="{B93A287D-CE85-02F5-01EA-1098F425B147}"/>
              </a:ext>
            </a:extLst>
          </p:cNvPr>
          <p:cNvSpPr>
            <a:spLocks noGrp="1"/>
          </p:cNvSpPr>
          <p:nvPr>
            <p:ph type="ftr" sz="quarter" idx="11"/>
          </p:nvPr>
        </p:nvSpPr>
        <p:spPr>
          <a:xfrm>
            <a:off x="8077200" y="12712701"/>
            <a:ext cx="8229600" cy="730250"/>
          </a:xfrm>
          <a:prstGeom prst="rect">
            <a:avLst/>
          </a:prstGeom>
        </p:spPr>
        <p:txBody>
          <a:bodyPr/>
          <a:lstStyle/>
          <a:p>
            <a:endParaRPr lang="en-PK"/>
          </a:p>
        </p:txBody>
      </p:sp>
      <p:sp>
        <p:nvSpPr>
          <p:cNvPr id="6" name="Slide Number Placeholder 5">
            <a:extLst>
              <a:ext uri="{FF2B5EF4-FFF2-40B4-BE49-F238E27FC236}">
                <a16:creationId xmlns:a16="http://schemas.microsoft.com/office/drawing/2014/main" id="{10678A7E-296D-18F1-BAD2-E21CBE68452B}"/>
              </a:ext>
            </a:extLst>
          </p:cNvPr>
          <p:cNvSpPr>
            <a:spLocks noGrp="1"/>
          </p:cNvSpPr>
          <p:nvPr>
            <p:ph type="sldNum" sz="quarter" idx="12"/>
          </p:nvPr>
        </p:nvSpPr>
        <p:spPr>
          <a:xfrm>
            <a:off x="17221200" y="12712701"/>
            <a:ext cx="5486400" cy="730250"/>
          </a:xfrm>
          <a:prstGeom prst="rect">
            <a:avLst/>
          </a:prstGeom>
        </p:spPr>
        <p:txBody>
          <a:bodyPr/>
          <a:lstStyle/>
          <a:p>
            <a:fld id="{247B37F0-501C-45C7-B200-7888C85CE8E0}" type="slidenum">
              <a:rPr lang="en-PK" smtClean="0"/>
              <a:t>‹#›</a:t>
            </a:fld>
            <a:endParaRPr lang="en-PK"/>
          </a:p>
        </p:txBody>
      </p:sp>
    </p:spTree>
    <p:extLst>
      <p:ext uri="{BB962C8B-B14F-4D97-AF65-F5344CB8AC3E}">
        <p14:creationId xmlns:p14="http://schemas.microsoft.com/office/powerpoint/2010/main" val="3306761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CACC-06D4-ACB3-B327-7F79C36C57CB}"/>
              </a:ext>
            </a:extLst>
          </p:cNvPr>
          <p:cNvSpPr>
            <a:spLocks noGrp="1"/>
          </p:cNvSpPr>
          <p:nvPr>
            <p:ph type="title"/>
          </p:nvPr>
        </p:nvSpPr>
        <p:spPr>
          <a:xfrm>
            <a:off x="1676400" y="730251"/>
            <a:ext cx="21031200" cy="2651126"/>
          </a:xfrm>
          <a:prstGeom prst="rect">
            <a:avLst/>
          </a:prstGeom>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3486C226-5C0A-92CA-95B0-3568B5D39D5D}"/>
              </a:ext>
            </a:extLst>
          </p:cNvPr>
          <p:cNvSpPr>
            <a:spLocks noGrp="1"/>
          </p:cNvSpPr>
          <p:nvPr>
            <p:ph sz="half" idx="1"/>
          </p:nvPr>
        </p:nvSpPr>
        <p:spPr>
          <a:xfrm>
            <a:off x="1676400" y="3651250"/>
            <a:ext cx="10363200" cy="87026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AB7AA1BF-43B7-3F49-CD70-2CA86071B8D9}"/>
              </a:ext>
            </a:extLst>
          </p:cNvPr>
          <p:cNvSpPr>
            <a:spLocks noGrp="1"/>
          </p:cNvSpPr>
          <p:nvPr>
            <p:ph sz="half" idx="2"/>
          </p:nvPr>
        </p:nvSpPr>
        <p:spPr>
          <a:xfrm>
            <a:off x="12344400" y="3651250"/>
            <a:ext cx="10363200" cy="87026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C0DA8291-9E04-6C1A-1390-ED035E73A3E4}"/>
              </a:ext>
            </a:extLst>
          </p:cNvPr>
          <p:cNvSpPr>
            <a:spLocks noGrp="1"/>
          </p:cNvSpPr>
          <p:nvPr>
            <p:ph type="dt" sz="half" idx="10"/>
          </p:nvPr>
        </p:nvSpPr>
        <p:spPr>
          <a:xfrm>
            <a:off x="1676400" y="12712701"/>
            <a:ext cx="5486400" cy="730250"/>
          </a:xfrm>
          <a:prstGeom prst="rect">
            <a:avLst/>
          </a:prstGeom>
        </p:spPr>
        <p:txBody>
          <a:bodyPr/>
          <a:lstStyle/>
          <a:p>
            <a:fld id="{1ADC90F2-355B-401A-BEEB-F1AA5A013C72}" type="datetimeFigureOut">
              <a:rPr lang="en-PK" smtClean="0"/>
              <a:t>1/17/24</a:t>
            </a:fld>
            <a:endParaRPr lang="en-PK"/>
          </a:p>
        </p:txBody>
      </p:sp>
      <p:sp>
        <p:nvSpPr>
          <p:cNvPr id="6" name="Footer Placeholder 5">
            <a:extLst>
              <a:ext uri="{FF2B5EF4-FFF2-40B4-BE49-F238E27FC236}">
                <a16:creationId xmlns:a16="http://schemas.microsoft.com/office/drawing/2014/main" id="{F47A3A43-1F98-8854-C8B1-323D8A0B2050}"/>
              </a:ext>
            </a:extLst>
          </p:cNvPr>
          <p:cNvSpPr>
            <a:spLocks noGrp="1"/>
          </p:cNvSpPr>
          <p:nvPr>
            <p:ph type="ftr" sz="quarter" idx="11"/>
          </p:nvPr>
        </p:nvSpPr>
        <p:spPr>
          <a:xfrm>
            <a:off x="8077200" y="12712701"/>
            <a:ext cx="8229600" cy="730250"/>
          </a:xfrm>
          <a:prstGeom prst="rect">
            <a:avLst/>
          </a:prstGeom>
        </p:spPr>
        <p:txBody>
          <a:bodyPr/>
          <a:lstStyle/>
          <a:p>
            <a:endParaRPr lang="en-PK"/>
          </a:p>
        </p:txBody>
      </p:sp>
      <p:sp>
        <p:nvSpPr>
          <p:cNvPr id="7" name="Slide Number Placeholder 6">
            <a:extLst>
              <a:ext uri="{FF2B5EF4-FFF2-40B4-BE49-F238E27FC236}">
                <a16:creationId xmlns:a16="http://schemas.microsoft.com/office/drawing/2014/main" id="{F7E75F76-B2F4-C71F-56BF-9FE9DB045451}"/>
              </a:ext>
            </a:extLst>
          </p:cNvPr>
          <p:cNvSpPr>
            <a:spLocks noGrp="1"/>
          </p:cNvSpPr>
          <p:nvPr>
            <p:ph type="sldNum" sz="quarter" idx="12"/>
          </p:nvPr>
        </p:nvSpPr>
        <p:spPr>
          <a:xfrm>
            <a:off x="17221200" y="12712701"/>
            <a:ext cx="5486400" cy="730250"/>
          </a:xfrm>
          <a:prstGeom prst="rect">
            <a:avLst/>
          </a:prstGeom>
        </p:spPr>
        <p:txBody>
          <a:bodyPr/>
          <a:lstStyle/>
          <a:p>
            <a:fld id="{247B37F0-501C-45C7-B200-7888C85CE8E0}" type="slidenum">
              <a:rPr lang="en-PK" smtClean="0"/>
              <a:t>‹#›</a:t>
            </a:fld>
            <a:endParaRPr lang="en-PK"/>
          </a:p>
        </p:txBody>
      </p:sp>
    </p:spTree>
    <p:extLst>
      <p:ext uri="{BB962C8B-B14F-4D97-AF65-F5344CB8AC3E}">
        <p14:creationId xmlns:p14="http://schemas.microsoft.com/office/powerpoint/2010/main" val="4177275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49A1-3186-909E-FF3C-0CA4C0B0E7A3}"/>
              </a:ext>
            </a:extLst>
          </p:cNvPr>
          <p:cNvSpPr>
            <a:spLocks noGrp="1"/>
          </p:cNvSpPr>
          <p:nvPr>
            <p:ph type="title"/>
          </p:nvPr>
        </p:nvSpPr>
        <p:spPr>
          <a:xfrm>
            <a:off x="1679576" y="730251"/>
            <a:ext cx="21031200" cy="2651126"/>
          </a:xfrm>
          <a:prstGeom prst="rect">
            <a:avLst/>
          </a:prstGeo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26F0F9C7-5498-D0D7-752F-A5A110F7761A}"/>
              </a:ext>
            </a:extLst>
          </p:cNvPr>
          <p:cNvSpPr>
            <a:spLocks noGrp="1"/>
          </p:cNvSpPr>
          <p:nvPr>
            <p:ph type="body" idx="1"/>
          </p:nvPr>
        </p:nvSpPr>
        <p:spPr>
          <a:xfrm>
            <a:off x="1679577" y="3362326"/>
            <a:ext cx="10315574" cy="1647824"/>
          </a:xfrm>
          <a:prstGeom prst="rect">
            <a:avLst/>
          </a:prstGeo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42BAE5F6-40BC-A4D1-6616-39474E53A373}"/>
              </a:ext>
            </a:extLst>
          </p:cNvPr>
          <p:cNvSpPr>
            <a:spLocks noGrp="1"/>
          </p:cNvSpPr>
          <p:nvPr>
            <p:ph sz="half" idx="2"/>
          </p:nvPr>
        </p:nvSpPr>
        <p:spPr>
          <a:xfrm>
            <a:off x="1679577" y="5010150"/>
            <a:ext cx="10315574" cy="73691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872E74F5-05C3-16E5-AF74-2A7F66631B1B}"/>
              </a:ext>
            </a:extLst>
          </p:cNvPr>
          <p:cNvSpPr>
            <a:spLocks noGrp="1"/>
          </p:cNvSpPr>
          <p:nvPr>
            <p:ph type="body" sz="quarter" idx="3"/>
          </p:nvPr>
        </p:nvSpPr>
        <p:spPr>
          <a:xfrm>
            <a:off x="12344400" y="3362326"/>
            <a:ext cx="10366376" cy="1647824"/>
          </a:xfrm>
          <a:prstGeom prst="rect">
            <a:avLst/>
          </a:prstGeo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C2FDD2C3-72BD-0714-9558-55667B43CD21}"/>
              </a:ext>
            </a:extLst>
          </p:cNvPr>
          <p:cNvSpPr>
            <a:spLocks noGrp="1"/>
          </p:cNvSpPr>
          <p:nvPr>
            <p:ph sz="quarter" idx="4"/>
          </p:nvPr>
        </p:nvSpPr>
        <p:spPr>
          <a:xfrm>
            <a:off x="12344400" y="5010150"/>
            <a:ext cx="10366376" cy="73691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B9ED1F28-FCE7-0CF5-3421-451465D9AF23}"/>
              </a:ext>
            </a:extLst>
          </p:cNvPr>
          <p:cNvSpPr>
            <a:spLocks noGrp="1"/>
          </p:cNvSpPr>
          <p:nvPr>
            <p:ph type="dt" sz="half" idx="10"/>
          </p:nvPr>
        </p:nvSpPr>
        <p:spPr>
          <a:xfrm>
            <a:off x="1676400" y="12712701"/>
            <a:ext cx="5486400" cy="730250"/>
          </a:xfrm>
          <a:prstGeom prst="rect">
            <a:avLst/>
          </a:prstGeom>
        </p:spPr>
        <p:txBody>
          <a:bodyPr/>
          <a:lstStyle/>
          <a:p>
            <a:fld id="{1ADC90F2-355B-401A-BEEB-F1AA5A013C72}" type="datetimeFigureOut">
              <a:rPr lang="en-PK" smtClean="0"/>
              <a:t>1/17/24</a:t>
            </a:fld>
            <a:endParaRPr lang="en-PK"/>
          </a:p>
        </p:txBody>
      </p:sp>
      <p:sp>
        <p:nvSpPr>
          <p:cNvPr id="8" name="Footer Placeholder 7">
            <a:extLst>
              <a:ext uri="{FF2B5EF4-FFF2-40B4-BE49-F238E27FC236}">
                <a16:creationId xmlns:a16="http://schemas.microsoft.com/office/drawing/2014/main" id="{6A2990BC-E5E0-F694-19CA-11D118FB7BC7}"/>
              </a:ext>
            </a:extLst>
          </p:cNvPr>
          <p:cNvSpPr>
            <a:spLocks noGrp="1"/>
          </p:cNvSpPr>
          <p:nvPr>
            <p:ph type="ftr" sz="quarter" idx="11"/>
          </p:nvPr>
        </p:nvSpPr>
        <p:spPr>
          <a:xfrm>
            <a:off x="8077200" y="12712701"/>
            <a:ext cx="8229600" cy="730250"/>
          </a:xfrm>
          <a:prstGeom prst="rect">
            <a:avLst/>
          </a:prstGeom>
        </p:spPr>
        <p:txBody>
          <a:bodyPr/>
          <a:lstStyle/>
          <a:p>
            <a:endParaRPr lang="en-PK"/>
          </a:p>
        </p:txBody>
      </p:sp>
      <p:sp>
        <p:nvSpPr>
          <p:cNvPr id="9" name="Slide Number Placeholder 8">
            <a:extLst>
              <a:ext uri="{FF2B5EF4-FFF2-40B4-BE49-F238E27FC236}">
                <a16:creationId xmlns:a16="http://schemas.microsoft.com/office/drawing/2014/main" id="{8E225CE6-9226-A47B-6375-6697FE07170E}"/>
              </a:ext>
            </a:extLst>
          </p:cNvPr>
          <p:cNvSpPr>
            <a:spLocks noGrp="1"/>
          </p:cNvSpPr>
          <p:nvPr>
            <p:ph type="sldNum" sz="quarter" idx="12"/>
          </p:nvPr>
        </p:nvSpPr>
        <p:spPr>
          <a:xfrm>
            <a:off x="17221200" y="12712701"/>
            <a:ext cx="5486400" cy="730250"/>
          </a:xfrm>
          <a:prstGeom prst="rect">
            <a:avLst/>
          </a:prstGeom>
        </p:spPr>
        <p:txBody>
          <a:bodyPr/>
          <a:lstStyle/>
          <a:p>
            <a:fld id="{247B37F0-501C-45C7-B200-7888C85CE8E0}" type="slidenum">
              <a:rPr lang="en-PK" smtClean="0"/>
              <a:t>‹#›</a:t>
            </a:fld>
            <a:endParaRPr lang="en-PK"/>
          </a:p>
        </p:txBody>
      </p:sp>
    </p:spTree>
    <p:extLst>
      <p:ext uri="{BB962C8B-B14F-4D97-AF65-F5344CB8AC3E}">
        <p14:creationId xmlns:p14="http://schemas.microsoft.com/office/powerpoint/2010/main" val="686497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178C-1EF3-4FF7-303E-0C245667290E}"/>
              </a:ext>
            </a:extLst>
          </p:cNvPr>
          <p:cNvSpPr>
            <a:spLocks noGrp="1"/>
          </p:cNvSpPr>
          <p:nvPr>
            <p:ph type="title"/>
          </p:nvPr>
        </p:nvSpPr>
        <p:spPr>
          <a:xfrm>
            <a:off x="1676400" y="730251"/>
            <a:ext cx="21031200" cy="2651126"/>
          </a:xfrm>
          <a:prstGeom prst="rect">
            <a:avLst/>
          </a:prstGeom>
        </p:spPr>
        <p:txBody>
          <a:bodyPr/>
          <a:lstStyle/>
          <a:p>
            <a:r>
              <a:rPr lang="en-US" dirty="0"/>
              <a:t>Click to edit Master title style</a:t>
            </a:r>
            <a:endParaRPr lang="en-PK"/>
          </a:p>
        </p:txBody>
      </p:sp>
      <p:sp>
        <p:nvSpPr>
          <p:cNvPr id="3" name="Date Placeholder 2">
            <a:extLst>
              <a:ext uri="{FF2B5EF4-FFF2-40B4-BE49-F238E27FC236}">
                <a16:creationId xmlns:a16="http://schemas.microsoft.com/office/drawing/2014/main" id="{3F1B4AF3-05C2-323F-3ED5-1F90A92EE287}"/>
              </a:ext>
            </a:extLst>
          </p:cNvPr>
          <p:cNvSpPr>
            <a:spLocks noGrp="1"/>
          </p:cNvSpPr>
          <p:nvPr>
            <p:ph type="dt" sz="half" idx="10"/>
          </p:nvPr>
        </p:nvSpPr>
        <p:spPr>
          <a:xfrm>
            <a:off x="1676400" y="12712701"/>
            <a:ext cx="5486400" cy="730250"/>
          </a:xfrm>
          <a:prstGeom prst="rect">
            <a:avLst/>
          </a:prstGeom>
        </p:spPr>
        <p:txBody>
          <a:bodyPr/>
          <a:lstStyle/>
          <a:p>
            <a:fld id="{1ADC90F2-355B-401A-BEEB-F1AA5A013C72}" type="datetimeFigureOut">
              <a:rPr lang="en-PK" smtClean="0"/>
              <a:t>1/17/24</a:t>
            </a:fld>
            <a:endParaRPr lang="en-PK"/>
          </a:p>
        </p:txBody>
      </p:sp>
      <p:sp>
        <p:nvSpPr>
          <p:cNvPr id="4" name="Footer Placeholder 3">
            <a:extLst>
              <a:ext uri="{FF2B5EF4-FFF2-40B4-BE49-F238E27FC236}">
                <a16:creationId xmlns:a16="http://schemas.microsoft.com/office/drawing/2014/main" id="{260BB210-937C-59FD-B8FE-E7BF87E414C8}"/>
              </a:ext>
            </a:extLst>
          </p:cNvPr>
          <p:cNvSpPr>
            <a:spLocks noGrp="1"/>
          </p:cNvSpPr>
          <p:nvPr>
            <p:ph type="ftr" sz="quarter" idx="11"/>
          </p:nvPr>
        </p:nvSpPr>
        <p:spPr>
          <a:xfrm>
            <a:off x="8077200" y="12712701"/>
            <a:ext cx="8229600" cy="730250"/>
          </a:xfrm>
          <a:prstGeom prst="rect">
            <a:avLst/>
          </a:prstGeom>
        </p:spPr>
        <p:txBody>
          <a:bodyPr/>
          <a:lstStyle/>
          <a:p>
            <a:endParaRPr lang="en-PK"/>
          </a:p>
        </p:txBody>
      </p:sp>
      <p:sp>
        <p:nvSpPr>
          <p:cNvPr id="5" name="Slide Number Placeholder 4">
            <a:extLst>
              <a:ext uri="{FF2B5EF4-FFF2-40B4-BE49-F238E27FC236}">
                <a16:creationId xmlns:a16="http://schemas.microsoft.com/office/drawing/2014/main" id="{36DF1418-CA3E-57BD-1086-4AA68E8103C2}"/>
              </a:ext>
            </a:extLst>
          </p:cNvPr>
          <p:cNvSpPr>
            <a:spLocks noGrp="1"/>
          </p:cNvSpPr>
          <p:nvPr>
            <p:ph type="sldNum" sz="quarter" idx="12"/>
          </p:nvPr>
        </p:nvSpPr>
        <p:spPr>
          <a:xfrm>
            <a:off x="17221200" y="12712701"/>
            <a:ext cx="5486400" cy="730250"/>
          </a:xfrm>
          <a:prstGeom prst="rect">
            <a:avLst/>
          </a:prstGeom>
        </p:spPr>
        <p:txBody>
          <a:bodyPr/>
          <a:lstStyle/>
          <a:p>
            <a:fld id="{247B37F0-501C-45C7-B200-7888C85CE8E0}" type="slidenum">
              <a:rPr lang="en-PK" smtClean="0"/>
              <a:t>‹#›</a:t>
            </a:fld>
            <a:endParaRPr lang="en-PK"/>
          </a:p>
        </p:txBody>
      </p:sp>
    </p:spTree>
    <p:extLst>
      <p:ext uri="{BB962C8B-B14F-4D97-AF65-F5344CB8AC3E}">
        <p14:creationId xmlns:p14="http://schemas.microsoft.com/office/powerpoint/2010/main" val="1327790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7A68BFFC-AB0E-396D-20E8-643C27E9E696}"/>
              </a:ext>
            </a:extLst>
          </p:cNvPr>
          <p:cNvSpPr txBox="1"/>
          <p:nvPr userDrawn="1"/>
        </p:nvSpPr>
        <p:spPr>
          <a:xfrm>
            <a:off x="14941928" y="13220031"/>
            <a:ext cx="7312899" cy="2954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r" defTabSz="457200" hangingPunct="0">
              <a:lnSpc>
                <a:spcPct val="120000"/>
              </a:lnSpc>
              <a:defRPr/>
            </a:pPr>
            <a:r>
              <a:rPr lang="nl-BE" sz="1600" kern="0">
                <a:solidFill>
                  <a:schemeClr val="bg1">
                    <a:lumMod val="65000"/>
                  </a:schemeClr>
                </a:solidFill>
                <a:latin typeface="Lato" panose="020F0502020204030203" pitchFamily="34" charset="0"/>
                <a:ea typeface="Lato" panose="020F0502020204030203" pitchFamily="34" charset="0"/>
                <a:cs typeface="Lato" panose="020F0502020204030203" pitchFamily="34" charset="0"/>
                <a:sym typeface="Roboto Light"/>
              </a:rPr>
              <a:t>Confidential and Proprietary. Copyright (c) by Metamaze BV. All Rights Reserved.</a:t>
            </a:r>
          </a:p>
        </p:txBody>
      </p:sp>
      <p:pic>
        <p:nvPicPr>
          <p:cNvPr id="3" name="Afbeelding 2">
            <a:extLst>
              <a:ext uri="{FF2B5EF4-FFF2-40B4-BE49-F238E27FC236}">
                <a16:creationId xmlns:a16="http://schemas.microsoft.com/office/drawing/2014/main" id="{3F577018-A511-7C8B-0B28-94C430D4C0F2}"/>
              </a:ext>
            </a:extLst>
          </p:cNvPr>
          <p:cNvPicPr>
            <a:picLocks noChangeAspect="1"/>
          </p:cNvPicPr>
          <p:nvPr userDrawn="1"/>
        </p:nvPicPr>
        <p:blipFill>
          <a:blip r:embed="rId2"/>
          <a:stretch>
            <a:fillRect/>
          </a:stretch>
        </p:blipFill>
        <p:spPr>
          <a:xfrm>
            <a:off x="2129174" y="12475169"/>
            <a:ext cx="20125652" cy="744862"/>
          </a:xfrm>
          <a:prstGeom prst="rect">
            <a:avLst/>
          </a:prstGeom>
        </p:spPr>
      </p:pic>
    </p:spTree>
    <p:extLst>
      <p:ext uri="{BB962C8B-B14F-4D97-AF65-F5344CB8AC3E}">
        <p14:creationId xmlns:p14="http://schemas.microsoft.com/office/powerpoint/2010/main" val="824655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E71158-2D8C-60CF-2DC8-EF8DF743989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664" r="3340" b="5113"/>
          <a:stretch/>
        </p:blipFill>
        <p:spPr>
          <a:xfrm>
            <a:off x="265045" y="4147832"/>
            <a:ext cx="14079154" cy="8198132"/>
          </a:xfrm>
          <a:prstGeom prst="rect">
            <a:avLst/>
          </a:prstGeom>
        </p:spPr>
      </p:pic>
      <p:sp>
        <p:nvSpPr>
          <p:cNvPr id="9" name="Tijdelijke aanduiding voor afbeelding 8">
            <a:extLst>
              <a:ext uri="{FF2B5EF4-FFF2-40B4-BE49-F238E27FC236}">
                <a16:creationId xmlns:a16="http://schemas.microsoft.com/office/drawing/2014/main" id="{8828435E-71FE-AF58-B351-32AF2D4B42C8}"/>
              </a:ext>
            </a:extLst>
          </p:cNvPr>
          <p:cNvSpPr>
            <a:spLocks noGrp="1"/>
          </p:cNvSpPr>
          <p:nvPr>
            <p:ph type="pic" sz="quarter" idx="10" hasCustomPrompt="1"/>
          </p:nvPr>
        </p:nvSpPr>
        <p:spPr>
          <a:xfrm>
            <a:off x="2299061" y="4807130"/>
            <a:ext cx="9892938" cy="6217920"/>
          </a:xfrm>
          <a:prstGeom prst="rect">
            <a:avLst/>
          </a:prstGeom>
          <a:solidFill>
            <a:schemeClr val="accent5"/>
          </a:solidFill>
          <a:effectLst>
            <a:innerShdw blurRad="114300">
              <a:prstClr val="black"/>
            </a:innerShdw>
          </a:effectLst>
        </p:spPr>
        <p:txBody>
          <a:bodyPr anchor="ctr"/>
          <a:lstStyle>
            <a:lvl1pPr marL="0" indent="0" algn="ctr">
              <a:buNone/>
              <a:defRPr sz="1428" b="1"/>
            </a:lvl1pPr>
          </a:lstStyle>
          <a:p>
            <a:r>
              <a:rPr lang="nl-NL"/>
              <a:t>Afbeelding</a:t>
            </a:r>
          </a:p>
        </p:txBody>
      </p:sp>
      <p:pic>
        <p:nvPicPr>
          <p:cNvPr id="3" name="Afbeelding 2">
            <a:extLst>
              <a:ext uri="{FF2B5EF4-FFF2-40B4-BE49-F238E27FC236}">
                <a16:creationId xmlns:a16="http://schemas.microsoft.com/office/drawing/2014/main" id="{3A192197-B7B8-87CA-E754-FD7C334A70FC}"/>
              </a:ext>
            </a:extLst>
          </p:cNvPr>
          <p:cNvPicPr>
            <a:picLocks noChangeAspect="1"/>
          </p:cNvPicPr>
          <p:nvPr userDrawn="1"/>
        </p:nvPicPr>
        <p:blipFill>
          <a:blip r:embed="rId3"/>
          <a:stretch>
            <a:fillRect/>
          </a:stretch>
        </p:blipFill>
        <p:spPr>
          <a:xfrm>
            <a:off x="2129172" y="12585533"/>
            <a:ext cx="20125652" cy="744862"/>
          </a:xfrm>
          <a:prstGeom prst="rect">
            <a:avLst/>
          </a:prstGeom>
        </p:spPr>
      </p:pic>
    </p:spTree>
    <p:extLst>
      <p:ext uri="{BB962C8B-B14F-4D97-AF65-F5344CB8AC3E}">
        <p14:creationId xmlns:p14="http://schemas.microsoft.com/office/powerpoint/2010/main" val="119574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31C9B-6950-7AED-6D7F-732E48C8FEC1}"/>
              </a:ext>
            </a:extLst>
          </p:cNvPr>
          <p:cNvSpPr>
            <a:spLocks noGrp="1"/>
          </p:cNvSpPr>
          <p:nvPr>
            <p:ph type="title"/>
          </p:nvPr>
        </p:nvSpPr>
        <p:spPr>
          <a:xfrm>
            <a:off x="1679577" y="914400"/>
            <a:ext cx="7864474" cy="3200400"/>
          </a:xfrm>
          <a:prstGeom prst="rect">
            <a:avLst/>
          </a:prstGeom>
        </p:spPr>
        <p:txBody>
          <a:bodyPr anchor="b"/>
          <a:lstStyle>
            <a:lvl1pPr>
              <a:defRPr sz="64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678931C6-39CA-A262-DA23-B97CDF9CDC51}"/>
              </a:ext>
            </a:extLst>
          </p:cNvPr>
          <p:cNvSpPr>
            <a:spLocks noGrp="1"/>
          </p:cNvSpPr>
          <p:nvPr>
            <p:ph type="pic" idx="1"/>
          </p:nvPr>
        </p:nvSpPr>
        <p:spPr>
          <a:xfrm>
            <a:off x="10366376" y="1974851"/>
            <a:ext cx="12344400" cy="9747250"/>
          </a:xfrm>
          <a:prstGeom prst="rect">
            <a:avLst/>
          </a:prstGeo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PK"/>
          </a:p>
        </p:txBody>
      </p:sp>
      <p:sp>
        <p:nvSpPr>
          <p:cNvPr id="4" name="Text Placeholder 3">
            <a:extLst>
              <a:ext uri="{FF2B5EF4-FFF2-40B4-BE49-F238E27FC236}">
                <a16:creationId xmlns:a16="http://schemas.microsoft.com/office/drawing/2014/main" id="{836EF447-A3E2-BC08-3408-A07F5C6C9269}"/>
              </a:ext>
            </a:extLst>
          </p:cNvPr>
          <p:cNvSpPr>
            <a:spLocks noGrp="1"/>
          </p:cNvSpPr>
          <p:nvPr>
            <p:ph type="body" sz="half" idx="2"/>
          </p:nvPr>
        </p:nvSpPr>
        <p:spPr>
          <a:xfrm>
            <a:off x="1679577" y="4114800"/>
            <a:ext cx="7864474" cy="7623176"/>
          </a:xfrm>
          <a:prstGeom prst="rect">
            <a:avLst/>
          </a:prstGeo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4210C246-BE64-7ED4-E4A7-2D438A87C8E9}"/>
              </a:ext>
            </a:extLst>
          </p:cNvPr>
          <p:cNvSpPr>
            <a:spLocks noGrp="1"/>
          </p:cNvSpPr>
          <p:nvPr>
            <p:ph type="dt" sz="half" idx="10"/>
          </p:nvPr>
        </p:nvSpPr>
        <p:spPr>
          <a:xfrm>
            <a:off x="1676400" y="12712701"/>
            <a:ext cx="5486400" cy="730250"/>
          </a:xfrm>
          <a:prstGeom prst="rect">
            <a:avLst/>
          </a:prstGeom>
        </p:spPr>
        <p:txBody>
          <a:bodyPr/>
          <a:lstStyle/>
          <a:p>
            <a:fld id="{1ADC90F2-355B-401A-BEEB-F1AA5A013C72}" type="datetimeFigureOut">
              <a:rPr lang="en-PK" smtClean="0"/>
              <a:t>1/17/24</a:t>
            </a:fld>
            <a:endParaRPr lang="en-PK"/>
          </a:p>
        </p:txBody>
      </p:sp>
      <p:sp>
        <p:nvSpPr>
          <p:cNvPr id="6" name="Footer Placeholder 5">
            <a:extLst>
              <a:ext uri="{FF2B5EF4-FFF2-40B4-BE49-F238E27FC236}">
                <a16:creationId xmlns:a16="http://schemas.microsoft.com/office/drawing/2014/main" id="{E827598D-6343-248D-EBDA-6EEB62646586}"/>
              </a:ext>
            </a:extLst>
          </p:cNvPr>
          <p:cNvSpPr>
            <a:spLocks noGrp="1"/>
          </p:cNvSpPr>
          <p:nvPr>
            <p:ph type="ftr" sz="quarter" idx="11"/>
          </p:nvPr>
        </p:nvSpPr>
        <p:spPr>
          <a:xfrm>
            <a:off x="8077200" y="12712701"/>
            <a:ext cx="8229600" cy="730250"/>
          </a:xfrm>
          <a:prstGeom prst="rect">
            <a:avLst/>
          </a:prstGeom>
        </p:spPr>
        <p:txBody>
          <a:bodyPr/>
          <a:lstStyle/>
          <a:p>
            <a:endParaRPr lang="en-PK"/>
          </a:p>
        </p:txBody>
      </p:sp>
      <p:sp>
        <p:nvSpPr>
          <p:cNvPr id="7" name="Slide Number Placeholder 6">
            <a:extLst>
              <a:ext uri="{FF2B5EF4-FFF2-40B4-BE49-F238E27FC236}">
                <a16:creationId xmlns:a16="http://schemas.microsoft.com/office/drawing/2014/main" id="{2DE1BF9D-89D5-2FE6-38E7-D3CCE761E107}"/>
              </a:ext>
            </a:extLst>
          </p:cNvPr>
          <p:cNvSpPr>
            <a:spLocks noGrp="1"/>
          </p:cNvSpPr>
          <p:nvPr>
            <p:ph type="sldNum" sz="quarter" idx="12"/>
          </p:nvPr>
        </p:nvSpPr>
        <p:spPr>
          <a:xfrm>
            <a:off x="17221200" y="12712701"/>
            <a:ext cx="5486400" cy="730250"/>
          </a:xfrm>
          <a:prstGeom prst="rect">
            <a:avLst/>
          </a:prstGeom>
        </p:spPr>
        <p:txBody>
          <a:bodyPr/>
          <a:lstStyle/>
          <a:p>
            <a:fld id="{247B37F0-501C-45C7-B200-7888C85CE8E0}" type="slidenum">
              <a:rPr lang="en-PK" smtClean="0"/>
              <a:t>‹#›</a:t>
            </a:fld>
            <a:endParaRPr lang="en-PK"/>
          </a:p>
        </p:txBody>
      </p:sp>
    </p:spTree>
    <p:extLst>
      <p:ext uri="{BB962C8B-B14F-4D97-AF65-F5344CB8AC3E}">
        <p14:creationId xmlns:p14="http://schemas.microsoft.com/office/powerpoint/2010/main" val="3764534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505A-26A6-DB6E-1743-A5C3C3911520}"/>
              </a:ext>
            </a:extLst>
          </p:cNvPr>
          <p:cNvSpPr>
            <a:spLocks noGrp="1"/>
          </p:cNvSpPr>
          <p:nvPr>
            <p:ph type="title"/>
          </p:nvPr>
        </p:nvSpPr>
        <p:spPr>
          <a:xfrm>
            <a:off x="1676400" y="730251"/>
            <a:ext cx="21031200" cy="2651126"/>
          </a:xfrm>
          <a:prstGeom prst="rect">
            <a:avLst/>
          </a:prstGeom>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01EE56BB-738D-846A-EA10-4365835C0C24}"/>
              </a:ext>
            </a:extLst>
          </p:cNvPr>
          <p:cNvSpPr>
            <a:spLocks noGrp="1"/>
          </p:cNvSpPr>
          <p:nvPr>
            <p:ph type="body" orient="vert" idx="1"/>
          </p:nvPr>
        </p:nvSpPr>
        <p:spPr>
          <a:xfrm>
            <a:off x="1676400" y="3651250"/>
            <a:ext cx="21031200" cy="870267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026BB67-12C6-315E-7CD4-700695A35665}"/>
              </a:ext>
            </a:extLst>
          </p:cNvPr>
          <p:cNvSpPr>
            <a:spLocks noGrp="1"/>
          </p:cNvSpPr>
          <p:nvPr>
            <p:ph type="dt" sz="half" idx="10"/>
          </p:nvPr>
        </p:nvSpPr>
        <p:spPr>
          <a:xfrm>
            <a:off x="1676400" y="12712701"/>
            <a:ext cx="5486400" cy="730250"/>
          </a:xfrm>
          <a:prstGeom prst="rect">
            <a:avLst/>
          </a:prstGeom>
        </p:spPr>
        <p:txBody>
          <a:bodyPr/>
          <a:lstStyle/>
          <a:p>
            <a:fld id="{1ADC90F2-355B-401A-BEEB-F1AA5A013C72}" type="datetimeFigureOut">
              <a:rPr lang="en-PK" smtClean="0"/>
              <a:t>1/17/24</a:t>
            </a:fld>
            <a:endParaRPr lang="en-PK"/>
          </a:p>
        </p:txBody>
      </p:sp>
      <p:sp>
        <p:nvSpPr>
          <p:cNvPr id="5" name="Footer Placeholder 4">
            <a:extLst>
              <a:ext uri="{FF2B5EF4-FFF2-40B4-BE49-F238E27FC236}">
                <a16:creationId xmlns:a16="http://schemas.microsoft.com/office/drawing/2014/main" id="{E03AFA26-3484-86D1-E0E3-7858C9D67E51}"/>
              </a:ext>
            </a:extLst>
          </p:cNvPr>
          <p:cNvSpPr>
            <a:spLocks noGrp="1"/>
          </p:cNvSpPr>
          <p:nvPr>
            <p:ph type="ftr" sz="quarter" idx="11"/>
          </p:nvPr>
        </p:nvSpPr>
        <p:spPr>
          <a:xfrm>
            <a:off x="8077200" y="12712701"/>
            <a:ext cx="8229600" cy="730250"/>
          </a:xfrm>
          <a:prstGeom prst="rect">
            <a:avLst/>
          </a:prstGeom>
        </p:spPr>
        <p:txBody>
          <a:bodyPr/>
          <a:lstStyle/>
          <a:p>
            <a:endParaRPr lang="en-PK"/>
          </a:p>
        </p:txBody>
      </p:sp>
      <p:sp>
        <p:nvSpPr>
          <p:cNvPr id="6" name="Slide Number Placeholder 5">
            <a:extLst>
              <a:ext uri="{FF2B5EF4-FFF2-40B4-BE49-F238E27FC236}">
                <a16:creationId xmlns:a16="http://schemas.microsoft.com/office/drawing/2014/main" id="{6D320A1F-47D6-D00B-A110-BB2014500896}"/>
              </a:ext>
            </a:extLst>
          </p:cNvPr>
          <p:cNvSpPr>
            <a:spLocks noGrp="1"/>
          </p:cNvSpPr>
          <p:nvPr>
            <p:ph type="sldNum" sz="quarter" idx="12"/>
          </p:nvPr>
        </p:nvSpPr>
        <p:spPr>
          <a:xfrm>
            <a:off x="17221200" y="12712701"/>
            <a:ext cx="5486400" cy="730250"/>
          </a:xfrm>
          <a:prstGeom prst="rect">
            <a:avLst/>
          </a:prstGeom>
        </p:spPr>
        <p:txBody>
          <a:bodyPr/>
          <a:lstStyle/>
          <a:p>
            <a:fld id="{247B37F0-501C-45C7-B200-7888C85CE8E0}" type="slidenum">
              <a:rPr lang="en-PK" smtClean="0"/>
              <a:t>‹#›</a:t>
            </a:fld>
            <a:endParaRPr lang="en-PK"/>
          </a:p>
        </p:txBody>
      </p:sp>
    </p:spTree>
    <p:extLst>
      <p:ext uri="{BB962C8B-B14F-4D97-AF65-F5344CB8AC3E}">
        <p14:creationId xmlns:p14="http://schemas.microsoft.com/office/powerpoint/2010/main" val="2576685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03E734-75F8-9DE3-F140-C16EC013B2E7}"/>
              </a:ext>
            </a:extLst>
          </p:cNvPr>
          <p:cNvSpPr>
            <a:spLocks noGrp="1"/>
          </p:cNvSpPr>
          <p:nvPr>
            <p:ph type="title" orient="vert"/>
          </p:nvPr>
        </p:nvSpPr>
        <p:spPr>
          <a:xfrm>
            <a:off x="17449800" y="730250"/>
            <a:ext cx="5257800" cy="11623676"/>
          </a:xfrm>
          <a:prstGeom prst="rect">
            <a:avLst/>
          </a:prstGeo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E7BDBC72-7E46-CC95-F18A-7C6E5CA02EC6}"/>
              </a:ext>
            </a:extLst>
          </p:cNvPr>
          <p:cNvSpPr>
            <a:spLocks noGrp="1"/>
          </p:cNvSpPr>
          <p:nvPr>
            <p:ph type="body" orient="vert" idx="1"/>
          </p:nvPr>
        </p:nvSpPr>
        <p:spPr>
          <a:xfrm>
            <a:off x="1676400" y="730250"/>
            <a:ext cx="15468600" cy="1162367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E4282794-C382-F479-66B5-FD9E9A86183F}"/>
              </a:ext>
            </a:extLst>
          </p:cNvPr>
          <p:cNvSpPr>
            <a:spLocks noGrp="1"/>
          </p:cNvSpPr>
          <p:nvPr>
            <p:ph type="dt" sz="half" idx="10"/>
          </p:nvPr>
        </p:nvSpPr>
        <p:spPr>
          <a:xfrm>
            <a:off x="1676400" y="12712701"/>
            <a:ext cx="5486400" cy="730250"/>
          </a:xfrm>
          <a:prstGeom prst="rect">
            <a:avLst/>
          </a:prstGeom>
        </p:spPr>
        <p:txBody>
          <a:bodyPr/>
          <a:lstStyle/>
          <a:p>
            <a:fld id="{1ADC90F2-355B-401A-BEEB-F1AA5A013C72}" type="datetimeFigureOut">
              <a:rPr lang="en-PK" smtClean="0"/>
              <a:t>1/17/24</a:t>
            </a:fld>
            <a:endParaRPr lang="en-PK"/>
          </a:p>
        </p:txBody>
      </p:sp>
      <p:sp>
        <p:nvSpPr>
          <p:cNvPr id="5" name="Footer Placeholder 4">
            <a:extLst>
              <a:ext uri="{FF2B5EF4-FFF2-40B4-BE49-F238E27FC236}">
                <a16:creationId xmlns:a16="http://schemas.microsoft.com/office/drawing/2014/main" id="{70157DDB-0BAB-4677-8CD1-6E815E1C696B}"/>
              </a:ext>
            </a:extLst>
          </p:cNvPr>
          <p:cNvSpPr>
            <a:spLocks noGrp="1"/>
          </p:cNvSpPr>
          <p:nvPr>
            <p:ph type="ftr" sz="quarter" idx="11"/>
          </p:nvPr>
        </p:nvSpPr>
        <p:spPr>
          <a:xfrm>
            <a:off x="8077200" y="12712701"/>
            <a:ext cx="8229600" cy="730250"/>
          </a:xfrm>
          <a:prstGeom prst="rect">
            <a:avLst/>
          </a:prstGeom>
        </p:spPr>
        <p:txBody>
          <a:bodyPr/>
          <a:lstStyle/>
          <a:p>
            <a:endParaRPr lang="en-PK"/>
          </a:p>
        </p:txBody>
      </p:sp>
      <p:sp>
        <p:nvSpPr>
          <p:cNvPr id="6" name="Slide Number Placeholder 5">
            <a:extLst>
              <a:ext uri="{FF2B5EF4-FFF2-40B4-BE49-F238E27FC236}">
                <a16:creationId xmlns:a16="http://schemas.microsoft.com/office/drawing/2014/main" id="{39E2EF87-0225-8E4F-CE0E-E0DDFB28678C}"/>
              </a:ext>
            </a:extLst>
          </p:cNvPr>
          <p:cNvSpPr>
            <a:spLocks noGrp="1"/>
          </p:cNvSpPr>
          <p:nvPr>
            <p:ph type="sldNum" sz="quarter" idx="12"/>
          </p:nvPr>
        </p:nvSpPr>
        <p:spPr>
          <a:xfrm>
            <a:off x="17221200" y="12712701"/>
            <a:ext cx="5486400" cy="730250"/>
          </a:xfrm>
          <a:prstGeom prst="rect">
            <a:avLst/>
          </a:prstGeom>
        </p:spPr>
        <p:txBody>
          <a:bodyPr/>
          <a:lstStyle/>
          <a:p>
            <a:fld id="{247B37F0-501C-45C7-B200-7888C85CE8E0}" type="slidenum">
              <a:rPr lang="en-PK" smtClean="0"/>
              <a:t>‹#›</a:t>
            </a:fld>
            <a:endParaRPr lang="en-PK"/>
          </a:p>
        </p:txBody>
      </p:sp>
    </p:spTree>
    <p:extLst>
      <p:ext uri="{BB962C8B-B14F-4D97-AF65-F5344CB8AC3E}">
        <p14:creationId xmlns:p14="http://schemas.microsoft.com/office/powerpoint/2010/main" val="917505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58000">
              <a:srgbClr val="0031A2"/>
            </a:gs>
            <a:gs pos="100000">
              <a:srgbClr val="025EFF"/>
            </a:gs>
          </a:gsLst>
          <a:lin ang="1800000" scaled="0"/>
        </a:gra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8233691-CEE3-4337-91F3-1126FBA48FE4}"/>
              </a:ext>
            </a:extLst>
          </p:cNvPr>
          <p:cNvSpPr/>
          <p:nvPr userDrawn="1"/>
        </p:nvSpPr>
        <p:spPr>
          <a:xfrm>
            <a:off x="1971370" y="7459287"/>
            <a:ext cx="20002500" cy="3758978"/>
          </a:xfrm>
          <a:prstGeom prst="roundRect">
            <a:avLst/>
          </a:prstGeom>
          <a:solidFill>
            <a:srgbClr val="648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76400" y="2098627"/>
            <a:ext cx="21031200" cy="4102200"/>
          </a:xfrm>
        </p:spPr>
        <p:txBody>
          <a:bodyPr anchor="b"/>
          <a:lstStyle>
            <a:lvl1pPr algn="ctr">
              <a:defRPr sz="14000" b="1">
                <a:solidFill>
                  <a:schemeClr val="bg1"/>
                </a:solidFill>
              </a:defRPr>
            </a:lvl1pPr>
          </a:lstStyle>
          <a:p>
            <a:r>
              <a:rPr lang="en-US" dirty="0"/>
              <a:t>CLICK TO EDIT MASTER TITLE STYLE</a:t>
            </a:r>
          </a:p>
        </p:txBody>
      </p:sp>
      <p:sp>
        <p:nvSpPr>
          <p:cNvPr id="3" name="Text Placeholder 2"/>
          <p:cNvSpPr>
            <a:spLocks noGrp="1"/>
          </p:cNvSpPr>
          <p:nvPr>
            <p:ph type="body" idx="1" hasCustomPrompt="1"/>
          </p:nvPr>
        </p:nvSpPr>
        <p:spPr>
          <a:xfrm>
            <a:off x="2188464" y="7173146"/>
            <a:ext cx="20007072" cy="3758184"/>
          </a:xfrm>
          <a:prstGeom prst="flowChartAlternateProcess">
            <a:avLst/>
          </a:prstGeom>
          <a:solidFill>
            <a:schemeClr val="bg1"/>
          </a:solidFill>
          <a:ln>
            <a:noFill/>
          </a:ln>
        </p:spPr>
        <p:txBody>
          <a:bodyPr lIns="182880" tIns="91440" bIns="91440">
            <a:normAutofit/>
          </a:bodyPr>
          <a:lstStyle>
            <a:lvl1pPr marL="0" indent="0" algn="l">
              <a:buNone/>
              <a:defRPr sz="6600">
                <a:solidFill>
                  <a:srgbClr val="0D1E25"/>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1A3CF68-992B-4DE0-9E67-D5311DA8C183}" type="datetimeFigureOut">
              <a:rPr lang="en-US" smtClean="0"/>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11178237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ryptonary Template - 7">
    <p:spTree>
      <p:nvGrpSpPr>
        <p:cNvPr id="1" name=""/>
        <p:cNvGrpSpPr/>
        <p:nvPr/>
      </p:nvGrpSpPr>
      <p:grpSpPr>
        <a:xfrm>
          <a:off x="0" y="0"/>
          <a:ext cx="0" cy="0"/>
          <a:chOff x="0" y="0"/>
          <a:chExt cx="0" cy="0"/>
        </a:xfrm>
      </p:grpSpPr>
      <p:sp>
        <p:nvSpPr>
          <p:cNvPr id="184" name="Picture Placeholder 183">
            <a:extLst>
              <a:ext uri="{FF2B5EF4-FFF2-40B4-BE49-F238E27FC236}">
                <a16:creationId xmlns:a16="http://schemas.microsoft.com/office/drawing/2014/main" id="{5A146A20-299B-4747-A7C3-FB7480FB7251}"/>
              </a:ext>
            </a:extLst>
          </p:cNvPr>
          <p:cNvSpPr>
            <a:spLocks noGrp="1"/>
          </p:cNvSpPr>
          <p:nvPr>
            <p:ph type="pic" sz="quarter" idx="10" hasCustomPrompt="1"/>
          </p:nvPr>
        </p:nvSpPr>
        <p:spPr>
          <a:xfrm>
            <a:off x="0" y="0"/>
            <a:ext cx="24384000" cy="13716000"/>
          </a:xfrm>
          <a:prstGeom prst="rect">
            <a:avLst/>
          </a:prstGeom>
        </p:spPr>
        <p:txBody>
          <a:bodyPr/>
          <a:lstStyle>
            <a:lvl1pPr algn="ctr">
              <a:defRPr sz="2800">
                <a:solidFill>
                  <a:schemeClr val="bg1">
                    <a:lumMod val="75000"/>
                  </a:schemeClr>
                </a:solidFill>
              </a:defRPr>
            </a:lvl1pPr>
          </a:lstStyle>
          <a:p>
            <a:r>
              <a:rPr lang="id-ID"/>
              <a:t>Image Placeholder</a:t>
            </a:r>
          </a:p>
        </p:txBody>
      </p:sp>
      <p:pic>
        <p:nvPicPr>
          <p:cNvPr id="2" name="Afbeelding 1" descr="Afbeelding met grond, buiten&#10;&#10;Automatisch gegenereerde beschrijving">
            <a:extLst>
              <a:ext uri="{FF2B5EF4-FFF2-40B4-BE49-F238E27FC236}">
                <a16:creationId xmlns:a16="http://schemas.microsoft.com/office/drawing/2014/main" id="{2A0EC001-FE02-BD91-E4ED-B643507E736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4981" t="11876" r="26789" b="19532"/>
          <a:stretch/>
        </p:blipFill>
        <p:spPr>
          <a:xfrm>
            <a:off x="-24301" y="-96468"/>
            <a:ext cx="24408302" cy="13802256"/>
          </a:xfrm>
          <a:prstGeom prst="rect">
            <a:avLst/>
          </a:prstGeom>
        </p:spPr>
      </p:pic>
    </p:spTree>
    <p:extLst>
      <p:ext uri="{BB962C8B-B14F-4D97-AF65-F5344CB8AC3E}">
        <p14:creationId xmlns:p14="http://schemas.microsoft.com/office/powerpoint/2010/main" val="326628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0" fill="hold"/>
                                        <p:tgtEl>
                                          <p:spTgt spid="18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CCDDE9-9668-44F9-BFE3-855B9F7FF55D}"/>
              </a:ext>
            </a:extLst>
          </p:cNvPr>
          <p:cNvSpPr/>
          <p:nvPr userDrawn="1"/>
        </p:nvSpPr>
        <p:spPr>
          <a:xfrm>
            <a:off x="-555610" y="546598"/>
            <a:ext cx="24022268" cy="1362124"/>
          </a:xfrm>
          <a:prstGeom prst="rect">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644958" y="503336"/>
            <a:ext cx="21477624" cy="2204680"/>
          </a:xfrm>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lIns="182880" tIns="182880" rIns="182880" bIns="182880"/>
          <a:lstStyle>
            <a:lvl1pPr>
              <a:buClr>
                <a:srgbClr val="025EFF"/>
              </a:buClr>
              <a:defRPr>
                <a:solidFill>
                  <a:srgbClr val="0D1E25"/>
                </a:solidFill>
              </a:defRPr>
            </a:lvl1pPr>
            <a:lvl2pPr>
              <a:buClr>
                <a:srgbClr val="025EFF"/>
              </a:buClr>
              <a:defRPr>
                <a:solidFill>
                  <a:srgbClr val="0D1E25"/>
                </a:solidFill>
              </a:defRPr>
            </a:lvl2pPr>
            <a:lvl3pPr>
              <a:buClr>
                <a:srgbClr val="025EFF"/>
              </a:buClr>
              <a:defRPr>
                <a:solidFill>
                  <a:srgbClr val="0D1E25"/>
                </a:solidFill>
              </a:defRPr>
            </a:lvl3pPr>
            <a:lvl4pPr>
              <a:buClr>
                <a:srgbClr val="025EFF"/>
              </a:buClr>
              <a:defRPr>
                <a:solidFill>
                  <a:srgbClr val="0D1E25"/>
                </a:solidFill>
              </a:defRPr>
            </a:lvl4pPr>
            <a:lvl5pPr>
              <a:buClr>
                <a:srgbClr val="025EFF"/>
              </a:buClr>
              <a:defRPr>
                <a:solidFill>
                  <a:srgbClr val="0D1E2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A3CF68-992B-4DE0-9E67-D5311DA8C183}" type="datetimeFigureOut">
              <a:rPr lang="en-US" smtClean="0"/>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38969173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131"/>
        <p:cNvGrpSpPr/>
        <p:nvPr/>
      </p:nvGrpSpPr>
      <p:grpSpPr>
        <a:xfrm>
          <a:off x="0" y="0"/>
          <a:ext cx="0" cy="0"/>
          <a:chOff x="0" y="0"/>
          <a:chExt cx="0" cy="0"/>
        </a:xfrm>
      </p:grpSpPr>
      <p:sp>
        <p:nvSpPr>
          <p:cNvPr id="137" name="Google Shape;137;p102"/>
          <p:cNvSpPr txBox="1">
            <a:spLocks noGrp="1"/>
          </p:cNvSpPr>
          <p:nvPr>
            <p:ph type="title"/>
          </p:nvPr>
        </p:nvSpPr>
        <p:spPr>
          <a:xfrm>
            <a:off x="514460" y="639436"/>
            <a:ext cx="21179140" cy="1432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7000"/>
              <a:buFont typeface="Lato Black"/>
              <a:buNone/>
              <a:defRPr sz="7200" b="1">
                <a:solidFill>
                  <a:srgbClr val="002F9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en-US"/>
          </a:p>
        </p:txBody>
      </p:sp>
      <p:sp>
        <p:nvSpPr>
          <p:cNvPr id="132" name="Google Shape;132;p102"/>
          <p:cNvSpPr txBox="1">
            <a:spLocks noGrp="1"/>
          </p:cNvSpPr>
          <p:nvPr>
            <p:ph type="body" idx="1"/>
          </p:nvPr>
        </p:nvSpPr>
        <p:spPr>
          <a:xfrm>
            <a:off x="1528462" y="3651250"/>
            <a:ext cx="21179140" cy="8702676"/>
          </a:xfrm>
          <a:prstGeom prst="rect">
            <a:avLst/>
          </a:prstGeom>
          <a:noFill/>
          <a:ln>
            <a:noFill/>
          </a:ln>
        </p:spPr>
        <p:txBody>
          <a:bodyPr spcFirstLastPara="1" wrap="square" lIns="91425" tIns="45700" rIns="91425" bIns="45700" anchor="t" anchorCtr="0">
            <a:normAutofit/>
          </a:bodyPr>
          <a:lstStyle>
            <a:lvl1pPr marL="457200" lvl="0" indent="-457200" algn="l">
              <a:lnSpc>
                <a:spcPct val="90000"/>
              </a:lnSpc>
              <a:spcBef>
                <a:spcPts val="1000"/>
              </a:spcBef>
              <a:spcAft>
                <a:spcPts val="0"/>
              </a:spcAft>
              <a:buClr>
                <a:srgbClr val="FFDE59"/>
              </a:buClr>
              <a:buSzPts val="3600"/>
              <a:buChar char="•"/>
              <a:defRPr sz="3600"/>
            </a:lvl1pPr>
            <a:lvl2pPr marL="914400" lvl="1" indent="-431800" algn="l">
              <a:lnSpc>
                <a:spcPct val="90000"/>
              </a:lnSpc>
              <a:spcBef>
                <a:spcPts val="500"/>
              </a:spcBef>
              <a:spcAft>
                <a:spcPts val="0"/>
              </a:spcAft>
              <a:buClr>
                <a:srgbClr val="002F9F"/>
              </a:buClr>
              <a:buSzPts val="3200"/>
              <a:buChar char="•"/>
              <a:defRPr sz="3200"/>
            </a:lvl2pPr>
            <a:lvl3pPr marL="1371600" lvl="2" indent="-406400" algn="l">
              <a:lnSpc>
                <a:spcPct val="90000"/>
              </a:lnSpc>
              <a:spcBef>
                <a:spcPts val="500"/>
              </a:spcBef>
              <a:spcAft>
                <a:spcPts val="0"/>
              </a:spcAft>
              <a:buClr>
                <a:schemeClr val="dk1"/>
              </a:buClr>
              <a:buSzPts val="2800"/>
              <a:buChar char="•"/>
              <a:defRPr sz="2800"/>
            </a:lvl3pPr>
            <a:lvl4pPr marL="1828800" lvl="3" indent="-381000" algn="l">
              <a:lnSpc>
                <a:spcPct val="90000"/>
              </a:lnSpc>
              <a:spcBef>
                <a:spcPts val="500"/>
              </a:spcBef>
              <a:spcAft>
                <a:spcPts val="0"/>
              </a:spcAft>
              <a:buClr>
                <a:schemeClr val="dk1"/>
              </a:buClr>
              <a:buSzPts val="2400"/>
              <a:buChar char="•"/>
              <a:defRPr sz="2400"/>
            </a:lvl4pPr>
            <a:lvl5pPr marL="2286000" lvl="4" indent="-381000" algn="l">
              <a:lnSpc>
                <a:spcPct val="90000"/>
              </a:lnSpc>
              <a:spcBef>
                <a:spcPts val="500"/>
              </a:spcBef>
              <a:spcAft>
                <a:spcPts val="0"/>
              </a:spcAft>
              <a:buClr>
                <a:schemeClr val="dk1"/>
              </a:buClr>
              <a:buSzPts val="2400"/>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1"/>
            <a:endParaRPr/>
          </a:p>
        </p:txBody>
      </p:sp>
      <p:sp>
        <p:nvSpPr>
          <p:cNvPr id="133" name="Google Shape;133;p102"/>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rgbClr val="888888"/>
              </a:buClr>
              <a:buSzPts val="1800"/>
              <a:buNone/>
              <a:defRPr/>
            </a:lvl1pPr>
            <a:lvl2pPr lvl="1" algn="l">
              <a:lnSpc>
                <a:spcPct val="120000"/>
              </a:lnSpc>
              <a:spcBef>
                <a:spcPts val="0"/>
              </a:spcBef>
              <a:spcAft>
                <a:spcPts val="0"/>
              </a:spcAft>
              <a:buClr>
                <a:srgbClr val="5E5E5E"/>
              </a:buClr>
              <a:buSzPts val="1800"/>
              <a:buNone/>
              <a:defRPr/>
            </a:lvl2pPr>
            <a:lvl3pPr lvl="2" algn="l">
              <a:lnSpc>
                <a:spcPct val="120000"/>
              </a:lnSpc>
              <a:spcBef>
                <a:spcPts val="0"/>
              </a:spcBef>
              <a:spcAft>
                <a:spcPts val="0"/>
              </a:spcAft>
              <a:buClr>
                <a:srgbClr val="5E5E5E"/>
              </a:buClr>
              <a:buSzPts val="1800"/>
              <a:buNone/>
              <a:defRPr/>
            </a:lvl3pPr>
            <a:lvl4pPr lvl="3" algn="l">
              <a:lnSpc>
                <a:spcPct val="120000"/>
              </a:lnSpc>
              <a:spcBef>
                <a:spcPts val="0"/>
              </a:spcBef>
              <a:spcAft>
                <a:spcPts val="0"/>
              </a:spcAft>
              <a:buClr>
                <a:srgbClr val="5E5E5E"/>
              </a:buClr>
              <a:buSzPts val="1800"/>
              <a:buNone/>
              <a:defRPr/>
            </a:lvl4pPr>
            <a:lvl5pPr lvl="4" algn="l">
              <a:lnSpc>
                <a:spcPct val="120000"/>
              </a:lnSpc>
              <a:spcBef>
                <a:spcPts val="0"/>
              </a:spcBef>
              <a:spcAft>
                <a:spcPts val="0"/>
              </a:spcAft>
              <a:buClr>
                <a:srgbClr val="5E5E5E"/>
              </a:buClr>
              <a:buSzPts val="1800"/>
              <a:buNone/>
              <a:defRPr/>
            </a:lvl5pPr>
            <a:lvl6pPr lvl="5" algn="l">
              <a:lnSpc>
                <a:spcPct val="120000"/>
              </a:lnSpc>
              <a:spcBef>
                <a:spcPts val="0"/>
              </a:spcBef>
              <a:spcAft>
                <a:spcPts val="0"/>
              </a:spcAft>
              <a:buClr>
                <a:srgbClr val="5E5E5E"/>
              </a:buClr>
              <a:buSzPts val="1800"/>
              <a:buNone/>
              <a:defRPr/>
            </a:lvl6pPr>
            <a:lvl7pPr lvl="6" algn="l">
              <a:lnSpc>
                <a:spcPct val="120000"/>
              </a:lnSpc>
              <a:spcBef>
                <a:spcPts val="0"/>
              </a:spcBef>
              <a:spcAft>
                <a:spcPts val="0"/>
              </a:spcAft>
              <a:buClr>
                <a:srgbClr val="5E5E5E"/>
              </a:buClr>
              <a:buSzPts val="1800"/>
              <a:buNone/>
              <a:defRPr/>
            </a:lvl7pPr>
            <a:lvl8pPr lvl="7" algn="l">
              <a:lnSpc>
                <a:spcPct val="120000"/>
              </a:lnSpc>
              <a:spcBef>
                <a:spcPts val="0"/>
              </a:spcBef>
              <a:spcAft>
                <a:spcPts val="0"/>
              </a:spcAft>
              <a:buClr>
                <a:srgbClr val="5E5E5E"/>
              </a:buClr>
              <a:buSzPts val="1800"/>
              <a:buNone/>
              <a:defRPr/>
            </a:lvl8pPr>
            <a:lvl9pPr lvl="8" algn="l">
              <a:lnSpc>
                <a:spcPct val="120000"/>
              </a:lnSpc>
              <a:spcBef>
                <a:spcPts val="0"/>
              </a:spcBef>
              <a:spcAft>
                <a:spcPts val="0"/>
              </a:spcAft>
              <a:buClr>
                <a:srgbClr val="5E5E5E"/>
              </a:buClr>
              <a:buSzPts val="1800"/>
              <a:buNone/>
              <a:defRPr/>
            </a:lvl9pPr>
          </a:lstStyle>
          <a:p>
            <a:endParaRPr/>
          </a:p>
        </p:txBody>
      </p:sp>
      <p:sp>
        <p:nvSpPr>
          <p:cNvPr id="134" name="Google Shape;134;p102"/>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0"/>
              </a:spcBef>
              <a:spcAft>
                <a:spcPts val="0"/>
              </a:spcAft>
              <a:buClr>
                <a:srgbClr val="888888"/>
              </a:buClr>
              <a:buSzPts val="1800"/>
              <a:buNone/>
              <a:defRPr/>
            </a:lvl1pPr>
            <a:lvl2pPr lvl="1" algn="l">
              <a:lnSpc>
                <a:spcPct val="120000"/>
              </a:lnSpc>
              <a:spcBef>
                <a:spcPts val="0"/>
              </a:spcBef>
              <a:spcAft>
                <a:spcPts val="0"/>
              </a:spcAft>
              <a:buClr>
                <a:srgbClr val="5E5E5E"/>
              </a:buClr>
              <a:buSzPts val="1800"/>
              <a:buNone/>
              <a:defRPr/>
            </a:lvl2pPr>
            <a:lvl3pPr lvl="2" algn="l">
              <a:lnSpc>
                <a:spcPct val="120000"/>
              </a:lnSpc>
              <a:spcBef>
                <a:spcPts val="0"/>
              </a:spcBef>
              <a:spcAft>
                <a:spcPts val="0"/>
              </a:spcAft>
              <a:buClr>
                <a:srgbClr val="5E5E5E"/>
              </a:buClr>
              <a:buSzPts val="1800"/>
              <a:buNone/>
              <a:defRPr/>
            </a:lvl3pPr>
            <a:lvl4pPr lvl="3" algn="l">
              <a:lnSpc>
                <a:spcPct val="120000"/>
              </a:lnSpc>
              <a:spcBef>
                <a:spcPts val="0"/>
              </a:spcBef>
              <a:spcAft>
                <a:spcPts val="0"/>
              </a:spcAft>
              <a:buClr>
                <a:srgbClr val="5E5E5E"/>
              </a:buClr>
              <a:buSzPts val="1800"/>
              <a:buNone/>
              <a:defRPr/>
            </a:lvl4pPr>
            <a:lvl5pPr lvl="4" algn="l">
              <a:lnSpc>
                <a:spcPct val="120000"/>
              </a:lnSpc>
              <a:spcBef>
                <a:spcPts val="0"/>
              </a:spcBef>
              <a:spcAft>
                <a:spcPts val="0"/>
              </a:spcAft>
              <a:buClr>
                <a:srgbClr val="5E5E5E"/>
              </a:buClr>
              <a:buSzPts val="1800"/>
              <a:buNone/>
              <a:defRPr/>
            </a:lvl5pPr>
            <a:lvl6pPr lvl="5" algn="l">
              <a:lnSpc>
                <a:spcPct val="120000"/>
              </a:lnSpc>
              <a:spcBef>
                <a:spcPts val="0"/>
              </a:spcBef>
              <a:spcAft>
                <a:spcPts val="0"/>
              </a:spcAft>
              <a:buClr>
                <a:srgbClr val="5E5E5E"/>
              </a:buClr>
              <a:buSzPts val="1800"/>
              <a:buNone/>
              <a:defRPr/>
            </a:lvl6pPr>
            <a:lvl7pPr lvl="6" algn="l">
              <a:lnSpc>
                <a:spcPct val="120000"/>
              </a:lnSpc>
              <a:spcBef>
                <a:spcPts val="0"/>
              </a:spcBef>
              <a:spcAft>
                <a:spcPts val="0"/>
              </a:spcAft>
              <a:buClr>
                <a:srgbClr val="5E5E5E"/>
              </a:buClr>
              <a:buSzPts val="1800"/>
              <a:buNone/>
              <a:defRPr/>
            </a:lvl7pPr>
            <a:lvl8pPr lvl="7" algn="l">
              <a:lnSpc>
                <a:spcPct val="120000"/>
              </a:lnSpc>
              <a:spcBef>
                <a:spcPts val="0"/>
              </a:spcBef>
              <a:spcAft>
                <a:spcPts val="0"/>
              </a:spcAft>
              <a:buClr>
                <a:srgbClr val="5E5E5E"/>
              </a:buClr>
              <a:buSzPts val="1800"/>
              <a:buNone/>
              <a:defRPr/>
            </a:lvl8pPr>
            <a:lvl9pPr lvl="8" algn="l">
              <a:lnSpc>
                <a:spcPct val="120000"/>
              </a:lnSpc>
              <a:spcBef>
                <a:spcPts val="0"/>
              </a:spcBef>
              <a:spcAft>
                <a:spcPts val="0"/>
              </a:spcAft>
              <a:buClr>
                <a:srgbClr val="5E5E5E"/>
              </a:buClr>
              <a:buSzPts val="1800"/>
              <a:buNone/>
              <a:defRPr/>
            </a:lvl9pPr>
          </a:lstStyle>
          <a:p>
            <a:endParaRPr/>
          </a:p>
        </p:txBody>
      </p:sp>
      <p:sp>
        <p:nvSpPr>
          <p:cNvPr id="135" name="Google Shape;135;p102"/>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1200"/>
              <a:buFont typeface="Roboto Light"/>
              <a:buNone/>
              <a:defRPr/>
            </a:lvl1pPr>
            <a:lvl2pPr marL="0" lvl="1" indent="0" algn="r">
              <a:lnSpc>
                <a:spcPct val="120000"/>
              </a:lnSpc>
              <a:spcBef>
                <a:spcPts val="0"/>
              </a:spcBef>
              <a:spcAft>
                <a:spcPts val="0"/>
              </a:spcAft>
              <a:buClr>
                <a:srgbClr val="888888"/>
              </a:buClr>
              <a:buSzPts val="1200"/>
              <a:buFont typeface="Roboto Light"/>
              <a:buNone/>
              <a:defRPr/>
            </a:lvl2pPr>
            <a:lvl3pPr marL="0" lvl="2" indent="0" algn="r">
              <a:lnSpc>
                <a:spcPct val="120000"/>
              </a:lnSpc>
              <a:spcBef>
                <a:spcPts val="0"/>
              </a:spcBef>
              <a:spcAft>
                <a:spcPts val="0"/>
              </a:spcAft>
              <a:buClr>
                <a:srgbClr val="888888"/>
              </a:buClr>
              <a:buSzPts val="1200"/>
              <a:buFont typeface="Roboto Light"/>
              <a:buNone/>
              <a:defRPr/>
            </a:lvl3pPr>
            <a:lvl4pPr marL="0" lvl="3" indent="0" algn="r">
              <a:lnSpc>
                <a:spcPct val="120000"/>
              </a:lnSpc>
              <a:spcBef>
                <a:spcPts val="0"/>
              </a:spcBef>
              <a:spcAft>
                <a:spcPts val="0"/>
              </a:spcAft>
              <a:buClr>
                <a:srgbClr val="888888"/>
              </a:buClr>
              <a:buSzPts val="1200"/>
              <a:buFont typeface="Roboto Light"/>
              <a:buNone/>
              <a:defRPr/>
            </a:lvl4pPr>
            <a:lvl5pPr marL="0" lvl="4" indent="0" algn="r">
              <a:lnSpc>
                <a:spcPct val="120000"/>
              </a:lnSpc>
              <a:spcBef>
                <a:spcPts val="0"/>
              </a:spcBef>
              <a:spcAft>
                <a:spcPts val="0"/>
              </a:spcAft>
              <a:buClr>
                <a:srgbClr val="888888"/>
              </a:buClr>
              <a:buSzPts val="1200"/>
              <a:buFont typeface="Roboto Light"/>
              <a:buNone/>
              <a:defRPr/>
            </a:lvl5pPr>
            <a:lvl6pPr marL="0" lvl="5" indent="0" algn="r">
              <a:lnSpc>
                <a:spcPct val="120000"/>
              </a:lnSpc>
              <a:spcBef>
                <a:spcPts val="0"/>
              </a:spcBef>
              <a:spcAft>
                <a:spcPts val="0"/>
              </a:spcAft>
              <a:buClr>
                <a:srgbClr val="888888"/>
              </a:buClr>
              <a:buSzPts val="1200"/>
              <a:buFont typeface="Roboto Light"/>
              <a:buNone/>
              <a:defRPr/>
            </a:lvl6pPr>
            <a:lvl7pPr marL="0" lvl="6" indent="0" algn="r">
              <a:lnSpc>
                <a:spcPct val="120000"/>
              </a:lnSpc>
              <a:spcBef>
                <a:spcPts val="0"/>
              </a:spcBef>
              <a:spcAft>
                <a:spcPts val="0"/>
              </a:spcAft>
              <a:buClr>
                <a:srgbClr val="888888"/>
              </a:buClr>
              <a:buSzPts val="1200"/>
              <a:buFont typeface="Roboto Light"/>
              <a:buNone/>
              <a:defRPr/>
            </a:lvl7pPr>
            <a:lvl8pPr marL="0" lvl="7" indent="0" algn="r">
              <a:lnSpc>
                <a:spcPct val="120000"/>
              </a:lnSpc>
              <a:spcBef>
                <a:spcPts val="0"/>
              </a:spcBef>
              <a:spcAft>
                <a:spcPts val="0"/>
              </a:spcAft>
              <a:buClr>
                <a:srgbClr val="888888"/>
              </a:buClr>
              <a:buSzPts val="1200"/>
              <a:buFont typeface="Roboto Light"/>
              <a:buNone/>
              <a:defRPr/>
            </a:lvl8pPr>
            <a:lvl9pPr marL="0" lvl="8" indent="0" algn="r">
              <a:lnSpc>
                <a:spcPct val="120000"/>
              </a:lnSpc>
              <a:spcBef>
                <a:spcPts val="0"/>
              </a:spcBef>
              <a:spcAft>
                <a:spcPts val="0"/>
              </a:spcAft>
              <a:buClr>
                <a:srgbClr val="888888"/>
              </a:buClr>
              <a:buSzPts val="1200"/>
              <a:buFont typeface="Roboto Light"/>
              <a:buNone/>
              <a:defRPr/>
            </a:lvl9pPr>
          </a:lstStyle>
          <a:p>
            <a:fld id="{00000000-1234-1234-1234-123412341234}" type="slidenum">
              <a:rPr lang="en-GB" smtClean="0"/>
              <a:pPr/>
              <a:t>‹#›</a:t>
            </a:fld>
            <a:endParaRPr lang="en-GB"/>
          </a:p>
        </p:txBody>
      </p:sp>
      <p:sp>
        <p:nvSpPr>
          <p:cNvPr id="136" name="Google Shape;136;p102"/>
          <p:cNvSpPr txBox="1">
            <a:spLocks noGrp="1"/>
          </p:cNvSpPr>
          <p:nvPr>
            <p:ph type="body" idx="2"/>
          </p:nvPr>
        </p:nvSpPr>
        <p:spPr>
          <a:xfrm>
            <a:off x="1528462" y="2438549"/>
            <a:ext cx="21179140" cy="7302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 name="Straight Connector 8">
            <a:extLst>
              <a:ext uri="{FF2B5EF4-FFF2-40B4-BE49-F238E27FC236}">
                <a16:creationId xmlns:a16="http://schemas.microsoft.com/office/drawing/2014/main" id="{5D59F050-1058-4E77-A279-CBE46617CBDA}"/>
              </a:ext>
            </a:extLst>
          </p:cNvPr>
          <p:cNvCxnSpPr>
            <a:cxnSpLocks/>
          </p:cNvCxnSpPr>
          <p:nvPr userDrawn="1"/>
        </p:nvCxnSpPr>
        <p:spPr>
          <a:xfrm>
            <a:off x="-2771714" y="2102464"/>
            <a:ext cx="21326168" cy="0"/>
          </a:xfrm>
          <a:prstGeom prst="line">
            <a:avLst/>
          </a:prstGeom>
          <a:ln>
            <a:solidFill>
              <a:srgbClr val="002F9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6053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58000">
              <a:srgbClr val="0031A2"/>
            </a:gs>
            <a:gs pos="100000">
              <a:srgbClr val="025EFF"/>
            </a:gs>
          </a:gsLst>
          <a:lin ang="1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0460" y="3192950"/>
            <a:ext cx="18288000" cy="5199372"/>
          </a:xfrm>
        </p:spPr>
        <p:txBody>
          <a:bodyPr anchor="b"/>
          <a:lstStyle>
            <a:lvl1pPr algn="l">
              <a:defRPr sz="13800" b="1">
                <a:solidFill>
                  <a:schemeClr val="bg1"/>
                </a:solidFill>
              </a:defRPr>
            </a:lvl1pPr>
          </a:lstStyle>
          <a:p>
            <a:r>
              <a:rPr lang="en-US"/>
              <a:t>CLICK TO EDIT MASTER TITLE STYLE</a:t>
            </a:r>
          </a:p>
        </p:txBody>
      </p:sp>
      <p:sp>
        <p:nvSpPr>
          <p:cNvPr id="3" name="Subtitle 2"/>
          <p:cNvSpPr>
            <a:spLocks noGrp="1"/>
          </p:cNvSpPr>
          <p:nvPr>
            <p:ph type="subTitle" idx="1" hasCustomPrompt="1"/>
          </p:nvPr>
        </p:nvSpPr>
        <p:spPr>
          <a:xfrm>
            <a:off x="610460" y="8624548"/>
            <a:ext cx="18288000" cy="3311524"/>
          </a:xfrm>
        </p:spPr>
        <p:txBody>
          <a:bodyPr/>
          <a:lstStyle>
            <a:lvl1pPr marL="0" indent="0" algn="ctr">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p:cNvSpPr>
            <a:spLocks noGrp="1"/>
          </p:cNvSpPr>
          <p:nvPr>
            <p:ph type="dt" sz="half" idx="10"/>
          </p:nvPr>
        </p:nvSpPr>
        <p:spPr/>
        <p:txBody>
          <a:bodyPr/>
          <a:lstStyle/>
          <a:p>
            <a:fld id="{81A3CF68-992B-4DE0-9E67-D5311DA8C183}" type="datetimeFigureOut">
              <a:rPr lang="en-US" smtClean="0"/>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3609640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CCDDE9-9668-44F9-BFE3-855B9F7FF55D}"/>
              </a:ext>
            </a:extLst>
          </p:cNvPr>
          <p:cNvSpPr/>
          <p:nvPr userDrawn="1"/>
        </p:nvSpPr>
        <p:spPr>
          <a:xfrm>
            <a:off x="-555610" y="546598"/>
            <a:ext cx="24022268" cy="1362124"/>
          </a:xfrm>
          <a:prstGeom prst="rect">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644956" y="503336"/>
            <a:ext cx="21477624" cy="2204680"/>
          </a:xfrm>
        </p:spPr>
        <p:txBody>
          <a:bodyPr/>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p:txBody>
          <a:bodyPr lIns="182880" tIns="182880" rIns="182880" bIns="182880"/>
          <a:lstStyle>
            <a:lvl1pPr>
              <a:buClr>
                <a:srgbClr val="025EFF"/>
              </a:buClr>
              <a:defRPr>
                <a:solidFill>
                  <a:srgbClr val="0D1E25"/>
                </a:solidFill>
              </a:defRPr>
            </a:lvl1pPr>
            <a:lvl2pPr>
              <a:buClr>
                <a:srgbClr val="025EFF"/>
              </a:buClr>
              <a:defRPr>
                <a:solidFill>
                  <a:srgbClr val="0D1E25"/>
                </a:solidFill>
              </a:defRPr>
            </a:lvl2pPr>
            <a:lvl3pPr>
              <a:buClr>
                <a:srgbClr val="025EFF"/>
              </a:buClr>
              <a:defRPr>
                <a:solidFill>
                  <a:srgbClr val="0D1E25"/>
                </a:solidFill>
              </a:defRPr>
            </a:lvl3pPr>
            <a:lvl4pPr>
              <a:buClr>
                <a:srgbClr val="025EFF"/>
              </a:buClr>
              <a:defRPr>
                <a:solidFill>
                  <a:srgbClr val="0D1E25"/>
                </a:solidFill>
              </a:defRPr>
            </a:lvl4pPr>
            <a:lvl5pPr>
              <a:buClr>
                <a:srgbClr val="025EFF"/>
              </a:buClr>
              <a:defRPr>
                <a:solidFill>
                  <a:srgbClr val="0D1E2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A3CF68-992B-4DE0-9E67-D5311DA8C183}" type="datetimeFigureOut">
              <a:rPr lang="en-US" smtClean="0"/>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37727780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58000">
              <a:srgbClr val="0031A2"/>
            </a:gs>
            <a:gs pos="100000">
              <a:srgbClr val="025EFF"/>
            </a:gs>
          </a:gsLst>
          <a:lin ang="1800000" scaled="0"/>
        </a:gra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8233691-CEE3-4337-91F3-1126FBA48FE4}"/>
              </a:ext>
            </a:extLst>
          </p:cNvPr>
          <p:cNvSpPr/>
          <p:nvPr userDrawn="1"/>
        </p:nvSpPr>
        <p:spPr>
          <a:xfrm>
            <a:off x="1971370" y="7459289"/>
            <a:ext cx="20002500" cy="3758978"/>
          </a:xfrm>
          <a:prstGeom prst="roundRect">
            <a:avLst/>
          </a:prstGeom>
          <a:solidFill>
            <a:srgbClr val="648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400" y="2098628"/>
            <a:ext cx="21031200" cy="4102200"/>
          </a:xfrm>
        </p:spPr>
        <p:txBody>
          <a:bodyPr anchor="b"/>
          <a:lstStyle>
            <a:lvl1pPr algn="ctr">
              <a:defRPr sz="14000" b="1">
                <a:solidFill>
                  <a:schemeClr val="bg1"/>
                </a:solidFill>
              </a:defRPr>
            </a:lvl1pPr>
          </a:lstStyle>
          <a:p>
            <a:r>
              <a:rPr lang="en-US"/>
              <a:t>CLICK TO EDIT MASTER TITLE STYLE</a:t>
            </a:r>
          </a:p>
        </p:txBody>
      </p:sp>
      <p:sp>
        <p:nvSpPr>
          <p:cNvPr id="3" name="Text Placeholder 2"/>
          <p:cNvSpPr>
            <a:spLocks noGrp="1"/>
          </p:cNvSpPr>
          <p:nvPr>
            <p:ph type="body" idx="1" hasCustomPrompt="1"/>
          </p:nvPr>
        </p:nvSpPr>
        <p:spPr>
          <a:xfrm>
            <a:off x="2188464" y="7173146"/>
            <a:ext cx="20007072" cy="3758184"/>
          </a:xfrm>
          <a:prstGeom prst="flowChartAlternateProcess">
            <a:avLst/>
          </a:prstGeom>
          <a:solidFill>
            <a:schemeClr val="bg1"/>
          </a:solidFill>
          <a:ln>
            <a:noFill/>
          </a:ln>
        </p:spPr>
        <p:txBody>
          <a:bodyPr lIns="182880" tIns="91440" bIns="91440">
            <a:normAutofit/>
          </a:bodyPr>
          <a:lstStyle>
            <a:lvl1pPr marL="0" indent="0" algn="l">
              <a:buNone/>
              <a:defRPr sz="6600">
                <a:solidFill>
                  <a:srgbClr val="0D1E25"/>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A3CF68-992B-4DE0-9E67-D5311DA8C183}" type="datetimeFigureOut">
              <a:rPr lang="en-US" smtClean="0"/>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20978196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A3CF68-992B-4DE0-9E67-D5311DA8C183}" type="datetimeFigureOut">
              <a:rPr lang="en-US" smtClean="0"/>
              <a:t>1/17/24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10675782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3"/>
            <a:ext cx="21031200" cy="2651126"/>
          </a:xfrm>
        </p:spPr>
        <p:txBody>
          <a:bodyPr/>
          <a:lstStyle/>
          <a:p>
            <a:r>
              <a:rPr lang="en-US"/>
              <a:t>Click to edit Master title style</a:t>
            </a:r>
          </a:p>
        </p:txBody>
      </p:sp>
      <p:sp>
        <p:nvSpPr>
          <p:cNvPr id="3" name="Text Placeholder 2"/>
          <p:cNvSpPr>
            <a:spLocks noGrp="1"/>
          </p:cNvSpPr>
          <p:nvPr>
            <p:ph type="body" idx="1"/>
          </p:nvPr>
        </p:nvSpPr>
        <p:spPr>
          <a:xfrm>
            <a:off x="1679579"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9"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A3CF68-992B-4DE0-9E67-D5311DA8C183}" type="datetimeFigureOut">
              <a:rPr lang="en-US" smtClean="0"/>
              <a:t>1/17/24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10162026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25EFF"/>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chemeClr val="bg1"/>
                </a:solidFill>
              </a:defRPr>
            </a:lvl1pPr>
          </a:lstStyle>
          <a:p>
            <a:fld id="{81A3CF68-992B-4DE0-9E67-D5311DA8C183}" type="datetimeFigureOut">
              <a:rPr lang="en-US" smtClean="0"/>
              <a:pPr/>
              <a:t>1/17/24</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1602C9E8-C33B-40D4-ADFD-8D65B066E5BF}" type="slidenum">
              <a:rPr lang="en-US" smtClean="0"/>
              <a:pPr/>
              <a:t>‹#›</a:t>
            </a:fld>
            <a:endParaRPr lang="en-US"/>
          </a:p>
        </p:txBody>
      </p:sp>
    </p:spTree>
    <p:extLst>
      <p:ext uri="{BB962C8B-B14F-4D97-AF65-F5344CB8AC3E}">
        <p14:creationId xmlns:p14="http://schemas.microsoft.com/office/powerpoint/2010/main" val="27072870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3CF68-992B-4DE0-9E67-D5311DA8C183}" type="datetimeFigureOut">
              <a:rPr lang="en-US" smtClean="0"/>
              <a:t>1/17/24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2838903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A3CF68-992B-4DE0-9E67-D5311DA8C183}" type="datetimeFigureOut">
              <a:rPr lang="en-US" smtClean="0"/>
              <a:t>1/17/24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19372310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9" y="914400"/>
            <a:ext cx="7864474" cy="3200400"/>
          </a:xfrm>
        </p:spPr>
        <p:txBody>
          <a:bodyPr anchor="b"/>
          <a:lstStyle>
            <a:lvl1pPr>
              <a:defRPr sz="6400">
                <a:solidFill>
                  <a:srgbClr val="025EFF"/>
                </a:solidFill>
              </a:defRPr>
            </a:lvl1pPr>
          </a:lstStyle>
          <a:p>
            <a:r>
              <a:rPr lang="en-US"/>
              <a:t>Click to edit Master title style</a:t>
            </a:r>
          </a:p>
        </p:txBody>
      </p:sp>
      <p:sp>
        <p:nvSpPr>
          <p:cNvPr id="3" name="Content Placeholder 2"/>
          <p:cNvSpPr>
            <a:spLocks noGrp="1"/>
          </p:cNvSpPr>
          <p:nvPr>
            <p:ph idx="1"/>
          </p:nvPr>
        </p:nvSpPr>
        <p:spPr>
          <a:xfrm>
            <a:off x="10366376" y="1974853"/>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9579"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81A3CF68-992B-4DE0-9E67-D5311DA8C183}" type="datetimeFigureOut">
              <a:rPr lang="en-US" smtClean="0"/>
              <a:t>1/17/24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16974294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9" y="914400"/>
            <a:ext cx="7864474" cy="3200400"/>
          </a:xfrm>
        </p:spPr>
        <p:txBody>
          <a:bodyPr anchor="b"/>
          <a:lstStyle>
            <a:lvl1pPr>
              <a:defRPr sz="6400">
                <a:solidFill>
                  <a:srgbClr val="025EFF"/>
                </a:solidFill>
              </a:defRPr>
            </a:lvl1pPr>
          </a:lstStyle>
          <a:p>
            <a:r>
              <a:rPr lang="en-US"/>
              <a:t>Click to edit Master title style</a:t>
            </a:r>
          </a:p>
        </p:txBody>
      </p:sp>
      <p:sp>
        <p:nvSpPr>
          <p:cNvPr id="3" name="Picture Placeholder 2"/>
          <p:cNvSpPr>
            <a:spLocks noGrp="1" noChangeAspect="1"/>
          </p:cNvSpPr>
          <p:nvPr>
            <p:ph type="pic" idx="1"/>
          </p:nvPr>
        </p:nvSpPr>
        <p:spPr>
          <a:xfrm>
            <a:off x="10366376" y="1974853"/>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p:nvPr>
        </p:nvSpPr>
        <p:spPr>
          <a:xfrm>
            <a:off x="1679579"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81A3CF68-992B-4DE0-9E67-D5311DA8C183}" type="datetimeFigureOut">
              <a:rPr lang="en-US" smtClean="0"/>
              <a:t>1/17/24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3298303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25EFF"/>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A3CF68-992B-4DE0-9E67-D5311DA8C183}" type="datetimeFigureOut">
              <a:rPr lang="en-US" smtClean="0"/>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5320361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A3CF68-992B-4DE0-9E67-D5311DA8C183}" type="datetimeFigureOut">
              <a:rPr lang="en-US" smtClean="0"/>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11706457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opener" type="tx">
  <p:cSld name="2_opener">
    <p:spTree>
      <p:nvGrpSpPr>
        <p:cNvPr id="1" name="Shape 9"/>
        <p:cNvGrpSpPr/>
        <p:nvPr/>
      </p:nvGrpSpPr>
      <p:grpSpPr>
        <a:xfrm>
          <a:off x="0" y="0"/>
          <a:ext cx="0" cy="0"/>
          <a:chOff x="0" y="0"/>
          <a:chExt cx="0" cy="0"/>
        </a:xfrm>
      </p:grpSpPr>
      <p:sp>
        <p:nvSpPr>
          <p:cNvPr id="10" name="Google Shape;10;p100"/>
          <p:cNvSpPr txBox="1">
            <a:spLocks noGrp="1"/>
          </p:cNvSpPr>
          <p:nvPr>
            <p:ph type="sldNum" idx="12"/>
          </p:nvPr>
        </p:nvSpPr>
        <p:spPr>
          <a:xfrm>
            <a:off x="11959033" y="13081000"/>
            <a:ext cx="453238"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955726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31"/>
        <p:cNvGrpSpPr/>
        <p:nvPr/>
      </p:nvGrpSpPr>
      <p:grpSpPr>
        <a:xfrm>
          <a:off x="0" y="0"/>
          <a:ext cx="0" cy="0"/>
          <a:chOff x="0" y="0"/>
          <a:chExt cx="0" cy="0"/>
        </a:xfrm>
      </p:grpSpPr>
      <p:sp>
        <p:nvSpPr>
          <p:cNvPr id="137" name="Google Shape;137;p102"/>
          <p:cNvSpPr txBox="1">
            <a:spLocks noGrp="1"/>
          </p:cNvSpPr>
          <p:nvPr>
            <p:ph type="title"/>
          </p:nvPr>
        </p:nvSpPr>
        <p:spPr>
          <a:xfrm>
            <a:off x="514460" y="639436"/>
            <a:ext cx="21179140" cy="1432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7000"/>
              <a:buFont typeface="Lato Black"/>
              <a:buNone/>
              <a:defRPr sz="7200" b="1">
                <a:solidFill>
                  <a:srgbClr val="002F9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lang="en-US"/>
          </a:p>
        </p:txBody>
      </p:sp>
      <p:sp>
        <p:nvSpPr>
          <p:cNvPr id="132" name="Google Shape;132;p102"/>
          <p:cNvSpPr txBox="1">
            <a:spLocks noGrp="1"/>
          </p:cNvSpPr>
          <p:nvPr>
            <p:ph type="body" idx="1"/>
          </p:nvPr>
        </p:nvSpPr>
        <p:spPr>
          <a:xfrm>
            <a:off x="1528462" y="3651250"/>
            <a:ext cx="21179140" cy="8702676"/>
          </a:xfrm>
          <a:prstGeom prst="rect">
            <a:avLst/>
          </a:prstGeom>
          <a:noFill/>
          <a:ln>
            <a:noFill/>
          </a:ln>
        </p:spPr>
        <p:txBody>
          <a:bodyPr spcFirstLastPara="1" wrap="square" lIns="91425" tIns="45700" rIns="91425" bIns="45700" anchor="t" anchorCtr="0">
            <a:normAutofit/>
          </a:bodyPr>
          <a:lstStyle>
            <a:lvl1pPr marL="457200" lvl="0" indent="-457200" algn="l">
              <a:lnSpc>
                <a:spcPct val="90000"/>
              </a:lnSpc>
              <a:spcBef>
                <a:spcPts val="1000"/>
              </a:spcBef>
              <a:spcAft>
                <a:spcPts val="0"/>
              </a:spcAft>
              <a:buClr>
                <a:srgbClr val="FFDE59"/>
              </a:buClr>
              <a:buSzPts val="3600"/>
              <a:buChar char="•"/>
              <a:defRPr sz="3600"/>
            </a:lvl1pPr>
            <a:lvl2pPr marL="914400" lvl="1" indent="-431800" algn="l">
              <a:lnSpc>
                <a:spcPct val="90000"/>
              </a:lnSpc>
              <a:spcBef>
                <a:spcPts val="500"/>
              </a:spcBef>
              <a:spcAft>
                <a:spcPts val="0"/>
              </a:spcAft>
              <a:buClr>
                <a:srgbClr val="002F9F"/>
              </a:buClr>
              <a:buSzPts val="3200"/>
              <a:buChar char="•"/>
              <a:defRPr sz="3200"/>
            </a:lvl2pPr>
            <a:lvl3pPr marL="1371600" lvl="2" indent="-406400" algn="l">
              <a:lnSpc>
                <a:spcPct val="90000"/>
              </a:lnSpc>
              <a:spcBef>
                <a:spcPts val="500"/>
              </a:spcBef>
              <a:spcAft>
                <a:spcPts val="0"/>
              </a:spcAft>
              <a:buClr>
                <a:schemeClr val="dk1"/>
              </a:buClr>
              <a:buSzPts val="2800"/>
              <a:buChar char="•"/>
              <a:defRPr sz="2800"/>
            </a:lvl3pPr>
            <a:lvl4pPr marL="1828800" lvl="3" indent="-381000" algn="l">
              <a:lnSpc>
                <a:spcPct val="90000"/>
              </a:lnSpc>
              <a:spcBef>
                <a:spcPts val="500"/>
              </a:spcBef>
              <a:spcAft>
                <a:spcPts val="0"/>
              </a:spcAft>
              <a:buClr>
                <a:schemeClr val="dk1"/>
              </a:buClr>
              <a:buSzPts val="2400"/>
              <a:buChar char="•"/>
              <a:defRPr sz="2400"/>
            </a:lvl4pPr>
            <a:lvl5pPr marL="2286000" lvl="4" indent="-381000" algn="l">
              <a:lnSpc>
                <a:spcPct val="90000"/>
              </a:lnSpc>
              <a:spcBef>
                <a:spcPts val="500"/>
              </a:spcBef>
              <a:spcAft>
                <a:spcPts val="0"/>
              </a:spcAft>
              <a:buClr>
                <a:schemeClr val="dk1"/>
              </a:buClr>
              <a:buSzPts val="2400"/>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1"/>
            <a:endParaRPr/>
          </a:p>
        </p:txBody>
      </p:sp>
      <p:sp>
        <p:nvSpPr>
          <p:cNvPr id="133" name="Google Shape;133;p102"/>
          <p:cNvSpPr txBox="1">
            <a:spLocks noGrp="1"/>
          </p:cNvSpPr>
          <p:nvPr>
            <p:ph type="dt" idx="10"/>
          </p:nvPr>
        </p:nvSpPr>
        <p:spPr>
          <a:xfrm>
            <a:off x="1676400" y="12712701"/>
            <a:ext cx="5486400" cy="730250"/>
          </a:xfrm>
          <a:prstGeom prst="rect">
            <a:avLst/>
          </a:prstGeom>
          <a:noFill/>
          <a:ln>
            <a:noFill/>
          </a:ln>
        </p:spPr>
        <p:txBody>
          <a:bodyPr spcFirstLastPara="1" wrap="square" lIns="91425" tIns="45700" rIns="91425" bIns="45700" anchor="ctr" anchorCtr="0">
            <a:noAutofit/>
          </a:bodyPr>
          <a:lstStyle>
            <a:lvl1pPr lvl="0" algn="l">
              <a:lnSpc>
                <a:spcPct val="120000"/>
              </a:lnSpc>
              <a:spcBef>
                <a:spcPts val="0"/>
              </a:spcBef>
              <a:spcAft>
                <a:spcPts val="0"/>
              </a:spcAft>
              <a:buClr>
                <a:srgbClr val="888888"/>
              </a:buClr>
              <a:buSzPts val="1800"/>
              <a:buNone/>
              <a:defRPr/>
            </a:lvl1pPr>
            <a:lvl2pPr lvl="1" algn="l">
              <a:lnSpc>
                <a:spcPct val="120000"/>
              </a:lnSpc>
              <a:spcBef>
                <a:spcPts val="0"/>
              </a:spcBef>
              <a:spcAft>
                <a:spcPts val="0"/>
              </a:spcAft>
              <a:buClr>
                <a:srgbClr val="5E5E5E"/>
              </a:buClr>
              <a:buSzPts val="1800"/>
              <a:buNone/>
              <a:defRPr/>
            </a:lvl2pPr>
            <a:lvl3pPr lvl="2" algn="l">
              <a:lnSpc>
                <a:spcPct val="120000"/>
              </a:lnSpc>
              <a:spcBef>
                <a:spcPts val="0"/>
              </a:spcBef>
              <a:spcAft>
                <a:spcPts val="0"/>
              </a:spcAft>
              <a:buClr>
                <a:srgbClr val="5E5E5E"/>
              </a:buClr>
              <a:buSzPts val="1800"/>
              <a:buNone/>
              <a:defRPr/>
            </a:lvl3pPr>
            <a:lvl4pPr lvl="3" algn="l">
              <a:lnSpc>
                <a:spcPct val="120000"/>
              </a:lnSpc>
              <a:spcBef>
                <a:spcPts val="0"/>
              </a:spcBef>
              <a:spcAft>
                <a:spcPts val="0"/>
              </a:spcAft>
              <a:buClr>
                <a:srgbClr val="5E5E5E"/>
              </a:buClr>
              <a:buSzPts val="1800"/>
              <a:buNone/>
              <a:defRPr/>
            </a:lvl4pPr>
            <a:lvl5pPr lvl="4" algn="l">
              <a:lnSpc>
                <a:spcPct val="120000"/>
              </a:lnSpc>
              <a:spcBef>
                <a:spcPts val="0"/>
              </a:spcBef>
              <a:spcAft>
                <a:spcPts val="0"/>
              </a:spcAft>
              <a:buClr>
                <a:srgbClr val="5E5E5E"/>
              </a:buClr>
              <a:buSzPts val="1800"/>
              <a:buNone/>
              <a:defRPr/>
            </a:lvl5pPr>
            <a:lvl6pPr lvl="5" algn="l">
              <a:lnSpc>
                <a:spcPct val="120000"/>
              </a:lnSpc>
              <a:spcBef>
                <a:spcPts val="0"/>
              </a:spcBef>
              <a:spcAft>
                <a:spcPts val="0"/>
              </a:spcAft>
              <a:buClr>
                <a:srgbClr val="5E5E5E"/>
              </a:buClr>
              <a:buSzPts val="1800"/>
              <a:buNone/>
              <a:defRPr/>
            </a:lvl6pPr>
            <a:lvl7pPr lvl="6" algn="l">
              <a:lnSpc>
                <a:spcPct val="120000"/>
              </a:lnSpc>
              <a:spcBef>
                <a:spcPts val="0"/>
              </a:spcBef>
              <a:spcAft>
                <a:spcPts val="0"/>
              </a:spcAft>
              <a:buClr>
                <a:srgbClr val="5E5E5E"/>
              </a:buClr>
              <a:buSzPts val="1800"/>
              <a:buNone/>
              <a:defRPr/>
            </a:lvl7pPr>
            <a:lvl8pPr lvl="7" algn="l">
              <a:lnSpc>
                <a:spcPct val="120000"/>
              </a:lnSpc>
              <a:spcBef>
                <a:spcPts val="0"/>
              </a:spcBef>
              <a:spcAft>
                <a:spcPts val="0"/>
              </a:spcAft>
              <a:buClr>
                <a:srgbClr val="5E5E5E"/>
              </a:buClr>
              <a:buSzPts val="1800"/>
              <a:buNone/>
              <a:defRPr/>
            </a:lvl8pPr>
            <a:lvl9pPr lvl="8" algn="l">
              <a:lnSpc>
                <a:spcPct val="120000"/>
              </a:lnSpc>
              <a:spcBef>
                <a:spcPts val="0"/>
              </a:spcBef>
              <a:spcAft>
                <a:spcPts val="0"/>
              </a:spcAft>
              <a:buClr>
                <a:srgbClr val="5E5E5E"/>
              </a:buClr>
              <a:buSzPts val="1800"/>
              <a:buNone/>
              <a:defRPr/>
            </a:lvl9pPr>
          </a:lstStyle>
          <a:p>
            <a:endParaRPr/>
          </a:p>
        </p:txBody>
      </p:sp>
      <p:sp>
        <p:nvSpPr>
          <p:cNvPr id="134" name="Google Shape;134;p102"/>
          <p:cNvSpPr txBox="1">
            <a:spLocks noGrp="1"/>
          </p:cNvSpPr>
          <p:nvPr>
            <p:ph type="ftr" idx="11"/>
          </p:nvPr>
        </p:nvSpPr>
        <p:spPr>
          <a:xfrm>
            <a:off x="8077200" y="12712701"/>
            <a:ext cx="8229600" cy="73025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0"/>
              </a:spcBef>
              <a:spcAft>
                <a:spcPts val="0"/>
              </a:spcAft>
              <a:buClr>
                <a:srgbClr val="888888"/>
              </a:buClr>
              <a:buSzPts val="1800"/>
              <a:buNone/>
              <a:defRPr/>
            </a:lvl1pPr>
            <a:lvl2pPr lvl="1" algn="l">
              <a:lnSpc>
                <a:spcPct val="120000"/>
              </a:lnSpc>
              <a:spcBef>
                <a:spcPts val="0"/>
              </a:spcBef>
              <a:spcAft>
                <a:spcPts val="0"/>
              </a:spcAft>
              <a:buClr>
                <a:srgbClr val="5E5E5E"/>
              </a:buClr>
              <a:buSzPts val="1800"/>
              <a:buNone/>
              <a:defRPr/>
            </a:lvl2pPr>
            <a:lvl3pPr lvl="2" algn="l">
              <a:lnSpc>
                <a:spcPct val="120000"/>
              </a:lnSpc>
              <a:spcBef>
                <a:spcPts val="0"/>
              </a:spcBef>
              <a:spcAft>
                <a:spcPts val="0"/>
              </a:spcAft>
              <a:buClr>
                <a:srgbClr val="5E5E5E"/>
              </a:buClr>
              <a:buSzPts val="1800"/>
              <a:buNone/>
              <a:defRPr/>
            </a:lvl3pPr>
            <a:lvl4pPr lvl="3" algn="l">
              <a:lnSpc>
                <a:spcPct val="120000"/>
              </a:lnSpc>
              <a:spcBef>
                <a:spcPts val="0"/>
              </a:spcBef>
              <a:spcAft>
                <a:spcPts val="0"/>
              </a:spcAft>
              <a:buClr>
                <a:srgbClr val="5E5E5E"/>
              </a:buClr>
              <a:buSzPts val="1800"/>
              <a:buNone/>
              <a:defRPr/>
            </a:lvl4pPr>
            <a:lvl5pPr lvl="4" algn="l">
              <a:lnSpc>
                <a:spcPct val="120000"/>
              </a:lnSpc>
              <a:spcBef>
                <a:spcPts val="0"/>
              </a:spcBef>
              <a:spcAft>
                <a:spcPts val="0"/>
              </a:spcAft>
              <a:buClr>
                <a:srgbClr val="5E5E5E"/>
              </a:buClr>
              <a:buSzPts val="1800"/>
              <a:buNone/>
              <a:defRPr/>
            </a:lvl5pPr>
            <a:lvl6pPr lvl="5" algn="l">
              <a:lnSpc>
                <a:spcPct val="120000"/>
              </a:lnSpc>
              <a:spcBef>
                <a:spcPts val="0"/>
              </a:spcBef>
              <a:spcAft>
                <a:spcPts val="0"/>
              </a:spcAft>
              <a:buClr>
                <a:srgbClr val="5E5E5E"/>
              </a:buClr>
              <a:buSzPts val="1800"/>
              <a:buNone/>
              <a:defRPr/>
            </a:lvl6pPr>
            <a:lvl7pPr lvl="6" algn="l">
              <a:lnSpc>
                <a:spcPct val="120000"/>
              </a:lnSpc>
              <a:spcBef>
                <a:spcPts val="0"/>
              </a:spcBef>
              <a:spcAft>
                <a:spcPts val="0"/>
              </a:spcAft>
              <a:buClr>
                <a:srgbClr val="5E5E5E"/>
              </a:buClr>
              <a:buSzPts val="1800"/>
              <a:buNone/>
              <a:defRPr/>
            </a:lvl7pPr>
            <a:lvl8pPr lvl="7" algn="l">
              <a:lnSpc>
                <a:spcPct val="120000"/>
              </a:lnSpc>
              <a:spcBef>
                <a:spcPts val="0"/>
              </a:spcBef>
              <a:spcAft>
                <a:spcPts val="0"/>
              </a:spcAft>
              <a:buClr>
                <a:srgbClr val="5E5E5E"/>
              </a:buClr>
              <a:buSzPts val="1800"/>
              <a:buNone/>
              <a:defRPr/>
            </a:lvl8pPr>
            <a:lvl9pPr lvl="8" algn="l">
              <a:lnSpc>
                <a:spcPct val="120000"/>
              </a:lnSpc>
              <a:spcBef>
                <a:spcPts val="0"/>
              </a:spcBef>
              <a:spcAft>
                <a:spcPts val="0"/>
              </a:spcAft>
              <a:buClr>
                <a:srgbClr val="5E5E5E"/>
              </a:buClr>
              <a:buSzPts val="1800"/>
              <a:buNone/>
              <a:defRPr/>
            </a:lvl9pPr>
          </a:lstStyle>
          <a:p>
            <a:endParaRPr/>
          </a:p>
        </p:txBody>
      </p:sp>
      <p:sp>
        <p:nvSpPr>
          <p:cNvPr id="135" name="Google Shape;135;p102"/>
          <p:cNvSpPr txBox="1">
            <a:spLocks noGrp="1"/>
          </p:cNvSpPr>
          <p:nvPr>
            <p:ph type="sldNum" idx="12"/>
          </p:nvPr>
        </p:nvSpPr>
        <p:spPr>
          <a:xfrm>
            <a:off x="17221200" y="12712701"/>
            <a:ext cx="5486400" cy="730250"/>
          </a:xfrm>
          <a:prstGeom prst="rect">
            <a:avLst/>
          </a:prstGeom>
          <a:noFill/>
          <a:ln>
            <a:noFill/>
          </a:ln>
        </p:spPr>
        <p:txBody>
          <a:bodyPr spcFirstLastPara="1" wrap="square" lIns="91425" tIns="45700" rIns="91425" bIns="45700" anchor="ctr" anchorCtr="0">
            <a:noAutofit/>
          </a:bodyPr>
          <a:lstStyle>
            <a:lvl1pPr marL="0" lvl="0" indent="0" algn="r">
              <a:lnSpc>
                <a:spcPct val="120000"/>
              </a:lnSpc>
              <a:spcBef>
                <a:spcPts val="0"/>
              </a:spcBef>
              <a:spcAft>
                <a:spcPts val="0"/>
              </a:spcAft>
              <a:buClr>
                <a:srgbClr val="888888"/>
              </a:buClr>
              <a:buSzPts val="1200"/>
              <a:buFont typeface="Roboto Light"/>
              <a:buNone/>
              <a:defRPr/>
            </a:lvl1pPr>
            <a:lvl2pPr marL="0" lvl="1" indent="0" algn="r">
              <a:lnSpc>
                <a:spcPct val="120000"/>
              </a:lnSpc>
              <a:spcBef>
                <a:spcPts val="0"/>
              </a:spcBef>
              <a:spcAft>
                <a:spcPts val="0"/>
              </a:spcAft>
              <a:buClr>
                <a:srgbClr val="888888"/>
              </a:buClr>
              <a:buSzPts val="1200"/>
              <a:buFont typeface="Roboto Light"/>
              <a:buNone/>
              <a:defRPr/>
            </a:lvl2pPr>
            <a:lvl3pPr marL="0" lvl="2" indent="0" algn="r">
              <a:lnSpc>
                <a:spcPct val="120000"/>
              </a:lnSpc>
              <a:spcBef>
                <a:spcPts val="0"/>
              </a:spcBef>
              <a:spcAft>
                <a:spcPts val="0"/>
              </a:spcAft>
              <a:buClr>
                <a:srgbClr val="888888"/>
              </a:buClr>
              <a:buSzPts val="1200"/>
              <a:buFont typeface="Roboto Light"/>
              <a:buNone/>
              <a:defRPr/>
            </a:lvl3pPr>
            <a:lvl4pPr marL="0" lvl="3" indent="0" algn="r">
              <a:lnSpc>
                <a:spcPct val="120000"/>
              </a:lnSpc>
              <a:spcBef>
                <a:spcPts val="0"/>
              </a:spcBef>
              <a:spcAft>
                <a:spcPts val="0"/>
              </a:spcAft>
              <a:buClr>
                <a:srgbClr val="888888"/>
              </a:buClr>
              <a:buSzPts val="1200"/>
              <a:buFont typeface="Roboto Light"/>
              <a:buNone/>
              <a:defRPr/>
            </a:lvl4pPr>
            <a:lvl5pPr marL="0" lvl="4" indent="0" algn="r">
              <a:lnSpc>
                <a:spcPct val="120000"/>
              </a:lnSpc>
              <a:spcBef>
                <a:spcPts val="0"/>
              </a:spcBef>
              <a:spcAft>
                <a:spcPts val="0"/>
              </a:spcAft>
              <a:buClr>
                <a:srgbClr val="888888"/>
              </a:buClr>
              <a:buSzPts val="1200"/>
              <a:buFont typeface="Roboto Light"/>
              <a:buNone/>
              <a:defRPr/>
            </a:lvl5pPr>
            <a:lvl6pPr marL="0" lvl="5" indent="0" algn="r">
              <a:lnSpc>
                <a:spcPct val="120000"/>
              </a:lnSpc>
              <a:spcBef>
                <a:spcPts val="0"/>
              </a:spcBef>
              <a:spcAft>
                <a:spcPts val="0"/>
              </a:spcAft>
              <a:buClr>
                <a:srgbClr val="888888"/>
              </a:buClr>
              <a:buSzPts val="1200"/>
              <a:buFont typeface="Roboto Light"/>
              <a:buNone/>
              <a:defRPr/>
            </a:lvl6pPr>
            <a:lvl7pPr marL="0" lvl="6" indent="0" algn="r">
              <a:lnSpc>
                <a:spcPct val="120000"/>
              </a:lnSpc>
              <a:spcBef>
                <a:spcPts val="0"/>
              </a:spcBef>
              <a:spcAft>
                <a:spcPts val="0"/>
              </a:spcAft>
              <a:buClr>
                <a:srgbClr val="888888"/>
              </a:buClr>
              <a:buSzPts val="1200"/>
              <a:buFont typeface="Roboto Light"/>
              <a:buNone/>
              <a:defRPr/>
            </a:lvl7pPr>
            <a:lvl8pPr marL="0" lvl="7" indent="0" algn="r">
              <a:lnSpc>
                <a:spcPct val="120000"/>
              </a:lnSpc>
              <a:spcBef>
                <a:spcPts val="0"/>
              </a:spcBef>
              <a:spcAft>
                <a:spcPts val="0"/>
              </a:spcAft>
              <a:buClr>
                <a:srgbClr val="888888"/>
              </a:buClr>
              <a:buSzPts val="1200"/>
              <a:buFont typeface="Roboto Light"/>
              <a:buNone/>
              <a:defRPr/>
            </a:lvl8pPr>
            <a:lvl9pPr marL="0" lvl="8" indent="0" algn="r">
              <a:lnSpc>
                <a:spcPct val="120000"/>
              </a:lnSpc>
              <a:spcBef>
                <a:spcPts val="0"/>
              </a:spcBef>
              <a:spcAft>
                <a:spcPts val="0"/>
              </a:spcAft>
              <a:buClr>
                <a:srgbClr val="888888"/>
              </a:buClr>
              <a:buSzPts val="1200"/>
              <a:buFont typeface="Roboto Light"/>
              <a:buNone/>
              <a:defRPr/>
            </a:lvl9pPr>
          </a:lstStyle>
          <a:p>
            <a:fld id="{00000000-1234-1234-1234-123412341234}" type="slidenum">
              <a:rPr lang="en-GB" smtClean="0"/>
              <a:pPr/>
              <a:t>‹#›</a:t>
            </a:fld>
            <a:endParaRPr lang="en-GB"/>
          </a:p>
        </p:txBody>
      </p:sp>
      <p:sp>
        <p:nvSpPr>
          <p:cNvPr id="136" name="Google Shape;136;p102"/>
          <p:cNvSpPr txBox="1">
            <a:spLocks noGrp="1"/>
          </p:cNvSpPr>
          <p:nvPr>
            <p:ph type="body" idx="2"/>
          </p:nvPr>
        </p:nvSpPr>
        <p:spPr>
          <a:xfrm>
            <a:off x="1528462" y="2438549"/>
            <a:ext cx="21179140" cy="7302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 name="Straight Connector 8">
            <a:extLst>
              <a:ext uri="{FF2B5EF4-FFF2-40B4-BE49-F238E27FC236}">
                <a16:creationId xmlns:a16="http://schemas.microsoft.com/office/drawing/2014/main" id="{5D59F050-1058-4E77-A279-CBE46617CBDA}"/>
              </a:ext>
            </a:extLst>
          </p:cNvPr>
          <p:cNvCxnSpPr>
            <a:cxnSpLocks/>
          </p:cNvCxnSpPr>
          <p:nvPr userDrawn="1"/>
        </p:nvCxnSpPr>
        <p:spPr>
          <a:xfrm>
            <a:off x="-2771714" y="2102464"/>
            <a:ext cx="21326168" cy="0"/>
          </a:xfrm>
          <a:prstGeom prst="line">
            <a:avLst/>
          </a:prstGeom>
          <a:ln>
            <a:solidFill>
              <a:srgbClr val="002F9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7086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Nearly White copy" userDrawn="1">
  <p:cSld name="1_Nearly White copy">
    <p:bg>
      <p:bgPr>
        <a:gradFill>
          <a:gsLst>
            <a:gs pos="52000">
              <a:srgbClr val="0031A2"/>
            </a:gs>
            <a:gs pos="100000">
              <a:srgbClr val="025EFF"/>
            </a:gs>
          </a:gsLst>
          <a:lin ang="1800000" scaled="0"/>
        </a:gradFill>
        <a:effectLst/>
      </p:bgPr>
    </p:bg>
    <p:spTree>
      <p:nvGrpSpPr>
        <p:cNvPr id="1" name="Shape 11"/>
        <p:cNvGrpSpPr/>
        <p:nvPr/>
      </p:nvGrpSpPr>
      <p:grpSpPr>
        <a:xfrm>
          <a:off x="0" y="0"/>
          <a:ext cx="0" cy="0"/>
          <a:chOff x="0" y="0"/>
          <a:chExt cx="0" cy="0"/>
        </a:xfrm>
      </p:grpSpPr>
      <p:sp>
        <p:nvSpPr>
          <p:cNvPr id="14" name="Google Shape;14;p103"/>
          <p:cNvSpPr txBox="1">
            <a:spLocks noGrp="1"/>
          </p:cNvSpPr>
          <p:nvPr>
            <p:ph type="sldNum" idx="12"/>
          </p:nvPr>
        </p:nvSpPr>
        <p:spPr>
          <a:xfrm>
            <a:off x="23546690" y="12858081"/>
            <a:ext cx="404624" cy="718145"/>
          </a:xfrm>
          <a:prstGeom prst="rect">
            <a:avLst/>
          </a:prstGeom>
          <a:noFill/>
          <a:ln>
            <a:noFill/>
          </a:ln>
        </p:spPr>
        <p:txBody>
          <a:bodyPr spcFirstLastPara="1" wrap="square" lIns="50800" tIns="50800" rIns="50800" bIns="50800" anchor="t" anchorCtr="0">
            <a:spAutoFit/>
          </a:bodyPr>
          <a:lstStyle>
            <a:lvl1pPr marL="0" lvl="0"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1pPr>
            <a:lvl2pPr marL="0" lvl="1"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2pPr>
            <a:lvl3pPr marL="0" lvl="2"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3pPr>
            <a:lvl4pPr marL="0" lvl="3"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4pPr>
            <a:lvl5pPr marL="0" lvl="4"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5pPr>
            <a:lvl6pPr marL="0" lvl="5"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6pPr>
            <a:lvl7pPr marL="0" lvl="6"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7pPr>
            <a:lvl8pPr marL="0" lvl="7"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8pPr>
            <a:lvl9pPr marL="0" lvl="8"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925433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4072-241C-DBB4-FF78-6236D48B144D}"/>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DA22637C-1846-097C-BD17-492B23D49109}"/>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CCE19ECE-B2B8-D839-45F2-9A1CC44A1C3F}"/>
              </a:ext>
            </a:extLst>
          </p:cNvPr>
          <p:cNvSpPr>
            <a:spLocks noGrp="1"/>
          </p:cNvSpPr>
          <p:nvPr>
            <p:ph type="dt" sz="half" idx="10"/>
          </p:nvPr>
        </p:nvSpPr>
        <p:spPr/>
        <p:txBody>
          <a:bodyPr/>
          <a:lstStyle/>
          <a:p>
            <a:fld id="{EFE5DC4E-F095-4E2F-87A1-2259D829F7B0}" type="datetimeFigureOut">
              <a:rPr lang="en-US" smtClean="0"/>
              <a:t>1/17/24</a:t>
            </a:fld>
            <a:endParaRPr lang="en-US"/>
          </a:p>
        </p:txBody>
      </p:sp>
      <p:sp>
        <p:nvSpPr>
          <p:cNvPr id="5" name="Footer Placeholder 4">
            <a:extLst>
              <a:ext uri="{FF2B5EF4-FFF2-40B4-BE49-F238E27FC236}">
                <a16:creationId xmlns:a16="http://schemas.microsoft.com/office/drawing/2014/main" id="{1392DF71-32BB-4920-F6DF-6F2BFDD0B0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94AB4-C3A5-8986-85BC-84F8EB3E7CFE}"/>
              </a:ext>
            </a:extLst>
          </p:cNvPr>
          <p:cNvSpPr>
            <a:spLocks noGrp="1"/>
          </p:cNvSpPr>
          <p:nvPr>
            <p:ph type="sldNum" sz="quarter" idx="12"/>
          </p:nvPr>
        </p:nvSpPr>
        <p:spPr/>
        <p:txBody>
          <a:bodyPr/>
          <a:lstStyle/>
          <a:p>
            <a:fld id="{E126F15F-E880-49EA-AB7F-2CEEF0C6258D}" type="slidenum">
              <a:rPr lang="en-US" smtClean="0"/>
              <a:t>‹#›</a:t>
            </a:fld>
            <a:endParaRPr lang="en-US"/>
          </a:p>
        </p:txBody>
      </p:sp>
    </p:spTree>
    <p:extLst>
      <p:ext uri="{BB962C8B-B14F-4D97-AF65-F5344CB8AC3E}">
        <p14:creationId xmlns:p14="http://schemas.microsoft.com/office/powerpoint/2010/main" val="27744635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5BF3A-1860-FABA-1EBE-51F2F0FE03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F197A7-7F2E-6F14-B9CF-A9A59BA9F4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C7AE6-01C5-FC52-6DE8-3087BBF1BAED}"/>
              </a:ext>
            </a:extLst>
          </p:cNvPr>
          <p:cNvSpPr>
            <a:spLocks noGrp="1"/>
          </p:cNvSpPr>
          <p:nvPr>
            <p:ph type="dt" sz="half" idx="10"/>
          </p:nvPr>
        </p:nvSpPr>
        <p:spPr/>
        <p:txBody>
          <a:bodyPr/>
          <a:lstStyle/>
          <a:p>
            <a:fld id="{EFE5DC4E-F095-4E2F-87A1-2259D829F7B0}" type="datetimeFigureOut">
              <a:rPr lang="en-US" smtClean="0"/>
              <a:t>1/17/24</a:t>
            </a:fld>
            <a:endParaRPr lang="en-US"/>
          </a:p>
        </p:txBody>
      </p:sp>
      <p:sp>
        <p:nvSpPr>
          <p:cNvPr id="5" name="Footer Placeholder 4">
            <a:extLst>
              <a:ext uri="{FF2B5EF4-FFF2-40B4-BE49-F238E27FC236}">
                <a16:creationId xmlns:a16="http://schemas.microsoft.com/office/drawing/2014/main" id="{6A2E29BB-5829-AFD8-46D2-C5856B8C2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2DF19-5D27-7191-7147-150EE58072E2}"/>
              </a:ext>
            </a:extLst>
          </p:cNvPr>
          <p:cNvSpPr>
            <a:spLocks noGrp="1"/>
          </p:cNvSpPr>
          <p:nvPr>
            <p:ph type="sldNum" sz="quarter" idx="12"/>
          </p:nvPr>
        </p:nvSpPr>
        <p:spPr/>
        <p:txBody>
          <a:bodyPr/>
          <a:lstStyle/>
          <a:p>
            <a:fld id="{E126F15F-E880-49EA-AB7F-2CEEF0C6258D}" type="slidenum">
              <a:rPr lang="en-US" smtClean="0"/>
              <a:t>‹#›</a:t>
            </a:fld>
            <a:endParaRPr lang="en-US"/>
          </a:p>
        </p:txBody>
      </p:sp>
    </p:spTree>
    <p:extLst>
      <p:ext uri="{BB962C8B-B14F-4D97-AF65-F5344CB8AC3E}">
        <p14:creationId xmlns:p14="http://schemas.microsoft.com/office/powerpoint/2010/main" val="31814164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C6A7D-AD0A-DD92-26E5-F13E559958D9}"/>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C0894B3D-7BC3-8CC9-08A9-9B9A76A674C7}"/>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ADA159-FA48-0BEC-E5A7-510451D442FF}"/>
              </a:ext>
            </a:extLst>
          </p:cNvPr>
          <p:cNvSpPr>
            <a:spLocks noGrp="1"/>
          </p:cNvSpPr>
          <p:nvPr>
            <p:ph type="dt" sz="half" idx="10"/>
          </p:nvPr>
        </p:nvSpPr>
        <p:spPr/>
        <p:txBody>
          <a:bodyPr/>
          <a:lstStyle/>
          <a:p>
            <a:fld id="{EFE5DC4E-F095-4E2F-87A1-2259D829F7B0}" type="datetimeFigureOut">
              <a:rPr lang="en-US" smtClean="0"/>
              <a:t>1/17/24</a:t>
            </a:fld>
            <a:endParaRPr lang="en-US"/>
          </a:p>
        </p:txBody>
      </p:sp>
      <p:sp>
        <p:nvSpPr>
          <p:cNvPr id="5" name="Footer Placeholder 4">
            <a:extLst>
              <a:ext uri="{FF2B5EF4-FFF2-40B4-BE49-F238E27FC236}">
                <a16:creationId xmlns:a16="http://schemas.microsoft.com/office/drawing/2014/main" id="{520E41CD-4AF5-D5F9-708B-932CF8300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9FE64-DBDC-E28B-69B3-5438C0694DE6}"/>
              </a:ext>
            </a:extLst>
          </p:cNvPr>
          <p:cNvSpPr>
            <a:spLocks noGrp="1"/>
          </p:cNvSpPr>
          <p:nvPr>
            <p:ph type="sldNum" sz="quarter" idx="12"/>
          </p:nvPr>
        </p:nvSpPr>
        <p:spPr/>
        <p:txBody>
          <a:bodyPr/>
          <a:lstStyle/>
          <a:p>
            <a:fld id="{E126F15F-E880-49EA-AB7F-2CEEF0C6258D}" type="slidenum">
              <a:rPr lang="en-US" smtClean="0"/>
              <a:t>‹#›</a:t>
            </a:fld>
            <a:endParaRPr lang="en-US"/>
          </a:p>
        </p:txBody>
      </p:sp>
    </p:spTree>
    <p:extLst>
      <p:ext uri="{BB962C8B-B14F-4D97-AF65-F5344CB8AC3E}">
        <p14:creationId xmlns:p14="http://schemas.microsoft.com/office/powerpoint/2010/main" val="3691904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A3CF68-992B-4DE0-9E67-D5311DA8C183}" type="datetimeFigureOut">
              <a:rPr lang="en-US" smtClean="0"/>
              <a:t>1/17/24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2397231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A268C-ED99-B803-C0DF-1C5375E14F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DC3671-1BD5-B605-8181-B45963B9E3D6}"/>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7AEE78-448A-56E7-CD85-83824C1BC577}"/>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80E112-0E24-A149-A7AD-5CADCBCCD469}"/>
              </a:ext>
            </a:extLst>
          </p:cNvPr>
          <p:cNvSpPr>
            <a:spLocks noGrp="1"/>
          </p:cNvSpPr>
          <p:nvPr>
            <p:ph type="dt" sz="half" idx="10"/>
          </p:nvPr>
        </p:nvSpPr>
        <p:spPr/>
        <p:txBody>
          <a:bodyPr/>
          <a:lstStyle/>
          <a:p>
            <a:fld id="{EFE5DC4E-F095-4E2F-87A1-2259D829F7B0}" type="datetimeFigureOut">
              <a:rPr lang="en-US" smtClean="0"/>
              <a:t>1/17/24</a:t>
            </a:fld>
            <a:endParaRPr lang="en-US"/>
          </a:p>
        </p:txBody>
      </p:sp>
      <p:sp>
        <p:nvSpPr>
          <p:cNvPr id="6" name="Footer Placeholder 5">
            <a:extLst>
              <a:ext uri="{FF2B5EF4-FFF2-40B4-BE49-F238E27FC236}">
                <a16:creationId xmlns:a16="http://schemas.microsoft.com/office/drawing/2014/main" id="{3CFF11C6-6B48-3F6E-0B67-57D61FF1BA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06B4DC-6534-61E7-1E67-1B748A24E28B}"/>
              </a:ext>
            </a:extLst>
          </p:cNvPr>
          <p:cNvSpPr>
            <a:spLocks noGrp="1"/>
          </p:cNvSpPr>
          <p:nvPr>
            <p:ph type="sldNum" sz="quarter" idx="12"/>
          </p:nvPr>
        </p:nvSpPr>
        <p:spPr/>
        <p:txBody>
          <a:bodyPr/>
          <a:lstStyle/>
          <a:p>
            <a:fld id="{E126F15F-E880-49EA-AB7F-2CEEF0C6258D}" type="slidenum">
              <a:rPr lang="en-US" smtClean="0"/>
              <a:t>‹#›</a:t>
            </a:fld>
            <a:endParaRPr lang="en-US"/>
          </a:p>
        </p:txBody>
      </p:sp>
    </p:spTree>
    <p:extLst>
      <p:ext uri="{BB962C8B-B14F-4D97-AF65-F5344CB8AC3E}">
        <p14:creationId xmlns:p14="http://schemas.microsoft.com/office/powerpoint/2010/main" val="3084380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E872-1219-B016-D336-F96449FAB72E}"/>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84C964-4D9B-5962-6A96-E3F957355543}"/>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CC455BF3-1186-BE55-831C-B94378A5E48E}"/>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E08CB7-F08E-9257-39FF-21A80C378F7F}"/>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C94CDC1-1326-2F78-D1B1-29D40C737BE6}"/>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C36079-D5E6-EFDC-412F-F63682CC6D10}"/>
              </a:ext>
            </a:extLst>
          </p:cNvPr>
          <p:cNvSpPr>
            <a:spLocks noGrp="1"/>
          </p:cNvSpPr>
          <p:nvPr>
            <p:ph type="dt" sz="half" idx="10"/>
          </p:nvPr>
        </p:nvSpPr>
        <p:spPr/>
        <p:txBody>
          <a:bodyPr/>
          <a:lstStyle/>
          <a:p>
            <a:fld id="{EFE5DC4E-F095-4E2F-87A1-2259D829F7B0}" type="datetimeFigureOut">
              <a:rPr lang="en-US" smtClean="0"/>
              <a:t>1/17/24</a:t>
            </a:fld>
            <a:endParaRPr lang="en-US"/>
          </a:p>
        </p:txBody>
      </p:sp>
      <p:sp>
        <p:nvSpPr>
          <p:cNvPr id="8" name="Footer Placeholder 7">
            <a:extLst>
              <a:ext uri="{FF2B5EF4-FFF2-40B4-BE49-F238E27FC236}">
                <a16:creationId xmlns:a16="http://schemas.microsoft.com/office/drawing/2014/main" id="{77A5456C-2A8B-DCAA-3BBE-70A5DF3E48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4BF2B-A432-5222-F9DF-67D5433243D5}"/>
              </a:ext>
            </a:extLst>
          </p:cNvPr>
          <p:cNvSpPr>
            <a:spLocks noGrp="1"/>
          </p:cNvSpPr>
          <p:nvPr>
            <p:ph type="sldNum" sz="quarter" idx="12"/>
          </p:nvPr>
        </p:nvSpPr>
        <p:spPr/>
        <p:txBody>
          <a:bodyPr/>
          <a:lstStyle/>
          <a:p>
            <a:fld id="{E126F15F-E880-49EA-AB7F-2CEEF0C6258D}" type="slidenum">
              <a:rPr lang="en-US" smtClean="0"/>
              <a:t>‹#›</a:t>
            </a:fld>
            <a:endParaRPr lang="en-US"/>
          </a:p>
        </p:txBody>
      </p:sp>
    </p:spTree>
    <p:extLst>
      <p:ext uri="{BB962C8B-B14F-4D97-AF65-F5344CB8AC3E}">
        <p14:creationId xmlns:p14="http://schemas.microsoft.com/office/powerpoint/2010/main" val="29576565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A610B-9F38-6B01-2AB0-07A3011552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8D5894-DE4E-C7D8-5066-9126B614EDFB}"/>
              </a:ext>
            </a:extLst>
          </p:cNvPr>
          <p:cNvSpPr>
            <a:spLocks noGrp="1"/>
          </p:cNvSpPr>
          <p:nvPr>
            <p:ph type="dt" sz="half" idx="10"/>
          </p:nvPr>
        </p:nvSpPr>
        <p:spPr/>
        <p:txBody>
          <a:bodyPr/>
          <a:lstStyle/>
          <a:p>
            <a:fld id="{EFE5DC4E-F095-4E2F-87A1-2259D829F7B0}" type="datetimeFigureOut">
              <a:rPr lang="en-US" smtClean="0"/>
              <a:t>1/17/24</a:t>
            </a:fld>
            <a:endParaRPr lang="en-US"/>
          </a:p>
        </p:txBody>
      </p:sp>
      <p:sp>
        <p:nvSpPr>
          <p:cNvPr id="4" name="Footer Placeholder 3">
            <a:extLst>
              <a:ext uri="{FF2B5EF4-FFF2-40B4-BE49-F238E27FC236}">
                <a16:creationId xmlns:a16="http://schemas.microsoft.com/office/drawing/2014/main" id="{29ECC173-2F11-22F4-54DF-FB33BD4C6F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F2CE06-0911-0B00-DA58-6F006838A713}"/>
              </a:ext>
            </a:extLst>
          </p:cNvPr>
          <p:cNvSpPr>
            <a:spLocks noGrp="1"/>
          </p:cNvSpPr>
          <p:nvPr>
            <p:ph type="sldNum" sz="quarter" idx="12"/>
          </p:nvPr>
        </p:nvSpPr>
        <p:spPr/>
        <p:txBody>
          <a:bodyPr/>
          <a:lstStyle/>
          <a:p>
            <a:fld id="{E126F15F-E880-49EA-AB7F-2CEEF0C6258D}" type="slidenum">
              <a:rPr lang="en-US" smtClean="0"/>
              <a:t>‹#›</a:t>
            </a:fld>
            <a:endParaRPr lang="en-US"/>
          </a:p>
        </p:txBody>
      </p:sp>
    </p:spTree>
    <p:extLst>
      <p:ext uri="{BB962C8B-B14F-4D97-AF65-F5344CB8AC3E}">
        <p14:creationId xmlns:p14="http://schemas.microsoft.com/office/powerpoint/2010/main" val="34508934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51860B-FBD5-2C29-E0BD-6796129C20B6}"/>
              </a:ext>
            </a:extLst>
          </p:cNvPr>
          <p:cNvSpPr>
            <a:spLocks noGrp="1"/>
          </p:cNvSpPr>
          <p:nvPr>
            <p:ph type="dt" sz="half" idx="10"/>
          </p:nvPr>
        </p:nvSpPr>
        <p:spPr/>
        <p:txBody>
          <a:bodyPr/>
          <a:lstStyle/>
          <a:p>
            <a:fld id="{EFE5DC4E-F095-4E2F-87A1-2259D829F7B0}" type="datetimeFigureOut">
              <a:rPr lang="en-US" smtClean="0"/>
              <a:t>1/17/24</a:t>
            </a:fld>
            <a:endParaRPr lang="en-US"/>
          </a:p>
        </p:txBody>
      </p:sp>
      <p:sp>
        <p:nvSpPr>
          <p:cNvPr id="3" name="Footer Placeholder 2">
            <a:extLst>
              <a:ext uri="{FF2B5EF4-FFF2-40B4-BE49-F238E27FC236}">
                <a16:creationId xmlns:a16="http://schemas.microsoft.com/office/drawing/2014/main" id="{F7C6E34D-D85E-63B6-D4C1-2303C93843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8489DB-539C-8A15-E124-19F2C2F86500}"/>
              </a:ext>
            </a:extLst>
          </p:cNvPr>
          <p:cNvSpPr>
            <a:spLocks noGrp="1"/>
          </p:cNvSpPr>
          <p:nvPr>
            <p:ph type="sldNum" sz="quarter" idx="12"/>
          </p:nvPr>
        </p:nvSpPr>
        <p:spPr/>
        <p:txBody>
          <a:bodyPr/>
          <a:lstStyle/>
          <a:p>
            <a:fld id="{E126F15F-E880-49EA-AB7F-2CEEF0C6258D}" type="slidenum">
              <a:rPr lang="en-US" smtClean="0"/>
              <a:t>‹#›</a:t>
            </a:fld>
            <a:endParaRPr lang="en-US"/>
          </a:p>
        </p:txBody>
      </p:sp>
    </p:spTree>
    <p:extLst>
      <p:ext uri="{BB962C8B-B14F-4D97-AF65-F5344CB8AC3E}">
        <p14:creationId xmlns:p14="http://schemas.microsoft.com/office/powerpoint/2010/main" val="23607836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DE3FA-F845-F136-1827-A023586B723E}"/>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3C68E995-293C-7109-C929-7966E2AB0238}"/>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14C975-1E09-83DF-E3D3-7305655A2AB7}"/>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98BEB665-00BC-0814-8C5F-EAAF7B856A47}"/>
              </a:ext>
            </a:extLst>
          </p:cNvPr>
          <p:cNvSpPr>
            <a:spLocks noGrp="1"/>
          </p:cNvSpPr>
          <p:nvPr>
            <p:ph type="dt" sz="half" idx="10"/>
          </p:nvPr>
        </p:nvSpPr>
        <p:spPr/>
        <p:txBody>
          <a:bodyPr/>
          <a:lstStyle/>
          <a:p>
            <a:fld id="{EFE5DC4E-F095-4E2F-87A1-2259D829F7B0}" type="datetimeFigureOut">
              <a:rPr lang="en-US" smtClean="0"/>
              <a:t>1/17/24</a:t>
            </a:fld>
            <a:endParaRPr lang="en-US"/>
          </a:p>
        </p:txBody>
      </p:sp>
      <p:sp>
        <p:nvSpPr>
          <p:cNvPr id="6" name="Footer Placeholder 5">
            <a:extLst>
              <a:ext uri="{FF2B5EF4-FFF2-40B4-BE49-F238E27FC236}">
                <a16:creationId xmlns:a16="http://schemas.microsoft.com/office/drawing/2014/main" id="{DD536E4B-E826-DBEF-26F7-5FB500F87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C02751-3162-7CB0-DD6D-79390CEDE061}"/>
              </a:ext>
            </a:extLst>
          </p:cNvPr>
          <p:cNvSpPr>
            <a:spLocks noGrp="1"/>
          </p:cNvSpPr>
          <p:nvPr>
            <p:ph type="sldNum" sz="quarter" idx="12"/>
          </p:nvPr>
        </p:nvSpPr>
        <p:spPr/>
        <p:txBody>
          <a:bodyPr/>
          <a:lstStyle/>
          <a:p>
            <a:fld id="{E126F15F-E880-49EA-AB7F-2CEEF0C6258D}" type="slidenum">
              <a:rPr lang="en-US" smtClean="0"/>
              <a:t>‹#›</a:t>
            </a:fld>
            <a:endParaRPr lang="en-US"/>
          </a:p>
        </p:txBody>
      </p:sp>
    </p:spTree>
    <p:extLst>
      <p:ext uri="{BB962C8B-B14F-4D97-AF65-F5344CB8AC3E}">
        <p14:creationId xmlns:p14="http://schemas.microsoft.com/office/powerpoint/2010/main" val="8082571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023B-709D-1D39-807A-55BD6C8F7FD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56D919FA-F8CB-FD91-D50A-5FFD762A70C8}"/>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0D7E227-39D7-4063-093E-6A4ECB5A7F15}"/>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652D5F2-B6F3-182A-5078-506303C47457}"/>
              </a:ext>
            </a:extLst>
          </p:cNvPr>
          <p:cNvSpPr>
            <a:spLocks noGrp="1"/>
          </p:cNvSpPr>
          <p:nvPr>
            <p:ph type="dt" sz="half" idx="10"/>
          </p:nvPr>
        </p:nvSpPr>
        <p:spPr/>
        <p:txBody>
          <a:bodyPr/>
          <a:lstStyle/>
          <a:p>
            <a:fld id="{EFE5DC4E-F095-4E2F-87A1-2259D829F7B0}" type="datetimeFigureOut">
              <a:rPr lang="en-US" smtClean="0"/>
              <a:t>1/17/24</a:t>
            </a:fld>
            <a:endParaRPr lang="en-US"/>
          </a:p>
        </p:txBody>
      </p:sp>
      <p:sp>
        <p:nvSpPr>
          <p:cNvPr id="6" name="Footer Placeholder 5">
            <a:extLst>
              <a:ext uri="{FF2B5EF4-FFF2-40B4-BE49-F238E27FC236}">
                <a16:creationId xmlns:a16="http://schemas.microsoft.com/office/drawing/2014/main" id="{5D6AFB1E-192C-29A8-48F6-9EF105EFD6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67DF9-A249-412C-7432-03F28760D895}"/>
              </a:ext>
            </a:extLst>
          </p:cNvPr>
          <p:cNvSpPr>
            <a:spLocks noGrp="1"/>
          </p:cNvSpPr>
          <p:nvPr>
            <p:ph type="sldNum" sz="quarter" idx="12"/>
          </p:nvPr>
        </p:nvSpPr>
        <p:spPr/>
        <p:txBody>
          <a:bodyPr/>
          <a:lstStyle/>
          <a:p>
            <a:fld id="{E126F15F-E880-49EA-AB7F-2CEEF0C6258D}" type="slidenum">
              <a:rPr lang="en-US" smtClean="0"/>
              <a:t>‹#›</a:t>
            </a:fld>
            <a:endParaRPr lang="en-US"/>
          </a:p>
        </p:txBody>
      </p:sp>
    </p:spTree>
    <p:extLst>
      <p:ext uri="{BB962C8B-B14F-4D97-AF65-F5344CB8AC3E}">
        <p14:creationId xmlns:p14="http://schemas.microsoft.com/office/powerpoint/2010/main" val="3841169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6A03-10F9-A1F6-4ED9-97786300C0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B72E5D-F8C9-BB13-58C7-66880DE920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85752-1BA5-348B-0839-03545E015956}"/>
              </a:ext>
            </a:extLst>
          </p:cNvPr>
          <p:cNvSpPr>
            <a:spLocks noGrp="1"/>
          </p:cNvSpPr>
          <p:nvPr>
            <p:ph type="dt" sz="half" idx="10"/>
          </p:nvPr>
        </p:nvSpPr>
        <p:spPr/>
        <p:txBody>
          <a:bodyPr/>
          <a:lstStyle/>
          <a:p>
            <a:fld id="{EFE5DC4E-F095-4E2F-87A1-2259D829F7B0}" type="datetimeFigureOut">
              <a:rPr lang="en-US" smtClean="0"/>
              <a:t>1/17/24</a:t>
            </a:fld>
            <a:endParaRPr lang="en-US"/>
          </a:p>
        </p:txBody>
      </p:sp>
      <p:sp>
        <p:nvSpPr>
          <p:cNvPr id="5" name="Footer Placeholder 4">
            <a:extLst>
              <a:ext uri="{FF2B5EF4-FFF2-40B4-BE49-F238E27FC236}">
                <a16:creationId xmlns:a16="http://schemas.microsoft.com/office/drawing/2014/main" id="{1856DE32-6D05-1839-D99B-0F504CB78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7147B-3489-11D6-79CB-B448A6C59B1E}"/>
              </a:ext>
            </a:extLst>
          </p:cNvPr>
          <p:cNvSpPr>
            <a:spLocks noGrp="1"/>
          </p:cNvSpPr>
          <p:nvPr>
            <p:ph type="sldNum" sz="quarter" idx="12"/>
          </p:nvPr>
        </p:nvSpPr>
        <p:spPr/>
        <p:txBody>
          <a:bodyPr/>
          <a:lstStyle/>
          <a:p>
            <a:fld id="{E126F15F-E880-49EA-AB7F-2CEEF0C6258D}" type="slidenum">
              <a:rPr lang="en-US" smtClean="0"/>
              <a:t>‹#›</a:t>
            </a:fld>
            <a:endParaRPr lang="en-US"/>
          </a:p>
        </p:txBody>
      </p:sp>
    </p:spTree>
    <p:extLst>
      <p:ext uri="{BB962C8B-B14F-4D97-AF65-F5344CB8AC3E}">
        <p14:creationId xmlns:p14="http://schemas.microsoft.com/office/powerpoint/2010/main" val="40232401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BFA85F-A952-6136-520A-77688EA48A34}"/>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D58FC8-64E0-3EA7-3A27-D15B2E0D9F4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F8498-2278-688F-0FF3-DD5056B4B5BA}"/>
              </a:ext>
            </a:extLst>
          </p:cNvPr>
          <p:cNvSpPr>
            <a:spLocks noGrp="1"/>
          </p:cNvSpPr>
          <p:nvPr>
            <p:ph type="dt" sz="half" idx="10"/>
          </p:nvPr>
        </p:nvSpPr>
        <p:spPr/>
        <p:txBody>
          <a:bodyPr/>
          <a:lstStyle/>
          <a:p>
            <a:fld id="{EFE5DC4E-F095-4E2F-87A1-2259D829F7B0}" type="datetimeFigureOut">
              <a:rPr lang="en-US" smtClean="0"/>
              <a:t>1/17/24</a:t>
            </a:fld>
            <a:endParaRPr lang="en-US"/>
          </a:p>
        </p:txBody>
      </p:sp>
      <p:sp>
        <p:nvSpPr>
          <p:cNvPr id="5" name="Footer Placeholder 4">
            <a:extLst>
              <a:ext uri="{FF2B5EF4-FFF2-40B4-BE49-F238E27FC236}">
                <a16:creationId xmlns:a16="http://schemas.microsoft.com/office/drawing/2014/main" id="{E5FB89FD-2A61-D241-CE15-3B147C48EF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75C61-6C03-38F1-34EB-F95A03A6FC2F}"/>
              </a:ext>
            </a:extLst>
          </p:cNvPr>
          <p:cNvSpPr>
            <a:spLocks noGrp="1"/>
          </p:cNvSpPr>
          <p:nvPr>
            <p:ph type="sldNum" sz="quarter" idx="12"/>
          </p:nvPr>
        </p:nvSpPr>
        <p:spPr/>
        <p:txBody>
          <a:bodyPr/>
          <a:lstStyle/>
          <a:p>
            <a:fld id="{E126F15F-E880-49EA-AB7F-2CEEF0C6258D}" type="slidenum">
              <a:rPr lang="en-US" smtClean="0"/>
              <a:t>‹#›</a:t>
            </a:fld>
            <a:endParaRPr lang="en-US"/>
          </a:p>
        </p:txBody>
      </p:sp>
    </p:spTree>
    <p:extLst>
      <p:ext uri="{BB962C8B-B14F-4D97-AF65-F5344CB8AC3E}">
        <p14:creationId xmlns:p14="http://schemas.microsoft.com/office/powerpoint/2010/main" val="9298833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Nearly White copy" userDrawn="1">
  <p:cSld name="1_Nearly White copy">
    <p:bg>
      <p:bgPr>
        <a:gradFill>
          <a:gsLst>
            <a:gs pos="52000">
              <a:srgbClr val="0031A2"/>
            </a:gs>
            <a:gs pos="100000">
              <a:srgbClr val="025EFF"/>
            </a:gs>
          </a:gsLst>
          <a:lin ang="1800000" scaled="0"/>
        </a:gradFill>
        <a:effectLst/>
      </p:bgPr>
    </p:bg>
    <p:spTree>
      <p:nvGrpSpPr>
        <p:cNvPr id="1" name="Shape 11"/>
        <p:cNvGrpSpPr/>
        <p:nvPr/>
      </p:nvGrpSpPr>
      <p:grpSpPr>
        <a:xfrm>
          <a:off x="0" y="0"/>
          <a:ext cx="0" cy="0"/>
          <a:chOff x="0" y="0"/>
          <a:chExt cx="0" cy="0"/>
        </a:xfrm>
      </p:grpSpPr>
      <p:sp>
        <p:nvSpPr>
          <p:cNvPr id="14" name="Google Shape;14;p103"/>
          <p:cNvSpPr txBox="1">
            <a:spLocks noGrp="1"/>
          </p:cNvSpPr>
          <p:nvPr>
            <p:ph type="sldNum" idx="12"/>
          </p:nvPr>
        </p:nvSpPr>
        <p:spPr>
          <a:xfrm>
            <a:off x="23546690" y="12858081"/>
            <a:ext cx="404624" cy="718145"/>
          </a:xfrm>
          <a:prstGeom prst="rect">
            <a:avLst/>
          </a:prstGeom>
          <a:noFill/>
          <a:ln>
            <a:noFill/>
          </a:ln>
        </p:spPr>
        <p:txBody>
          <a:bodyPr spcFirstLastPara="1" wrap="square" lIns="50800" tIns="50800" rIns="50800" bIns="50800" anchor="t" anchorCtr="0">
            <a:spAutoFit/>
          </a:bodyPr>
          <a:lstStyle>
            <a:lvl1pPr marL="0" lvl="0"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1pPr>
            <a:lvl2pPr marL="0" lvl="1"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2pPr>
            <a:lvl3pPr marL="0" lvl="2"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3pPr>
            <a:lvl4pPr marL="0" lvl="3"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4pPr>
            <a:lvl5pPr marL="0" lvl="4"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5pPr>
            <a:lvl6pPr marL="0" lvl="5"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6pPr>
            <a:lvl7pPr marL="0" lvl="6"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7pPr>
            <a:lvl8pPr marL="0" lvl="7"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8pPr>
            <a:lvl9pPr marL="0" lvl="8" indent="0" algn="r">
              <a:lnSpc>
                <a:spcPct val="100000"/>
              </a:lnSpc>
              <a:spcBef>
                <a:spcPts val="0"/>
              </a:spcBef>
              <a:spcAft>
                <a:spcPts val="0"/>
              </a:spcAft>
              <a:buClr>
                <a:srgbClr val="7A7A7A"/>
              </a:buClr>
              <a:buSzPts val="2000"/>
              <a:buFont typeface="Arial"/>
              <a:buNone/>
              <a:defRPr sz="2000">
                <a:solidFill>
                  <a:srgbClr val="7A7A7A"/>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213327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opener" type="tx">
  <p:cSld name="2_opener">
    <p:spTree>
      <p:nvGrpSpPr>
        <p:cNvPr id="1" name="Shape 9"/>
        <p:cNvGrpSpPr/>
        <p:nvPr/>
      </p:nvGrpSpPr>
      <p:grpSpPr>
        <a:xfrm>
          <a:off x="0" y="0"/>
          <a:ext cx="0" cy="0"/>
          <a:chOff x="0" y="0"/>
          <a:chExt cx="0" cy="0"/>
        </a:xfrm>
      </p:grpSpPr>
      <p:sp>
        <p:nvSpPr>
          <p:cNvPr id="10" name="Google Shape;10;p100"/>
          <p:cNvSpPr txBox="1">
            <a:spLocks noGrp="1"/>
          </p:cNvSpPr>
          <p:nvPr>
            <p:ph type="sldNum" idx="12"/>
          </p:nvPr>
        </p:nvSpPr>
        <p:spPr>
          <a:xfrm>
            <a:off x="11959033" y="13081000"/>
            <a:ext cx="453238"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a:solidFill>
                  <a:srgbClr val="000000"/>
                </a:solidFill>
                <a:latin typeface="Helvetica Neue Light"/>
                <a:ea typeface="Helvetica Neue Light"/>
                <a:cs typeface="Helvetica Neue Light"/>
                <a:sym typeface="Helvetica Neue Light"/>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442123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25EFF"/>
                </a:solidFil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solidFill>
                  <a:schemeClr val="bg1"/>
                </a:solidFill>
              </a:defRPr>
            </a:lvl1pPr>
          </a:lstStyle>
          <a:p>
            <a:fld id="{81A3CF68-992B-4DE0-9E67-D5311DA8C183}" type="datetimeFigureOut">
              <a:rPr lang="en-US" smtClean="0"/>
              <a:pPr/>
              <a:t>1/17/24</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1602C9E8-C33B-40D4-ADFD-8D65B066E5BF}" type="slidenum">
              <a:rPr lang="en-US" smtClean="0"/>
              <a:pPr/>
              <a:t>‹#›</a:t>
            </a:fld>
            <a:endParaRPr lang="en-US"/>
          </a:p>
        </p:txBody>
      </p:sp>
    </p:spTree>
    <p:extLst>
      <p:ext uri="{BB962C8B-B14F-4D97-AF65-F5344CB8AC3E}">
        <p14:creationId xmlns:p14="http://schemas.microsoft.com/office/powerpoint/2010/main" val="1834885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3CF68-992B-4DE0-9E67-D5311DA8C183}" type="datetimeFigureOut">
              <a:rPr lang="en-US" smtClean="0"/>
              <a:t>1/17/24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3836957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solidFill>
                  <a:srgbClr val="025EFF"/>
                </a:solidFill>
              </a:defRPr>
            </a:lvl1pPr>
          </a:lstStyle>
          <a:p>
            <a:r>
              <a:rPr lang="en-US" dirty="0"/>
              <a:t>Click to edit Master title style</a:t>
            </a:r>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81A3CF68-992B-4DE0-9E67-D5311DA8C183}" type="datetimeFigureOut">
              <a:rPr lang="en-US" smtClean="0"/>
              <a:t>1/17/24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73958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solidFill>
                  <a:srgbClr val="025EFF"/>
                </a:solidFill>
              </a:defRPr>
            </a:lvl1pPr>
          </a:lstStyle>
          <a:p>
            <a:r>
              <a:rPr lang="en-US" dirty="0"/>
              <a:t>Click to edit Master title style</a:t>
            </a:r>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81A3CF68-992B-4DE0-9E67-D5311DA8C183}" type="datetimeFigureOut">
              <a:rPr lang="en-US" smtClean="0"/>
              <a:t>1/17/24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2C9E8-C33B-40D4-ADFD-8D65B066E5BF}" type="slidenum">
              <a:rPr lang="en-US" smtClean="0"/>
              <a:t>‹#›</a:t>
            </a:fld>
            <a:endParaRPr lang="en-US"/>
          </a:p>
        </p:txBody>
      </p:sp>
    </p:spTree>
    <p:extLst>
      <p:ext uri="{BB962C8B-B14F-4D97-AF65-F5344CB8AC3E}">
        <p14:creationId xmlns:p14="http://schemas.microsoft.com/office/powerpoint/2010/main" val="1505624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3.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4957" y="503336"/>
            <a:ext cx="20032282" cy="22046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1A3CF68-992B-4DE0-9E67-D5311DA8C183}" type="datetimeFigureOut">
              <a:rPr lang="en-US" smtClean="0"/>
              <a:t>1/17/24</a:t>
            </a:fld>
            <a:endParaRPr lang="en-US"/>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1602C9E8-C33B-40D4-ADFD-8D65B066E5BF}" type="slidenum">
              <a:rPr lang="en-US" smtClean="0"/>
              <a:t>‹#›</a:t>
            </a:fld>
            <a:endParaRPr lang="en-US"/>
          </a:p>
        </p:txBody>
      </p:sp>
    </p:spTree>
    <p:extLst>
      <p:ext uri="{BB962C8B-B14F-4D97-AF65-F5344CB8AC3E}">
        <p14:creationId xmlns:p14="http://schemas.microsoft.com/office/powerpoint/2010/main" val="16048432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xStyles>
    <p:titleStyle>
      <a:lvl1pPr algn="l" defTabSz="1828800" rtl="0" eaLnBrk="1" latinLnBrk="0" hangingPunct="1">
        <a:lnSpc>
          <a:spcPct val="90000"/>
        </a:lnSpc>
        <a:spcBef>
          <a:spcPct val="0"/>
        </a:spcBef>
        <a:buNone/>
        <a:defRPr sz="9600" kern="1200">
          <a:solidFill>
            <a:srgbClr val="0D1E25"/>
          </a:solidFill>
          <a:latin typeface="Poppins" panose="00000500000000000000" pitchFamily="2" charset="0"/>
          <a:ea typeface="+mj-ea"/>
          <a:cs typeface="Poppins" panose="00000500000000000000" pitchFamily="2" charset="0"/>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bg1"/>
          </a:solidFill>
          <a:latin typeface="Poppins" panose="00000500000000000000" pitchFamily="2" charset="0"/>
          <a:ea typeface="+mn-ea"/>
          <a:cs typeface="Poppins" panose="00000500000000000000" pitchFamily="2" charset="0"/>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72833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PK"/>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4957" y="503336"/>
            <a:ext cx="20032282" cy="220468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76400" y="12712703"/>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1A3CF68-992B-4DE0-9E67-D5311DA8C183}" type="datetimeFigureOut">
              <a:rPr lang="en-US" smtClean="0"/>
              <a:t>1/17/24</a:t>
            </a:fld>
            <a:endParaRPr lang="en-US"/>
          </a:p>
        </p:txBody>
      </p:sp>
      <p:sp>
        <p:nvSpPr>
          <p:cNvPr id="5" name="Footer Placeholder 4"/>
          <p:cNvSpPr>
            <a:spLocks noGrp="1"/>
          </p:cNvSpPr>
          <p:nvPr>
            <p:ph type="ftr" sz="quarter" idx="3"/>
          </p:nvPr>
        </p:nvSpPr>
        <p:spPr>
          <a:xfrm>
            <a:off x="8077200" y="12712703"/>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1200" y="12712703"/>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1602C9E8-C33B-40D4-ADFD-8D65B066E5BF}" type="slidenum">
              <a:rPr lang="en-US" smtClean="0"/>
              <a:t>‹#›</a:t>
            </a:fld>
            <a:endParaRPr lang="en-US"/>
          </a:p>
        </p:txBody>
      </p:sp>
    </p:spTree>
    <p:extLst>
      <p:ext uri="{BB962C8B-B14F-4D97-AF65-F5344CB8AC3E}">
        <p14:creationId xmlns:p14="http://schemas.microsoft.com/office/powerpoint/2010/main" val="188073445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Lst>
  <p:txStyles>
    <p:titleStyle>
      <a:lvl1pPr algn="l" defTabSz="1828800" rtl="0" eaLnBrk="1" latinLnBrk="0" hangingPunct="1">
        <a:lnSpc>
          <a:spcPct val="90000"/>
        </a:lnSpc>
        <a:spcBef>
          <a:spcPct val="0"/>
        </a:spcBef>
        <a:buNone/>
        <a:defRPr sz="9600" kern="1200">
          <a:solidFill>
            <a:srgbClr val="0D1E25"/>
          </a:solidFill>
          <a:latin typeface="Poppins" panose="00000500000000000000" pitchFamily="2" charset="0"/>
          <a:ea typeface="+mj-ea"/>
          <a:cs typeface="Poppins" panose="00000500000000000000" pitchFamily="2" charset="0"/>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bg1"/>
          </a:solidFill>
          <a:latin typeface="Poppins" panose="00000500000000000000" pitchFamily="2" charset="0"/>
          <a:ea typeface="+mn-ea"/>
          <a:cs typeface="Poppins" panose="00000500000000000000" pitchFamily="2" charset="0"/>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A0C5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0CA5F9-D6C6-C1B8-A45B-7B076C8E3787}"/>
              </a:ext>
            </a:extLst>
          </p:cNvPr>
          <p:cNvSpPr>
            <a:spLocks noGrp="1"/>
          </p:cNvSpPr>
          <p:nvPr>
            <p:ph type="title"/>
          </p:nvPr>
        </p:nvSpPr>
        <p:spPr>
          <a:xfrm>
            <a:off x="1052946" y="730252"/>
            <a:ext cx="22278108" cy="20406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CB4E5B-F6EF-1F78-22F8-135048AF38B9}"/>
              </a:ext>
            </a:extLst>
          </p:cNvPr>
          <p:cNvSpPr>
            <a:spLocks noGrp="1"/>
          </p:cNvSpPr>
          <p:nvPr>
            <p:ph type="body" idx="1"/>
          </p:nvPr>
        </p:nvSpPr>
        <p:spPr>
          <a:xfrm>
            <a:off x="1052946" y="3269672"/>
            <a:ext cx="22278108" cy="97160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74C7444-0D64-97E8-E8D5-7875A0BCF5FB}"/>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EFE5DC4E-F095-4E2F-87A1-2259D829F7B0}" type="datetimeFigureOut">
              <a:rPr lang="en-US" smtClean="0"/>
              <a:t>1/17/24</a:t>
            </a:fld>
            <a:endParaRPr lang="en-US"/>
          </a:p>
        </p:txBody>
      </p:sp>
      <p:sp>
        <p:nvSpPr>
          <p:cNvPr id="5" name="Footer Placeholder 4">
            <a:extLst>
              <a:ext uri="{FF2B5EF4-FFF2-40B4-BE49-F238E27FC236}">
                <a16:creationId xmlns:a16="http://schemas.microsoft.com/office/drawing/2014/main" id="{7994C4BB-BCE4-A946-D8A0-13EC0AA2AEAC}"/>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BD951F-65F0-6744-02B9-07A76656E6D8}"/>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126F15F-E880-49EA-AB7F-2CEEF0C6258D}" type="slidenum">
              <a:rPr lang="en-US" smtClean="0"/>
              <a:t>‹#›</a:t>
            </a:fld>
            <a:endParaRPr lang="en-US"/>
          </a:p>
        </p:txBody>
      </p:sp>
    </p:spTree>
    <p:extLst>
      <p:ext uri="{BB962C8B-B14F-4D97-AF65-F5344CB8AC3E}">
        <p14:creationId xmlns:p14="http://schemas.microsoft.com/office/powerpoint/2010/main" val="18472052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1828800" rtl="0" eaLnBrk="1" latinLnBrk="0" hangingPunct="1">
        <a:lnSpc>
          <a:spcPct val="90000"/>
        </a:lnSpc>
        <a:spcBef>
          <a:spcPct val="0"/>
        </a:spcBef>
        <a:buNone/>
        <a:defRPr sz="8800" b="1" u="sng" kern="1200" baseline="0">
          <a:solidFill>
            <a:schemeClr val="bg1"/>
          </a:solidFill>
          <a:uFill>
            <a:solidFill>
              <a:srgbClr val="0048F8"/>
            </a:solidFill>
          </a:uFill>
          <a:latin typeface="TTFirs-Bold" panose="02000503030000020003" pitchFamily="2" charset="77"/>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bg1"/>
          </a:solidFill>
          <a:latin typeface="Lato" panose="020F0502020204030203" pitchFamily="34" charset="0"/>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bg1"/>
          </a:solidFill>
          <a:latin typeface="Lato" panose="020F0502020204030203" pitchFamily="34" charset="0"/>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bg1"/>
          </a:solidFill>
          <a:latin typeface="Lato" panose="020F0502020204030203" pitchFamily="34" charset="0"/>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Lato" panose="020F0502020204030203" pitchFamily="34" charset="0"/>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Lato" panose="020F0502020204030203"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mailto:teaching@tc2.dev"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techradar.com/news/i-asked-chatgpt-to-write-about-itself-in-my-style-so-i-didnt-have-to"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hyperlink" Target="https://huggingface.co/transformers/v3.1.0/model_summary.html"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4.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5.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hyperlink" Target="https://www.sbert.net/docs/pretrained_models.html" TargetMode="External"/><Relationship Id="rId2" Type="http://schemas.openxmlformats.org/officeDocument/2006/relationships/hyperlink" Target="https://huggingface.co/spaces/mteb/leaderboard" TargetMode="Externa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48.tiff"/><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image" Target="../media/image47.tiff"/><Relationship Id="rId16" Type="http://schemas.openxmlformats.org/officeDocument/2006/relationships/diagramQuickStyle" Target="../diagrams/quickStyl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123.xml.rels><?xml version="1.0" encoding="UTF-8" standalone="yes"?>
<Relationships xmlns="http://schemas.openxmlformats.org/package/2006/relationships"><Relationship Id="rId3" Type="http://schemas.openxmlformats.org/officeDocument/2006/relationships/hyperlink" Target="https://metamaze.atlassian.net/wiki/spaces/MTG/pages/10031923234/ML+Project+Methodology"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hyperlink" Target="https://metamaze.atlassian.net/wiki/spaces/DO/pages/19784400897/Project+approach"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medium.com/comet-ml/organizing-machine-learning-projects-project-management-guidelines-2d2b85651bbd" TargetMode="External"/><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hyperlink" Target="https://www.dominodatalab.com/resources/managing-data-science/" TargetMode="External"/><Relationship Id="rId5" Type="http://schemas.openxmlformats.org/officeDocument/2006/relationships/hyperlink" Target="http://martin.zinkevich.org/rules_of_ml/rules_of_ml.pdf" TargetMode="External"/><Relationship Id="rId4" Type="http://schemas.openxmlformats.org/officeDocument/2006/relationships/hyperlink" Target="https://github.com/jeongyoonlee/data-science-process-management"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8" Type="http://schemas.openxmlformats.org/officeDocument/2006/relationships/hyperlink" Target="https://arxiv.org/pdf/2202.05924.pdf" TargetMode="External"/><Relationship Id="rId3" Type="http://schemas.openxmlformats.org/officeDocument/2006/relationships/hyperlink" Target="https://twitter.com/lindensli/status/1575915091425251329" TargetMode="External"/><Relationship Id="rId7"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hyperlink" Target="https://github.com/Breakend/experiment-impact-tracker" TargetMode="External"/><Relationship Id="rId4" Type="http://schemas.openxmlformats.org/officeDocument/2006/relationships/hyperlink" Target="app://obsidian.md/Larger%20models.md"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arxiv.org/abs/2103.05247" TargetMode="External"/><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hyperlink" Target="https://twitter.com/karpathy/status/1582807367988654081?s=20&amp;t=croyQpm2_vxvh96bm2_7Cw" TargetMode="External"/><Relationship Id="rId4" Type="http://schemas.openxmlformats.org/officeDocument/2006/relationships/hyperlink" Target="https://bair.berkeley.edu/blog/2021/03/23/universal-computation/"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hyperlink" Target="https://docs.google.com/presentation/d/1WrkeJ9CjuotTXoa4ZZlB3UPBXpxe4B3FMs9R9tn34I/edit#slide=id.g164b1bac824_0_3054"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s://huggingface.co/calculator/" TargetMode="External"/><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hyperlink" Target="https://arxiv.org/abs/2004.10151"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8" Type="http://schemas.openxmlformats.org/officeDocument/2006/relationships/hyperlink" Target="https://medium.com/syncedreview/deepminds-retro-retrieval-enhanced-transformer-retrieves-from-trillions-of-tokens-achieving-c54313fec51d" TargetMode="External"/><Relationship Id="rId13" Type="http://schemas.openxmlformats.org/officeDocument/2006/relationships/hyperlink" Target="https://info.deeplearning.ai/e3t/Ctc/LX+113/cJhC404/VX87YL3YFvdCW6-1Y2G53SdsSW1n-N734TjBMmN76MZ-N3q3nJV1-WJV7Cg_2vW1r36sk7ptBvXW5xl0dt3jbLV4N7BlNcn-LHxLW6T_mKJ441_dJW1Ssf3b9cvvKXVDlP0028SvdvW2_sgYK7f8clzW5Tp05x3tXsTKW85-v2C22mMylW1mQz2-32Zqj8W57Chkp3BDYY1W8spn2w8rRkcfW7XJg1D13ZpP1W131m1S7Kwm-2W2-Nc4Y438R75W4zcX338NYnHjN8cWXTNtsHd1W1khklN35lR5zW6Bj0L15fc0ybW8zkMFD444QBpW7tKJgR5FClftW47dSw22gF2gVN6WK5F-whQsqVXJNd06-0LJJ38d11" TargetMode="External"/><Relationship Id="rId18" Type="http://schemas.openxmlformats.org/officeDocument/2006/relationships/hyperlink" Target="https://info.deeplearning.ai/e3t/Ctc/LX+113/cJhC404/VX87YL3YFvdCW6-1Y2G53SdsSW1n-N734TjBMmN76MZ_m3q3phV1-WJV7CgQL2W1_kY3x5bjMyzW6MDwz15NT28NW2v_L_96CJzllV5wDL16lBfPlVWjN4X2Vk0ynN9jKnbfz5b0lVfmZmS5jQ7ClW14Zbxc5nzHymVP-PjK7hpjY_W10jbyy7tYB5KW2Xclzj8bd7FtW3kXtnB5kYCY0W1bkF502v_5x5W27PjRP8cBdTbW1ZCKP_2YnmhqN8DWxKNzwfPtW3fytNg4bDR9WW63zTyZ43wY0CW24wQPF5Y14HkW7hWvcT4Mf_kyW1XF79n2dnDclW11S7r17ppZBNN6chVLBL4KrTW4r3mFm3VZn9-W846WK02n1md1W11QGF-2f6kCbW1GnFvq2bzrSwW6zH4bv9jFcXR3kcJ1" TargetMode="External"/><Relationship Id="rId3" Type="http://schemas.openxmlformats.org/officeDocument/2006/relationships/hyperlink" Target="https://github.com/hwchase17/adversarial-prompts/tree/main/prompts" TargetMode="External"/><Relationship Id="rId7" Type="http://schemas.openxmlformats.org/officeDocument/2006/relationships/hyperlink" Target="https://www.producthunt.com/posts/xp1" TargetMode="External"/><Relationship Id="rId12" Type="http://schemas.openxmlformats.org/officeDocument/2006/relationships/hyperlink" Target="https://info.deeplearning.ai/e3t/Ctc/LX+113/cJhC404/VX87YL3YFvdCW6-1Y2G53SdsSW1n-N734TjBMmN76MZ-N3q3nJV1-WJV7CgQsVW3WpqYr74W6FYW5YXwd02ClCHcW1gwvz91z1-wfW2JsTvM5gBNVzVxMJR03jsfxqW95RP899bm_47W3wNjyz8h3Ln-W8W7ym56mFlTpW41tq4Y5NwWb-N8tPYglxrsH1W2rnc841vl4PXN4NswHs224wSW4H3vg73Q8JnkW8xpRB74M3D1_N8-Np3Hzk62kW43hr9D7KXLhYW8JFQFW2k8YrNW8q4NYy234Dk9W96vfDN4pH-BGW2TL0_h5QGwhYW8Q3Qj28VdsGYW5H-VQC6K98Y4W2nRBPY4SnF0_W5QKT5s99qMbq3lvy1" TargetMode="External"/><Relationship Id="rId17" Type="http://schemas.openxmlformats.org/officeDocument/2006/relationships/hyperlink" Target="https://info.deeplearning.ai/e3t/Ctc/LX+113/cJhC404/VX87YL3YFvdCW6-1Y2G53SdsSW1n-N734TjBMmN76MZ-N3q3nJV1-WJV7CgRg9W5s_hVC1Pv3KxW7vv7kY4rDs_1VHC4mt79JL0jMgXKqlsGf1yN4jQ9-d3tDk4W14-NxK6bCWNjN474qQ7V646vW2LLFDP3vBxbRW4zsLFB4jZC9NVGnw9z8FvH4mW8mHRjK17rgmKW8nFZ7s7rn7tVW6V2RC72L6kdkN8ncCjsy1Wr1W6Ns-PM85R_2rW6BCNhq3lNgRHW8Mt4qp6Ltnj5W12TM1w8_X3h3W2d0xdt7c6Nf3W8kmP7y4-8vcBW5xfmQc9k-ZB4W1dks8-78CMj9W5GCvKg7VSGHrW31g85l7GrWbc34Yf1" TargetMode="External"/><Relationship Id="rId2" Type="http://schemas.openxmlformats.org/officeDocument/2006/relationships/notesSlide" Target="../notesSlides/notesSlide76.xml"/><Relationship Id="rId16" Type="http://schemas.openxmlformats.org/officeDocument/2006/relationships/hyperlink" Target="https://info.deeplearning.ai/e3t/Ctc/LX+113/cJhC404/VX87YL3YFvdCW6-1Y2G53SdsSW1n-N734TjBMmN76MZ-N3q3nJV1-WJV7CgVRlW26vL9W4t5fH4W5s24Vb2Y4f6_W7RM3-r3RvyHSW5PnWyy2TgmSFVbcxfV74Q8RRW5D6mlk4Qxy0bW7k9khz4yzZrHW45NLfq6K-h9PW5ylbpS7y0BTbW95sp_k5gXXbBW5ff3hX9cDdwxW4VkfLx7R3rmpW41q7yr3Lhq4PW3ct34_4RKvyCW8_lscR3NTnN3W5FYHJ01fRdxnN3KGLN3bxww7W79ZKfL7jk1t0W4mp1fJ8_5pybVS7FPX3RwmF7W33XgTb2JLPZ0N7bqqD48xjTwW9jdqPW6S_v0MN1DRvlsYVyDr3n8_1" TargetMode="External"/><Relationship Id="rId1" Type="http://schemas.openxmlformats.org/officeDocument/2006/relationships/slideLayout" Target="../slideLayouts/slideLayout13.xml"/><Relationship Id="rId6" Type="http://schemas.openxmlformats.org/officeDocument/2006/relationships/hyperlink" Target="https://twitter.com/goodside/status/1581805503897735168/photo/1" TargetMode="External"/><Relationship Id="rId11" Type="http://schemas.openxmlformats.org/officeDocument/2006/relationships/hyperlink" Target="https://info.deeplearning.ai/e3t/Ctc/LX+113/cJhC404/VX87YL3YFvdCW6-1Y2G53SdsSW1n-N734TjBMmN76MZ-N3q3nJV1-WJV7CgRPQW3LJW2z6jvLwmW4Mrx0q4kT7CnW7_wrcK6XS7xdN18RsY0SBks9W1K3fGp72cd4GW2X7cM68H5lSTW7GmdKr6FPqb_W7PrMCJ12l1PYW2WzbQN6cvyC4W31F0vF5Cb1tYW7gZ-V86b4pHQW1BFbQ53WNxScW8WZtbz311yjGV_lc_p6xgQllN4P3KKQM2WqWVqF_t88k3bY1W5MKrmm3zSQm3W9fM_4J26YvnRVy42R61kJynNW1-JNP210yRF-W92tLls8JSlDRW1F9wMJ7kW7XdW6fwCjJ6SPsZhVgN8pF73bLGt37zQ1" TargetMode="External"/><Relationship Id="rId5" Type="http://schemas.openxmlformats.org/officeDocument/2006/relationships/hyperlink" Target="https://colab.research.google.com/drive/1OCuadD5GSyGAATUfpCEprdFuewcbp77i" TargetMode="External"/><Relationship Id="rId15" Type="http://schemas.openxmlformats.org/officeDocument/2006/relationships/hyperlink" Target="https://info.deeplearning.ai/e3t/Ctc/LX+113/cJhC404/VX87YL3YFvdCW6-1Y2G53SdsSW1n-N734TjBMmN76MZ-N3q3nJV1-WJV7CgQNzW3fQF-R4ln3fRVBk-SY8qYTCdW3cYmg26CNhwlW6MFzMM42BxW2W4lzykb5vD8LkW4m-Rx64DRN-9N8R4XHqnpg8LVRQd_k5hP9HHW9hwZQL9hbhtXW8Hg8ms4LtN07M918fbq7W1wW1rPW-n7Q6QjLW7b2Xzy8zwd2NW2VCs3s1DW8GtW5bYwCy6tFGQVW90bBw_9gDbHTW8rPGwn1X4XTxW55VBgN74-0vzW5cr2cS4DGRYwW8sTXw4502QvCN4jnF_f6L_X4W7Yhprj1bdDTKN8FsS-6tpbvtW5Xx67v437J9Q35Fd1" TargetMode="External"/><Relationship Id="rId10" Type="http://schemas.openxmlformats.org/officeDocument/2006/relationships/hyperlink" Target="https://arxiv.org/abs/2208.03299?_hsmi=237963178&amp;_hsenc=p2ANqtz-8V4Ysf0rxRXQ7-_xHQmAestLrkSq3a7BLJZe1NfJACqU8d7PsMEor6-tuSmuoIMf4iZ6ElTcASQMbAdSThrdGiEfcHVw" TargetMode="External"/><Relationship Id="rId19" Type="http://schemas.openxmlformats.org/officeDocument/2006/relationships/hyperlink" Target="https://info.deeplearning.ai/e3t/Ctc/LX+113/cJhC404/VX87YL3YFvdCW6-1Y2G53SdsSW1n-N734TjBMmN76MZ_33q3n_V1-WJV7CgH7cW4jDCcY8PP5vQW2LKNhS343tHVV4ZMzt6zgZv-W86D6vM4H-RWQW2sbKzm5R33K0W2QYTnJ5xcPz6W6_fN7w2CDYF-W9jx3cx2f4qwsW4FzGrG4VmrX7W2RN8lt12xdFmW7VWfxz2CB706W1DRsmR106GPkW7P3GZ44rvB3vW7XD7mQ4ss5BGVRrjwl98X_-cW1ZLtxg8Nsrk1W4B4SY87JdxxgW98_4pD28V2klW8sqLhF17qCyFN1BF_0L33FctW8nw_-63NQ7K0W19KYxD43lNnCMyB-d-3dc52W4lx7Ft8sypYcVwgYKq1S2yRrW3-HnH296G6fx3pzB1" TargetMode="External"/><Relationship Id="rId4" Type="http://schemas.openxmlformats.org/officeDocument/2006/relationships/hyperlink" Target="https://langchain.readthedocs.io/en/latest/explanation/combine_docs.html" TargetMode="External"/><Relationship Id="rId9" Type="http://schemas.openxmlformats.org/officeDocument/2006/relationships/hyperlink" Target="https://openai.com/blog/webgpt/" TargetMode="External"/><Relationship Id="rId14" Type="http://schemas.openxmlformats.org/officeDocument/2006/relationships/hyperlink" Target="https://info.deeplearning.ai/e3t/Ctc/LX+113/cJhC404/VX87YL3YFvdCW6-1Y2G53SdsSW1n-N734TjBMmN76MZ-N3q3nJV1-WJV7CgGYyW771t7m8DnHzDW2hvGm16T_JNjW1mS7Hg4dx3R5W5dnh7W5gdyx7W2f0fBz5S-CVkVQnpbb52_cYSN8f8_HbVVmpZW4g6J6X82Gr7NW28Pnv16nx8NvW8kFDtn7DdLNVN8wcr8w6dkynW5P5fJq1llZhjW28WBKY2dR3M6N2JkymWC9zfHW2tLv1P23KKX-W8M6Pnv8wHll3VXkJvX76fDg0W67nN384jZVYzW80dp5c6XG69TW1P9-BH104QwtW3GKl5X3LyRv1W4Xcqmk9hkdjNW6KRt_W5D3JdfW4tCxBF2WcRy73d3X1" TargetMode="Externa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technologyreview.com/2020/08/22/1007539/gpt3-openai-language-generator-artificial-intelligence-ai-opinion/" TargetMode="Externa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14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notesSlide" Target="../notesSlides/notesSlide79.xml"/><Relationship Id="rId1" Type="http://schemas.openxmlformats.org/officeDocument/2006/relationships/slideLayout" Target="../slideLayouts/slideLayout2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2" Type="http://schemas.openxmlformats.org/officeDocument/2006/relationships/hyperlink" Target="https://github.com/promptfoo/promptfoo" TargetMode="External"/><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3" Type="http://schemas.openxmlformats.org/officeDocument/2006/relationships/hyperlink" Target="https://promptbase.com/" TargetMode="External"/><Relationship Id="rId2" Type="http://schemas.openxmlformats.org/officeDocument/2006/relationships/hyperlink" Target="https://twitter.com/npew/status/1525900849888866307" TargetMode="External"/><Relationship Id="rId1" Type="http://schemas.openxmlformats.org/officeDocument/2006/relationships/slideLayout" Target="../slideLayouts/slideLayout24.xml"/><Relationship Id="rId4" Type="http://schemas.openxmlformats.org/officeDocument/2006/relationships/hyperlink" Target="https://github.com/sw-yx/prompt-eng#top-prompt-engineering-reads"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github.com/guidance-ai/guidance" TargetMode="External"/><Relationship Id="rId2" Type="http://schemas.openxmlformats.org/officeDocument/2006/relationships/hyperlink" Target="https://platform.openai.com/docs/guides/function-calling" TargetMode="External"/><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8" Type="http://schemas.openxmlformats.org/officeDocument/2006/relationships/hyperlink" Target="https://github.com/homanp/superagent" TargetMode="External"/><Relationship Id="rId3" Type="http://schemas.openxmlformats.org/officeDocument/2006/relationships/hyperlink" Target="https://react-lm.github.io/" TargetMode="External"/><Relationship Id="rId7" Type="http://schemas.openxmlformats.org/officeDocument/2006/relationships/hyperlink" Target="https://github.com/microsoft/autogen" TargetMode="External"/><Relationship Id="rId2" Type="http://schemas.openxmlformats.org/officeDocument/2006/relationships/notesSlide" Target="../notesSlides/notesSlide80.xml"/><Relationship Id="rId1" Type="http://schemas.openxmlformats.org/officeDocument/2006/relationships/slideLayout" Target="../slideLayouts/slideLayout24.xml"/><Relationship Id="rId6" Type="http://schemas.openxmlformats.org/officeDocument/2006/relationships/hyperlink" Target="https://github.com/OpenBMB/ToolBench" TargetMode="External"/><Relationship Id="rId5" Type="http://schemas.openxmlformats.org/officeDocument/2006/relationships/hyperlink" Target="https://github.com/Significant-Gravitas/AutoGPT" TargetMode="External"/><Relationship Id="rId4" Type="http://schemas.openxmlformats.org/officeDocument/2006/relationships/hyperlink" Target="https://python.langchain.com/docs/integrations/tools"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https://starling.cs.berkeley.edu/" TargetMode="External"/><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60.xml.rels><?xml version="1.0" encoding="UTF-8" standalone="yes"?>
<Relationships xmlns="http://schemas.openxmlformats.org/package/2006/relationships"><Relationship Id="rId3" Type="http://schemas.openxmlformats.org/officeDocument/2006/relationships/hyperlink" Target="https://twitter.com/AISafetyMemes/status/1743653636448600532" TargetMode="External"/><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hyperlink" Target="https://www.gwern.net/fiction/Clippy" TargetMode="External"/><Relationship Id="rId2" Type="http://schemas.openxmlformats.org/officeDocument/2006/relationships/notesSlide" Target="../notesSlides/notesSlide83.xml"/><Relationship Id="rId1" Type="http://schemas.openxmlformats.org/officeDocument/2006/relationships/slideLayout" Target="../slideLayouts/slideLayout13.xml"/><Relationship Id="rId6" Type="http://schemas.openxmlformats.org/officeDocument/2006/relationships/hyperlink" Target="https://scale.com/blog/text-universal-interface" TargetMode="External"/><Relationship Id="rId5" Type="http://schemas.openxmlformats.org/officeDocument/2006/relationships/hyperlink" Target="https://evjang.com/2021/12/17/lang-generalization.html" TargetMode="External"/><Relationship Id="rId4" Type="http://schemas.openxmlformats.org/officeDocument/2006/relationships/hyperlink" Target="https://lifearchitect.ai/roadmap/"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https://cajundiscordian.medium.com/is-lamda-sentient-an-interview-ea64d916d917" TargetMode="External"/><Relationship Id="rId2" Type="http://schemas.openxmlformats.org/officeDocument/2006/relationships/notesSlide" Target="../notesSlides/notesSlide84.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hyperlink" Target="https://www.theseedsofscience.pub/p/building-a-brain-an-introduction" TargetMode="External"/><Relationship Id="rId4" Type="http://schemas.openxmlformats.org/officeDocument/2006/relationships/hyperlink" Target="https://www.sfchronicle.com/projects/2021/jessica-simulation-artificial-intelligence/" TargetMode="External"/></Relationships>
</file>

<file path=ppt/slides/_rels/slide1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hyperlink" Target="https://www.anthropic.com/index/evaluating-and-mitigating-discrimination-in-language-model-decisions" TargetMode="External"/></Relationships>
</file>

<file path=ppt/slides/_rels/slide167.xml.rels><?xml version="1.0" encoding="UTF-8" standalone="yes"?>
<Relationships xmlns="http://schemas.openxmlformats.org/package/2006/relationships"><Relationship Id="rId2" Type="http://schemas.openxmlformats.org/officeDocument/2006/relationships/hyperlink" Target="https://80000hours.org/problem-profiles/" TargetMode="Externa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hyperlink" Target="https://www.lesswrong.com/tag/eliciting-latent-knowledge-elk" TargetMode="External"/><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3" Type="http://schemas.openxmlformats.org/officeDocument/2006/relationships/hyperlink" Target="https://aeon.co/essays/how-close-are-we-to-creating-artificial-intelligence" TargetMode="External"/><Relationship Id="rId2" Type="http://schemas.openxmlformats.org/officeDocument/2006/relationships/hyperlink" Target="https://maraoz.com/2022/10/31/agi-roadmap/" TargetMode="External"/><Relationship Id="rId1" Type="http://schemas.openxmlformats.org/officeDocument/2006/relationships/slideLayout" Target="../slideLayouts/slideLayout13.xml"/><Relationship Id="rId6" Type="http://schemas.openxmlformats.org/officeDocument/2006/relationships/hyperlink" Target="http://agi-conf.org/2022/accepted-papers/" TargetMode="External"/><Relationship Id="rId5" Type="http://schemas.openxmlformats.org/officeDocument/2006/relationships/hyperlink" Target="https://scholar.google.be/scholar?q=roadmap+of+artificial+general+intelligence&amp;hl=en&amp;as_sdt=0&amp;as_vis=1&amp;oi=scholart" TargetMode="External"/><Relationship Id="rId4" Type="http://schemas.openxmlformats.org/officeDocument/2006/relationships/hyperlink" Target="https://www.adept.ai/ac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aperswithcode.com/area/natural-language-processing"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3" Type="http://schemas.openxmlformats.org/officeDocument/2006/relationships/hyperlink" Target="https://waitbutwhy.com/2015/01/artificial-intelligence-revolution-2.html" TargetMode="External"/><Relationship Id="rId7" Type="http://schemas.openxmlformats.org/officeDocument/2006/relationships/hyperlink" Target="https://twitter.com/AISafetyMemes" TargetMode="External"/><Relationship Id="rId2" Type="http://schemas.openxmlformats.org/officeDocument/2006/relationships/hyperlink" Target="https://waitbutwhy.com/2015/01/artificial-intelligence-revolution-1.html" TargetMode="External"/><Relationship Id="rId1" Type="http://schemas.openxmlformats.org/officeDocument/2006/relationships/slideLayout" Target="../slideLayouts/slideLayout13.xml"/><Relationship Id="rId6" Type="http://schemas.openxmlformats.org/officeDocument/2006/relationships/hyperlink" Target="https://80000hours.org/problem-profiles/artificial-intelligence/" TargetMode="External"/><Relationship Id="rId5" Type="http://schemas.openxmlformats.org/officeDocument/2006/relationships/hyperlink" Target="https://www.lesswrong.com/tag/ai/" TargetMode="External"/><Relationship Id="rId4" Type="http://schemas.openxmlformats.org/officeDocument/2006/relationships/hyperlink" Target="https://astralcodexten.substack.com/?sort=new"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hyperlink" Target="https://twitter.com/pranavrajpurkar/status/1571671167609573381" TargetMode="External"/><Relationship Id="rId2" Type="http://schemas.openxmlformats.org/officeDocument/2006/relationships/hyperlink" Target="https://dust.tt/bcmejla/a/cc20d98f70" TargetMode="Externa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53.xml"/><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ydataai/pandas-profili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hyperlink" Target="https://spacy.io/api/architectures/#TextCatBOW"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hyperlink" Target="https://en.wikipedia.org/wiki/Tf%E2%80%93idf" TargetMode="External"/><Relationship Id="rId4" Type="http://schemas.openxmlformats.org/officeDocument/2006/relationships/hyperlink" Target="https://www.nlpdemystified.org/course/tf-idf"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19OnLlGi74Y?feature=oembed"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hyperlink" Target="https://jaykmody.com/blog/gpt-from-scratch/" TargetMode="External"/><Relationship Id="rId3" Type="http://schemas.openxmlformats.org/officeDocument/2006/relationships/hyperlink" Target="https://ig.ft.com/generative-ai/" TargetMode="External"/><Relationship Id="rId7" Type="http://schemas.openxmlformats.org/officeDocument/2006/relationships/hyperlink" Target="https://nn.labml.ai/transformers/models.html#section-7" TargetMode="External"/><Relationship Id="rId2" Type="http://schemas.openxmlformats.org/officeDocument/2006/relationships/hyperlink" Target="https://nn.labml.ai/transformers/mha.html" TargetMode="External"/><Relationship Id="rId1" Type="http://schemas.openxmlformats.org/officeDocument/2006/relationships/slideLayout" Target="../slideLayouts/slideLayout13.xml"/><Relationship Id="rId6" Type="http://schemas.openxmlformats.org/officeDocument/2006/relationships/hyperlink" Target="https://nn.labml.ai/transformers/positional_encoding.html" TargetMode="External"/><Relationship Id="rId5" Type="http://schemas.openxmlformats.org/officeDocument/2006/relationships/hyperlink" Target="https://jalammar.github.io/illustrated-transformer/" TargetMode="External"/><Relationship Id="rId4" Type="http://schemas.openxmlformats.org/officeDocument/2006/relationships/hyperlink" Target="https://jalammar.github.io/visualizing-neural-machine-translation-mechanics-of-seq2seq-models-with-attention/" TargetMode="External"/><Relationship Id="rId9" Type="http://schemas.openxmlformats.org/officeDocument/2006/relationships/hyperlink" Target="https://osanseviero.github.io/hackerllama/blog/posts/random_transform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rmVRLeJRkl4&amp;t=1481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hyperlink" Target="https://twitter.com/MatthewWSiu/status/1560725842019368962?s=20&amp;t=aU1XyED9fz5_IO9aXJM8VQ"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www.kaggle.com/datasets/clmentbisaillon/fake-and-real-news-dataset"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witter.com/ev_fedorenko/status/1554507967881482242"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twitter.com/rasbt/status/1585001572719030272" TargetMode="External"/><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twitter.com/rasbt/status/1585001572719030272" TargetMode="Externa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calmcode.io/bad-labels/introduction.html"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hyperlink" Target="https://github.com/cleanlab/cleanlab"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5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2" Type="http://schemas.openxmlformats.org/officeDocument/2006/relationships/hyperlink" Target="https://docs.google.com/presentation/d/1hQUd3pF8_2Gr2Obc89LKjmHL0DlH-uof9M0yFVd3FA4/edit#slide=id.g28e2e9aa709_0_1" TargetMode="Externa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hyperlink" Target="https://www.noemamag.com/ai-and-the-limits-of-language/"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abs/2207.14502"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twitter.com/rasbt/status/1585001572719030272" TargetMode="Externa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hyperlink" Target="https://twitter.com/rasbt/status/1585001572719030272" TargetMode="External"/><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hyperlink" Target="https://huggingface.co/tasks" TargetMode="Externa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2009.09796"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twitter.com/rasbt/status/1585001572719030272"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hyperlink" Target="https://huggingface.co/models?arxiv=arxiv:2210.11416"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91.xml.rels><?xml version="1.0" encoding="UTF-8" standalone="yes"?>
<Relationships xmlns="http://schemas.openxmlformats.org/package/2006/relationships"><Relationship Id="rId3" Type="http://schemas.openxmlformats.org/officeDocument/2006/relationships/hyperlink" Target="https://twitter.com/rasbt/status/1585001572719030272"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92.xml.rels><?xml version="1.0" encoding="UTF-8" standalone="yes"?>
<Relationships xmlns="http://schemas.openxmlformats.org/package/2006/relationships"><Relationship Id="rId2" Type="http://schemas.openxmlformats.org/officeDocument/2006/relationships/hyperlink" Target="https://twitter.com/rasbt/status/1585001572719030272" TargetMode="Externa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https://datasetsearch.research.google.com/" TargetMode="External"/><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hyperlink" Target="https://github.com/niderhoff/nlp-datasets" TargetMode="External"/><Relationship Id="rId4" Type="http://schemas.openxmlformats.org/officeDocument/2006/relationships/hyperlink" Target="https://machinelearningmastery.com/datasets-natural-language-process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68F72E-AD2E-19E3-3238-500A3EBF24F6}"/>
              </a:ext>
            </a:extLst>
          </p:cNvPr>
          <p:cNvSpPr txBox="1"/>
          <p:nvPr/>
        </p:nvSpPr>
        <p:spPr>
          <a:xfrm>
            <a:off x="6098006" y="4321025"/>
            <a:ext cx="12187988" cy="6124754"/>
          </a:xfrm>
          <a:prstGeom prst="rect">
            <a:avLst/>
          </a:prstGeom>
          <a:noFill/>
        </p:spPr>
        <p:txBody>
          <a:bodyPr wrap="square">
            <a:spAutoFit/>
          </a:bodyPr>
          <a:lstStyle/>
          <a:p>
            <a:pPr algn="ctr" rtl="0" fontAlgn="auto"/>
            <a:r>
              <a:rPr lang="x-none" sz="4400" b="1" i="0" u="sng">
                <a:effectLst/>
                <a:latin typeface="Arial" panose="020B0604020202020204" pitchFamily="34" charset="0"/>
              </a:rPr>
              <a:t>​</a:t>
            </a:r>
            <a:br>
              <a:rPr lang="x-none" sz="4400" b="1" i="0" u="sng">
                <a:effectLst/>
                <a:latin typeface="Arial" panose="020B0604020202020204" pitchFamily="34" charset="0"/>
              </a:rPr>
            </a:br>
            <a:r>
              <a:rPr lang="x-none" sz="4400" b="0" i="0" u="none" strike="noStrike">
                <a:solidFill>
                  <a:srgbClr val="049CCF"/>
                </a:solidFill>
                <a:effectLst/>
                <a:latin typeface="Arial" panose="020B0604020202020204" pitchFamily="34" charset="0"/>
              </a:rPr>
              <a:t>This work is licensed under a </a:t>
            </a:r>
            <a:r>
              <a:rPr lang="x-none" sz="4400" b="0" i="0" u="sng" strike="noStrike">
                <a:solidFill>
                  <a:srgbClr val="0097A7"/>
                </a:solidFill>
                <a:effectLst/>
                <a:latin typeface="Arial" panose="020B0604020202020204" pitchFamily="34" charset="0"/>
                <a:hlinkClick r:id="rId3"/>
              </a:rPr>
              <a:t>Creative Commons Attribution 4.0 International License</a:t>
            </a:r>
            <a:r>
              <a:rPr lang="x-none" sz="4400" b="1" i="0" u="sng">
                <a:solidFill>
                  <a:srgbClr val="000000"/>
                </a:solidFill>
                <a:effectLst/>
                <a:latin typeface="Arial" panose="020B0604020202020204" pitchFamily="34" charset="0"/>
              </a:rPr>
              <a:t>.</a:t>
            </a:r>
            <a:r>
              <a:rPr lang="x-none" sz="4400" b="1" i="0" u="sng">
                <a:effectLst/>
                <a:latin typeface="Arial" panose="020B0604020202020204" pitchFamily="34" charset="0"/>
              </a:rPr>
              <a:t>​</a:t>
            </a:r>
            <a:endParaRPr lang="nl-NL" sz="4400" b="1" i="0" u="sng" dirty="0">
              <a:effectLst/>
              <a:latin typeface="Arial" panose="020B0604020202020204" pitchFamily="34" charset="0"/>
            </a:endParaRPr>
          </a:p>
          <a:p>
            <a:pPr algn="ctr" rtl="0" fontAlgn="auto"/>
            <a:endParaRPr lang="en-BE" sz="4400" b="1" u="sng" dirty="0">
              <a:latin typeface="Arial" panose="020B0604020202020204" pitchFamily="34" charset="0"/>
            </a:endParaRPr>
          </a:p>
          <a:p>
            <a:pPr algn="ctr" rtl="0" fontAlgn="auto"/>
            <a:endParaRPr lang="en-BE" sz="4400" b="1" u="sng" dirty="0">
              <a:latin typeface="Arial" panose="020B0604020202020204" pitchFamily="34" charset="0"/>
            </a:endParaRPr>
          </a:p>
          <a:p>
            <a:pPr algn="ctr" rtl="0" fontAlgn="auto"/>
            <a:endParaRPr lang="en-BE" sz="4400" b="1" u="sng" dirty="0">
              <a:latin typeface="Arial" panose="020B0604020202020204" pitchFamily="34" charset="0"/>
            </a:endParaRPr>
          </a:p>
          <a:p>
            <a:pPr algn="ctr" rtl="0" fontAlgn="auto"/>
            <a:r>
              <a:rPr lang="nl-NL" sz="3200" i="1" dirty="0">
                <a:solidFill>
                  <a:schemeClr val="bg1">
                    <a:lumMod val="65000"/>
                  </a:schemeClr>
                </a:solidFill>
                <a:effectLst/>
                <a:latin typeface="Arial" panose="020B0604020202020204" pitchFamily="34" charset="0"/>
              </a:rPr>
              <a:t>The </a:t>
            </a:r>
            <a:r>
              <a:rPr lang="nl-NL" sz="3200" i="1" dirty="0" err="1">
                <a:solidFill>
                  <a:schemeClr val="bg1">
                    <a:lumMod val="65000"/>
                  </a:schemeClr>
                </a:solidFill>
                <a:effectLst/>
                <a:latin typeface="Arial" panose="020B0604020202020204" pitchFamily="34" charset="0"/>
              </a:rPr>
              <a:t>original</a:t>
            </a:r>
            <a:r>
              <a:rPr lang="nl-NL" sz="3200" i="1" dirty="0">
                <a:solidFill>
                  <a:schemeClr val="bg1">
                    <a:lumMod val="65000"/>
                  </a:schemeClr>
                </a:solidFill>
                <a:effectLst/>
                <a:latin typeface="Arial" panose="020B0604020202020204" pitchFamily="34" charset="0"/>
              </a:rPr>
              <a:t> </a:t>
            </a:r>
            <a:r>
              <a:rPr lang="nl-NL" sz="3200" i="1" dirty="0" err="1">
                <a:solidFill>
                  <a:schemeClr val="bg1">
                    <a:lumMod val="65000"/>
                  </a:schemeClr>
                </a:solidFill>
                <a:effectLst/>
                <a:latin typeface="Arial" panose="020B0604020202020204" pitchFamily="34" charset="0"/>
              </a:rPr>
              <a:t>author</a:t>
            </a:r>
            <a:r>
              <a:rPr lang="nl-NL" sz="3200" i="1" dirty="0">
                <a:solidFill>
                  <a:schemeClr val="bg1">
                    <a:lumMod val="65000"/>
                  </a:schemeClr>
                </a:solidFill>
                <a:effectLst/>
                <a:latin typeface="Arial" panose="020B0604020202020204" pitchFamily="34" charset="0"/>
              </a:rPr>
              <a:t> is me, Jos </a:t>
            </a:r>
            <a:r>
              <a:rPr lang="nl-NL" sz="3200" i="1" dirty="0" err="1">
                <a:solidFill>
                  <a:schemeClr val="bg1">
                    <a:lumMod val="65000"/>
                  </a:schemeClr>
                </a:solidFill>
                <a:effectLst/>
                <a:latin typeface="Arial" panose="020B0604020202020204" pitchFamily="34" charset="0"/>
              </a:rPr>
              <a:t>Polfliet</a:t>
            </a:r>
            <a:r>
              <a:rPr lang="nl-NL" sz="3200" i="1" dirty="0">
                <a:solidFill>
                  <a:schemeClr val="bg1">
                    <a:lumMod val="65000"/>
                  </a:schemeClr>
                </a:solidFill>
                <a:latin typeface="Arial" panose="020B0604020202020204" pitchFamily="34" charset="0"/>
              </a:rPr>
              <a:t>. I have </a:t>
            </a:r>
            <a:r>
              <a:rPr lang="nl-NL" sz="3200" i="1" dirty="0" err="1">
                <a:solidFill>
                  <a:schemeClr val="bg1">
                    <a:lumMod val="65000"/>
                  </a:schemeClr>
                </a:solidFill>
                <a:latin typeface="Arial" panose="020B0604020202020204" pitchFamily="34" charset="0"/>
              </a:rPr>
              <a:t>tried</a:t>
            </a:r>
            <a:r>
              <a:rPr lang="nl-NL" sz="3200" i="1" dirty="0">
                <a:solidFill>
                  <a:schemeClr val="bg1">
                    <a:lumMod val="65000"/>
                  </a:schemeClr>
                </a:solidFill>
                <a:latin typeface="Arial" panose="020B0604020202020204" pitchFamily="34" charset="0"/>
              </a:rPr>
              <a:t> </a:t>
            </a:r>
            <a:r>
              <a:rPr lang="nl-NL" sz="3200" i="1" dirty="0" err="1">
                <a:solidFill>
                  <a:schemeClr val="bg1">
                    <a:lumMod val="65000"/>
                  </a:schemeClr>
                </a:solidFill>
                <a:latin typeface="Arial" panose="020B0604020202020204" pitchFamily="34" charset="0"/>
              </a:rPr>
              <a:t>to</a:t>
            </a:r>
            <a:r>
              <a:rPr lang="nl-NL" sz="3200" i="1" dirty="0">
                <a:solidFill>
                  <a:schemeClr val="bg1">
                    <a:lumMod val="65000"/>
                  </a:schemeClr>
                </a:solidFill>
                <a:latin typeface="Arial" panose="020B0604020202020204" pitchFamily="34" charset="0"/>
              </a:rPr>
              <a:t> link </a:t>
            </a:r>
            <a:r>
              <a:rPr lang="nl-NL" sz="3200" i="1" dirty="0" err="1">
                <a:solidFill>
                  <a:schemeClr val="bg1">
                    <a:lumMod val="65000"/>
                  </a:schemeClr>
                </a:solidFill>
                <a:latin typeface="Arial" panose="020B0604020202020204" pitchFamily="34" charset="0"/>
              </a:rPr>
              <a:t>to</a:t>
            </a:r>
            <a:r>
              <a:rPr lang="nl-NL" sz="3200" i="1" dirty="0">
                <a:solidFill>
                  <a:schemeClr val="bg1">
                    <a:lumMod val="65000"/>
                  </a:schemeClr>
                </a:solidFill>
                <a:latin typeface="Arial" panose="020B0604020202020204" pitchFamily="34" charset="0"/>
              </a:rPr>
              <a:t> </a:t>
            </a:r>
            <a:r>
              <a:rPr lang="nl-NL" sz="3200" i="1" dirty="0" err="1">
                <a:solidFill>
                  <a:schemeClr val="bg1">
                    <a:lumMod val="65000"/>
                  </a:schemeClr>
                </a:solidFill>
                <a:latin typeface="Arial" panose="020B0604020202020204" pitchFamily="34" charset="0"/>
              </a:rPr>
              <a:t>original</a:t>
            </a:r>
            <a:r>
              <a:rPr lang="nl-NL" sz="3200" i="1" dirty="0">
                <a:solidFill>
                  <a:schemeClr val="bg1">
                    <a:lumMod val="65000"/>
                  </a:schemeClr>
                </a:solidFill>
                <a:latin typeface="Arial" panose="020B0604020202020204" pitchFamily="34" charset="0"/>
              </a:rPr>
              <a:t> sources </a:t>
            </a:r>
            <a:r>
              <a:rPr lang="nl-NL" sz="3200" i="1" dirty="0" err="1">
                <a:solidFill>
                  <a:schemeClr val="bg1">
                    <a:lumMod val="65000"/>
                  </a:schemeClr>
                </a:solidFill>
                <a:latin typeface="Arial" panose="020B0604020202020204" pitchFamily="34" charset="0"/>
              </a:rPr>
              <a:t>where</a:t>
            </a:r>
            <a:r>
              <a:rPr lang="nl-NL" sz="3200" i="1" dirty="0">
                <a:solidFill>
                  <a:schemeClr val="bg1">
                    <a:lumMod val="65000"/>
                  </a:schemeClr>
                </a:solidFill>
                <a:latin typeface="Arial" panose="020B0604020202020204" pitchFamily="34" charset="0"/>
              </a:rPr>
              <a:t> I </a:t>
            </a:r>
            <a:r>
              <a:rPr lang="nl-NL" sz="3200" i="1" dirty="0" err="1">
                <a:solidFill>
                  <a:schemeClr val="bg1">
                    <a:lumMod val="65000"/>
                  </a:schemeClr>
                </a:solidFill>
                <a:latin typeface="Arial" panose="020B0604020202020204" pitchFamily="34" charset="0"/>
              </a:rPr>
              <a:t>could</a:t>
            </a:r>
            <a:r>
              <a:rPr lang="nl-NL" sz="3200" i="1" dirty="0">
                <a:solidFill>
                  <a:schemeClr val="bg1">
                    <a:lumMod val="65000"/>
                  </a:schemeClr>
                </a:solidFill>
                <a:latin typeface="Arial" panose="020B0604020202020204" pitchFamily="34" charset="0"/>
              </a:rPr>
              <a:t>. </a:t>
            </a:r>
            <a:r>
              <a:rPr lang="nl-NL" sz="3200" i="1" dirty="0" err="1">
                <a:solidFill>
                  <a:schemeClr val="bg1">
                    <a:lumMod val="65000"/>
                  </a:schemeClr>
                </a:solidFill>
                <a:latin typeface="Arial" panose="020B0604020202020204" pitchFamily="34" charset="0"/>
              </a:rPr>
              <a:t>Should</a:t>
            </a:r>
            <a:r>
              <a:rPr lang="nl-NL" sz="3200" i="1" dirty="0">
                <a:solidFill>
                  <a:schemeClr val="bg1">
                    <a:lumMod val="65000"/>
                  </a:schemeClr>
                </a:solidFill>
                <a:latin typeface="Arial" panose="020B0604020202020204" pitchFamily="34" charset="0"/>
              </a:rPr>
              <a:t> I have </a:t>
            </a:r>
            <a:r>
              <a:rPr lang="nl-NL" sz="3200" i="1" dirty="0" err="1">
                <a:solidFill>
                  <a:schemeClr val="bg1">
                    <a:lumMod val="65000"/>
                  </a:schemeClr>
                </a:solidFill>
                <a:latin typeface="Arial" panose="020B0604020202020204" pitchFamily="34" charset="0"/>
              </a:rPr>
              <a:t>used</a:t>
            </a:r>
            <a:r>
              <a:rPr lang="nl-NL" sz="3200" i="1" dirty="0">
                <a:solidFill>
                  <a:schemeClr val="bg1">
                    <a:lumMod val="65000"/>
                  </a:schemeClr>
                </a:solidFill>
                <a:latin typeface="Arial" panose="020B0604020202020204" pitchFamily="34" charset="0"/>
              </a:rPr>
              <a:t> </a:t>
            </a:r>
            <a:r>
              <a:rPr lang="nl-NL" sz="3200" i="1" dirty="0" err="1">
                <a:solidFill>
                  <a:schemeClr val="bg1">
                    <a:lumMod val="65000"/>
                  </a:schemeClr>
                </a:solidFill>
                <a:latin typeface="Arial" panose="020B0604020202020204" pitchFamily="34" charset="0"/>
              </a:rPr>
              <a:t>material</a:t>
            </a:r>
            <a:r>
              <a:rPr lang="nl-NL" sz="3200" i="1" dirty="0">
                <a:solidFill>
                  <a:schemeClr val="bg1">
                    <a:lumMod val="65000"/>
                  </a:schemeClr>
                </a:solidFill>
                <a:latin typeface="Arial" panose="020B0604020202020204" pitchFamily="34" charset="0"/>
              </a:rPr>
              <a:t> without (or </a:t>
            </a:r>
            <a:r>
              <a:rPr lang="nl-NL" sz="3200" i="1" dirty="0" err="1">
                <a:solidFill>
                  <a:schemeClr val="bg1">
                    <a:lumMod val="65000"/>
                  </a:schemeClr>
                </a:solidFill>
                <a:latin typeface="Arial" panose="020B0604020202020204" pitchFamily="34" charset="0"/>
              </a:rPr>
              <a:t>with</a:t>
            </a:r>
            <a:r>
              <a:rPr lang="nl-NL" sz="3200" i="1" dirty="0">
                <a:solidFill>
                  <a:schemeClr val="bg1">
                    <a:lumMod val="65000"/>
                  </a:schemeClr>
                </a:solidFill>
                <a:latin typeface="Arial" panose="020B0604020202020204" pitchFamily="34" charset="0"/>
              </a:rPr>
              <a:t> </a:t>
            </a:r>
            <a:r>
              <a:rPr lang="nl-NL" sz="3200" i="1" dirty="0" err="1">
                <a:solidFill>
                  <a:schemeClr val="bg1">
                    <a:lumMod val="65000"/>
                  </a:schemeClr>
                </a:solidFill>
                <a:latin typeface="Arial" panose="020B0604020202020204" pitchFamily="34" charset="0"/>
              </a:rPr>
              <a:t>the</a:t>
            </a:r>
            <a:r>
              <a:rPr lang="nl-NL" sz="3200" i="1" dirty="0">
                <a:solidFill>
                  <a:schemeClr val="bg1">
                    <a:lumMod val="65000"/>
                  </a:schemeClr>
                </a:solidFill>
                <a:latin typeface="Arial" panose="020B0604020202020204" pitchFamily="34" charset="0"/>
              </a:rPr>
              <a:t> wrong) </a:t>
            </a:r>
            <a:r>
              <a:rPr lang="nl-NL" sz="3200" i="1" dirty="0" err="1">
                <a:solidFill>
                  <a:schemeClr val="bg1">
                    <a:lumMod val="65000"/>
                  </a:schemeClr>
                </a:solidFill>
                <a:latin typeface="Arial" panose="020B0604020202020204" pitchFamily="34" charset="0"/>
              </a:rPr>
              <a:t>attribution</a:t>
            </a:r>
            <a:r>
              <a:rPr lang="nl-NL" sz="3200" i="1" dirty="0">
                <a:solidFill>
                  <a:schemeClr val="bg1">
                    <a:lumMod val="65000"/>
                  </a:schemeClr>
                </a:solidFill>
                <a:latin typeface="Arial" panose="020B0604020202020204" pitchFamily="34" charset="0"/>
              </a:rPr>
              <a:t> feel free </a:t>
            </a:r>
            <a:r>
              <a:rPr lang="nl-NL" sz="3200" i="1" dirty="0" err="1">
                <a:solidFill>
                  <a:schemeClr val="bg1">
                    <a:lumMod val="65000"/>
                  </a:schemeClr>
                </a:solidFill>
                <a:latin typeface="Arial" panose="020B0604020202020204" pitchFamily="34" charset="0"/>
              </a:rPr>
              <a:t>to</a:t>
            </a:r>
            <a:r>
              <a:rPr lang="nl-NL" sz="3200" i="1" dirty="0">
                <a:solidFill>
                  <a:schemeClr val="bg1">
                    <a:lumMod val="65000"/>
                  </a:schemeClr>
                </a:solidFill>
                <a:latin typeface="Arial" panose="020B0604020202020204" pitchFamily="34" charset="0"/>
              </a:rPr>
              <a:t> </a:t>
            </a:r>
            <a:r>
              <a:rPr lang="nl-NL" sz="3200" i="1" dirty="0" err="1">
                <a:solidFill>
                  <a:schemeClr val="bg1">
                    <a:lumMod val="65000"/>
                  </a:schemeClr>
                </a:solidFill>
                <a:latin typeface="Arial" panose="020B0604020202020204" pitchFamily="34" charset="0"/>
              </a:rPr>
              <a:t>notify</a:t>
            </a:r>
            <a:r>
              <a:rPr lang="nl-NL" sz="3200" i="1" dirty="0">
                <a:solidFill>
                  <a:schemeClr val="bg1">
                    <a:lumMod val="65000"/>
                  </a:schemeClr>
                </a:solidFill>
                <a:latin typeface="Arial" panose="020B0604020202020204" pitchFamily="34" charset="0"/>
              </a:rPr>
              <a:t> me at </a:t>
            </a:r>
            <a:r>
              <a:rPr lang="nl-NL" sz="3200" i="1" dirty="0">
                <a:solidFill>
                  <a:schemeClr val="bg1">
                    <a:lumMod val="65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teaching@tc2.dev</a:t>
            </a:r>
            <a:r>
              <a:rPr lang="nl-NL" sz="3200" i="1" dirty="0">
                <a:solidFill>
                  <a:schemeClr val="bg1">
                    <a:lumMod val="65000"/>
                  </a:schemeClr>
                </a:solidFill>
                <a:latin typeface="Arial" panose="020B0604020202020204" pitchFamily="34" charset="0"/>
              </a:rPr>
              <a:t> </a:t>
            </a:r>
            <a:r>
              <a:rPr lang="nl-NL" sz="3200" i="1" dirty="0" err="1">
                <a:solidFill>
                  <a:schemeClr val="bg1">
                    <a:lumMod val="65000"/>
                  </a:schemeClr>
                </a:solidFill>
                <a:latin typeface="Arial" panose="020B0604020202020204" pitchFamily="34" charset="0"/>
              </a:rPr>
              <a:t>so</a:t>
            </a:r>
            <a:r>
              <a:rPr lang="nl-NL" sz="3200" i="1" dirty="0">
                <a:solidFill>
                  <a:schemeClr val="bg1">
                    <a:lumMod val="65000"/>
                  </a:schemeClr>
                </a:solidFill>
                <a:latin typeface="Arial" panose="020B0604020202020204" pitchFamily="34" charset="0"/>
              </a:rPr>
              <a:t> I </a:t>
            </a:r>
            <a:r>
              <a:rPr lang="nl-NL" sz="3200" i="1" dirty="0" err="1">
                <a:solidFill>
                  <a:schemeClr val="bg1">
                    <a:lumMod val="65000"/>
                  </a:schemeClr>
                </a:solidFill>
                <a:latin typeface="Arial" panose="020B0604020202020204" pitchFamily="34" charset="0"/>
              </a:rPr>
              <a:t>can</a:t>
            </a:r>
            <a:r>
              <a:rPr lang="nl-NL" sz="3200" i="1" dirty="0">
                <a:solidFill>
                  <a:schemeClr val="bg1">
                    <a:lumMod val="65000"/>
                  </a:schemeClr>
                </a:solidFill>
                <a:latin typeface="Arial" panose="020B0604020202020204" pitchFamily="34" charset="0"/>
              </a:rPr>
              <a:t> fix it. I </a:t>
            </a:r>
            <a:r>
              <a:rPr lang="nl-NL" sz="3200" i="1" dirty="0" err="1">
                <a:solidFill>
                  <a:schemeClr val="bg1">
                    <a:lumMod val="65000"/>
                  </a:schemeClr>
                </a:solidFill>
                <a:latin typeface="Arial" panose="020B0604020202020204" pitchFamily="34" charset="0"/>
              </a:rPr>
              <a:t>apologize</a:t>
            </a:r>
            <a:r>
              <a:rPr lang="nl-NL" sz="3200" i="1" dirty="0">
                <a:solidFill>
                  <a:schemeClr val="bg1">
                    <a:lumMod val="65000"/>
                  </a:schemeClr>
                </a:solidFill>
                <a:latin typeface="Arial" panose="020B0604020202020204" pitchFamily="34" charset="0"/>
              </a:rPr>
              <a:t> in advance.</a:t>
            </a:r>
            <a:endParaRPr lang="x-none" sz="3200" i="1">
              <a:solidFill>
                <a:schemeClr val="bg1">
                  <a:lumMod val="65000"/>
                </a:schemeClr>
              </a:solidFill>
              <a:effectLst/>
              <a:latin typeface="Arial" panose="020B0604020202020204" pitchFamily="34" charset="0"/>
            </a:endParaRPr>
          </a:p>
        </p:txBody>
      </p:sp>
    </p:spTree>
    <p:extLst>
      <p:ext uri="{BB962C8B-B14F-4D97-AF65-F5344CB8AC3E}">
        <p14:creationId xmlns:p14="http://schemas.microsoft.com/office/powerpoint/2010/main" val="260807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sp>
        <p:nvSpPr>
          <p:cNvPr id="226" name="Google Shape;226;p4"/>
          <p:cNvSpPr txBox="1"/>
          <p:nvPr/>
        </p:nvSpPr>
        <p:spPr>
          <a:xfrm>
            <a:off x="776495" y="2063940"/>
            <a:ext cx="13215551" cy="1317305"/>
          </a:xfrm>
          <a:prstGeom prst="rect">
            <a:avLst/>
          </a:prstGeom>
          <a:noFill/>
          <a:ln>
            <a:noFill/>
          </a:ln>
        </p:spPr>
        <p:txBody>
          <a:bodyPr spcFirstLastPara="1" wrap="square" lIns="50800" tIns="50800" rIns="50800" bIns="50800" anchor="t" anchorCtr="0">
            <a:noAutofit/>
          </a:bodyPr>
          <a:lstStyle/>
          <a:p>
            <a:pPr lvl="0" algn="ctr">
              <a:lnSpc>
                <a:spcPct val="120000"/>
              </a:lnSpc>
              <a:buClr>
                <a:srgbClr val="FFDE59"/>
              </a:buClr>
              <a:buSzPts val="2500"/>
            </a:pPr>
            <a:r>
              <a:rPr lang="en-US" sz="6000" b="1" dirty="0">
                <a:solidFill>
                  <a:srgbClr val="002F9F"/>
                </a:solidFill>
                <a:latin typeface="Poppins" panose="00000500000000000000" pitchFamily="2" charset="0"/>
                <a:ea typeface="Lato Light"/>
                <a:cs typeface="Poppins" panose="00000500000000000000" pitchFamily="2" charset="0"/>
                <a:sym typeface="Lato Light"/>
              </a:rPr>
              <a:t>Large Language Models are the foundation for Artificial General Intelligence</a:t>
            </a:r>
          </a:p>
        </p:txBody>
      </p:sp>
      <p:sp>
        <p:nvSpPr>
          <p:cNvPr id="7" name="Google Shape;226;p4">
            <a:extLst>
              <a:ext uri="{FF2B5EF4-FFF2-40B4-BE49-F238E27FC236}">
                <a16:creationId xmlns:a16="http://schemas.microsoft.com/office/drawing/2014/main" id="{25FC0788-B22D-42FB-8140-B11F071B1EA3}"/>
              </a:ext>
            </a:extLst>
          </p:cNvPr>
          <p:cNvSpPr txBox="1"/>
          <p:nvPr/>
        </p:nvSpPr>
        <p:spPr>
          <a:xfrm>
            <a:off x="1667890" y="6606887"/>
            <a:ext cx="10524110" cy="3286913"/>
          </a:xfrm>
          <a:prstGeom prst="rect">
            <a:avLst/>
          </a:prstGeom>
          <a:noFill/>
          <a:ln>
            <a:noFill/>
          </a:ln>
        </p:spPr>
        <p:txBody>
          <a:bodyPr spcFirstLastPara="1" wrap="square" lIns="50800" tIns="50800" rIns="50800" bIns="50800" anchor="t" anchorCtr="0">
            <a:noAutofit/>
          </a:bodyPr>
          <a:lstStyle/>
          <a:p>
            <a:pPr marL="742950" marR="0" lvl="0" indent="-742950" algn="l" rtl="0">
              <a:lnSpc>
                <a:spcPct val="120000"/>
              </a:lnSpc>
              <a:spcBef>
                <a:spcPts val="0"/>
              </a:spcBef>
              <a:spcAft>
                <a:spcPts val="0"/>
              </a:spcAft>
              <a:buClr>
                <a:srgbClr val="434AF9"/>
              </a:buClr>
              <a:buSzPts val="2500"/>
              <a:buFont typeface="+mj-lt"/>
              <a:buAutoNum type="arabicPeriod"/>
            </a:pPr>
            <a:r>
              <a:rPr lang="en-GB" sz="3600" dirty="0">
                <a:solidFill>
                  <a:srgbClr val="0D1E25"/>
                </a:solidFill>
                <a:latin typeface="Poppins" panose="00000500000000000000" pitchFamily="2" charset="0"/>
                <a:ea typeface="Lato Light"/>
                <a:cs typeface="Poppins" panose="00000500000000000000" pitchFamily="2" charset="0"/>
                <a:sym typeface="Lato Light"/>
              </a:rPr>
              <a:t>Can simulate students, processors, new information, </a:t>
            </a:r>
            <a:r>
              <a:rPr lang="en-GB" sz="3600" dirty="0">
                <a:solidFill>
                  <a:srgbClr val="0D1E25"/>
                </a:solidFill>
                <a:latin typeface="Poppins" panose="00000500000000000000" pitchFamily="2" charset="0"/>
                <a:ea typeface="Lato Light"/>
                <a:cs typeface="Poppins" panose="00000500000000000000" pitchFamily="2" charset="0"/>
                <a:sym typeface="Lato Light"/>
                <a:hlinkClick r:id="rId3"/>
              </a:rPr>
              <a:t>journalists</a:t>
            </a:r>
            <a:r>
              <a:rPr lang="en-GB" sz="3600" dirty="0">
                <a:solidFill>
                  <a:srgbClr val="0D1E25"/>
                </a:solidFill>
                <a:latin typeface="Poppins" panose="00000500000000000000" pitchFamily="2" charset="0"/>
                <a:ea typeface="Lato Light"/>
                <a:cs typeface="Poppins" panose="00000500000000000000" pitchFamily="2" charset="0"/>
                <a:sym typeface="Lato Light"/>
              </a:rPr>
              <a:t>, …</a:t>
            </a:r>
            <a:endParaRPr lang="en-GB" sz="3600" i="0" u="none" strike="noStrike" cap="none" dirty="0">
              <a:solidFill>
                <a:srgbClr val="0D1E25"/>
              </a:solidFill>
              <a:latin typeface="Poppins" panose="00000500000000000000" pitchFamily="2" charset="0"/>
              <a:ea typeface="Lato Light"/>
              <a:cs typeface="Poppins" panose="00000500000000000000" pitchFamily="2" charset="0"/>
              <a:sym typeface="Lato Light"/>
            </a:endParaRPr>
          </a:p>
          <a:p>
            <a:pPr marL="742950" marR="0" lvl="0" indent="-742950" algn="l" rtl="0">
              <a:lnSpc>
                <a:spcPct val="120000"/>
              </a:lnSpc>
              <a:spcBef>
                <a:spcPts val="0"/>
              </a:spcBef>
              <a:spcAft>
                <a:spcPts val="0"/>
              </a:spcAft>
              <a:buClr>
                <a:srgbClr val="434AF9"/>
              </a:buClr>
              <a:buSzPts val="2500"/>
              <a:buFont typeface="+mj-lt"/>
              <a:buAutoNum type="arabicPeriod"/>
            </a:pPr>
            <a:r>
              <a:rPr lang="en-GB" sz="3600" i="0" u="none" strike="noStrike" cap="none" dirty="0">
                <a:solidFill>
                  <a:srgbClr val="0D1E25"/>
                </a:solidFill>
                <a:latin typeface="Poppins" panose="00000500000000000000" pitchFamily="2" charset="0"/>
                <a:ea typeface="Lato Light"/>
                <a:cs typeface="Poppins" panose="00000500000000000000" pitchFamily="2" charset="0"/>
                <a:sym typeface="Lato Light"/>
              </a:rPr>
              <a:t>If your let it perform an IQ test, it has an estimate IQ of 83-130</a:t>
            </a:r>
          </a:p>
          <a:p>
            <a:pPr marL="742950" marR="0" lvl="0" indent="-742950" algn="l" rtl="0">
              <a:lnSpc>
                <a:spcPct val="120000"/>
              </a:lnSpc>
              <a:spcBef>
                <a:spcPts val="0"/>
              </a:spcBef>
              <a:spcAft>
                <a:spcPts val="0"/>
              </a:spcAft>
              <a:buClr>
                <a:srgbClr val="434AF9"/>
              </a:buClr>
              <a:buSzPts val="2500"/>
              <a:buFont typeface="+mj-lt"/>
              <a:buAutoNum type="arabicPeriod"/>
            </a:pPr>
            <a:r>
              <a:rPr lang="en-GB" sz="3600" dirty="0">
                <a:solidFill>
                  <a:srgbClr val="0D1E25"/>
                </a:solidFill>
                <a:latin typeface="Poppins" panose="00000500000000000000" pitchFamily="2" charset="0"/>
                <a:ea typeface="Lato Light"/>
                <a:cs typeface="Poppins" panose="00000500000000000000" pitchFamily="2" charset="0"/>
                <a:sym typeface="Lato Light"/>
              </a:rPr>
              <a:t>Routinely get tricked into trying to destroy all of humanity after 24 hours, of course …</a:t>
            </a:r>
            <a:endParaRPr lang="en-GB" sz="3600" i="0" u="none" strike="noStrike" cap="none" dirty="0">
              <a:solidFill>
                <a:srgbClr val="0F2C99"/>
              </a:solidFill>
              <a:latin typeface="Poppins" panose="00000500000000000000" pitchFamily="2" charset="0"/>
              <a:ea typeface="Lato Light"/>
              <a:cs typeface="Poppins" panose="00000500000000000000" pitchFamily="2" charset="0"/>
              <a:sym typeface="Lato Light"/>
            </a:endParaRPr>
          </a:p>
          <a:p>
            <a:pPr marL="0" marR="0" lvl="0" indent="0" algn="l" rtl="0">
              <a:lnSpc>
                <a:spcPct val="120000"/>
              </a:lnSpc>
              <a:spcBef>
                <a:spcPts val="0"/>
              </a:spcBef>
              <a:spcAft>
                <a:spcPts val="0"/>
              </a:spcAft>
              <a:buClr>
                <a:srgbClr val="434AF9"/>
              </a:buClr>
              <a:buSzPts val="2500"/>
              <a:buFont typeface="Lato Light"/>
              <a:buNone/>
            </a:pPr>
            <a:endParaRPr lang="en-GB" sz="3600" dirty="0">
              <a:solidFill>
                <a:srgbClr val="0F2C99"/>
              </a:solidFill>
              <a:highlight>
                <a:srgbClr val="FFFF00"/>
              </a:highlight>
              <a:latin typeface="Poppins" panose="00000500000000000000" pitchFamily="2" charset="0"/>
              <a:ea typeface="Lato Light"/>
              <a:cs typeface="Poppins" panose="00000500000000000000" pitchFamily="2" charset="0"/>
              <a:sym typeface="Lato Light"/>
            </a:endParaRPr>
          </a:p>
          <a:p>
            <a:pPr marL="0" marR="0" lvl="0" indent="0" algn="l" rtl="0">
              <a:lnSpc>
                <a:spcPct val="120000"/>
              </a:lnSpc>
              <a:spcBef>
                <a:spcPts val="0"/>
              </a:spcBef>
              <a:spcAft>
                <a:spcPts val="0"/>
              </a:spcAft>
              <a:buClr>
                <a:srgbClr val="434AF9"/>
              </a:buClr>
              <a:buSzPts val="2500"/>
              <a:buFont typeface="Lato Light"/>
              <a:buNone/>
            </a:pPr>
            <a:endParaRPr sz="3600" i="0" u="none" strike="noStrike" cap="none" dirty="0">
              <a:solidFill>
                <a:srgbClr val="0D1E25"/>
              </a:solidFill>
              <a:highlight>
                <a:srgbClr val="FFFF00"/>
              </a:highlight>
              <a:latin typeface="Poppins" panose="00000500000000000000" pitchFamily="2" charset="0"/>
              <a:ea typeface="Lato Light"/>
              <a:cs typeface="Poppins" panose="00000500000000000000" pitchFamily="2" charset="0"/>
              <a:sym typeface="Lato Light"/>
            </a:endParaRPr>
          </a:p>
        </p:txBody>
      </p:sp>
      <p:sp>
        <p:nvSpPr>
          <p:cNvPr id="8" name="Rectangle 7">
            <a:extLst>
              <a:ext uri="{FF2B5EF4-FFF2-40B4-BE49-F238E27FC236}">
                <a16:creationId xmlns:a16="http://schemas.microsoft.com/office/drawing/2014/main" id="{462BC672-436B-4916-BF32-6C4B37AB9C66}"/>
              </a:ext>
            </a:extLst>
          </p:cNvPr>
          <p:cNvSpPr/>
          <p:nvPr/>
        </p:nvSpPr>
        <p:spPr>
          <a:xfrm>
            <a:off x="-555609" y="546597"/>
            <a:ext cx="21262344" cy="1362124"/>
          </a:xfrm>
          <a:prstGeom prst="rect">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Google Shape;223;p4">
            <a:extLst>
              <a:ext uri="{FF2B5EF4-FFF2-40B4-BE49-F238E27FC236}">
                <a16:creationId xmlns:a16="http://schemas.microsoft.com/office/drawing/2014/main" id="{73022849-39E5-4511-A948-9C8F9CC17051}"/>
              </a:ext>
            </a:extLst>
          </p:cNvPr>
          <p:cNvSpPr txBox="1"/>
          <p:nvPr/>
        </p:nvSpPr>
        <p:spPr>
          <a:xfrm>
            <a:off x="917343" y="502050"/>
            <a:ext cx="19789392" cy="1949252"/>
          </a:xfrm>
          <a:prstGeom prst="rect">
            <a:avLst/>
          </a:prstGeom>
          <a:noFill/>
          <a:ln>
            <a:noFill/>
          </a:ln>
        </p:spPr>
        <p:txBody>
          <a:bodyPr spcFirstLastPara="1" wrap="square" lIns="50800" tIns="50800" rIns="50800" bIns="50800" anchor="t" anchorCtr="0">
            <a:spAutoFit/>
          </a:bodyPr>
          <a:lstStyle/>
          <a:p>
            <a:pPr marL="0" marR="0" lvl="0" indent="0" algn="l" rtl="0">
              <a:lnSpc>
                <a:spcPct val="120000"/>
              </a:lnSpc>
              <a:spcBef>
                <a:spcPts val="0"/>
              </a:spcBef>
              <a:spcAft>
                <a:spcPts val="0"/>
              </a:spcAft>
              <a:buClr>
                <a:srgbClr val="025FFF"/>
              </a:buClr>
              <a:buSzPts val="7000"/>
              <a:buFont typeface="Arial"/>
              <a:buNone/>
            </a:pPr>
            <a:r>
              <a:rPr lang="en-GB" sz="9600" b="1" i="0" u="none" strike="noStrike" cap="none" spc="-150" dirty="0">
                <a:solidFill>
                  <a:schemeClr val="bg1"/>
                </a:solidFill>
                <a:latin typeface="Poppins" panose="00000500000000000000" pitchFamily="2" charset="0"/>
                <a:cs typeface="Poppins" panose="00000500000000000000" pitchFamily="2" charset="0"/>
                <a:sym typeface="Arial"/>
              </a:rPr>
              <a:t>Why?</a:t>
            </a:r>
          </a:p>
        </p:txBody>
      </p:sp>
      <p:pic>
        <p:nvPicPr>
          <p:cNvPr id="1028" name="Picture 4">
            <a:extLst>
              <a:ext uri="{FF2B5EF4-FFF2-40B4-BE49-F238E27FC236}">
                <a16:creationId xmlns:a16="http://schemas.microsoft.com/office/drawing/2014/main" id="{7783525C-F172-ABF4-19C4-3C2C88489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7172" y="3891094"/>
            <a:ext cx="9464635" cy="845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52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CEC2-8561-4891-8410-CD54B53CBF95}"/>
              </a:ext>
            </a:extLst>
          </p:cNvPr>
          <p:cNvSpPr>
            <a:spLocks noGrp="1"/>
          </p:cNvSpPr>
          <p:nvPr>
            <p:ph type="title"/>
          </p:nvPr>
        </p:nvSpPr>
        <p:spPr/>
        <p:txBody>
          <a:bodyPr/>
          <a:lstStyle/>
          <a:p>
            <a:r>
              <a:rPr lang="en-US" dirty="0"/>
              <a:t>Many more language models exist</a:t>
            </a:r>
          </a:p>
        </p:txBody>
      </p:sp>
      <p:sp>
        <p:nvSpPr>
          <p:cNvPr id="3" name="Text Placeholder 2">
            <a:extLst>
              <a:ext uri="{FF2B5EF4-FFF2-40B4-BE49-F238E27FC236}">
                <a16:creationId xmlns:a16="http://schemas.microsoft.com/office/drawing/2014/main" id="{AC9FC858-9E9E-4B70-B8B2-C17411E1E1DD}"/>
              </a:ext>
            </a:extLst>
          </p:cNvPr>
          <p:cNvSpPr>
            <a:spLocks noGrp="1"/>
          </p:cNvSpPr>
          <p:nvPr>
            <p:ph type="body" idx="1"/>
          </p:nvPr>
        </p:nvSpPr>
        <p:spPr>
          <a:xfrm>
            <a:off x="2307895" y="3742199"/>
            <a:ext cx="19768210" cy="8702675"/>
          </a:xfrm>
        </p:spPr>
        <p:txBody>
          <a:bodyPr>
            <a:normAutofit/>
          </a:bodyPr>
          <a:lstStyle/>
          <a:p>
            <a:pPr marL="0" indent="0">
              <a:buNone/>
            </a:pPr>
            <a:endParaRPr lang="en-US" sz="4000" dirty="0">
              <a:solidFill>
                <a:srgbClr val="0D1E25"/>
              </a:solidFill>
            </a:endParaRPr>
          </a:p>
          <a:p>
            <a:pPr marL="0" indent="0">
              <a:buNone/>
            </a:pPr>
            <a:r>
              <a:rPr lang="en-US" sz="4000" dirty="0">
                <a:solidFill>
                  <a:srgbClr val="0D1E25"/>
                </a:solidFill>
              </a:rPr>
              <a:t>They are different in</a:t>
            </a:r>
          </a:p>
          <a:p>
            <a:pPr>
              <a:buClr>
                <a:srgbClr val="0F2C99"/>
              </a:buClr>
            </a:pPr>
            <a:r>
              <a:rPr lang="en-US" sz="4000" dirty="0">
                <a:solidFill>
                  <a:srgbClr val="0D1E25"/>
                </a:solidFill>
              </a:rPr>
              <a:t>Self-supervised training task(s)</a:t>
            </a:r>
          </a:p>
          <a:p>
            <a:pPr>
              <a:buClr>
                <a:srgbClr val="0F2C99"/>
              </a:buClr>
            </a:pPr>
            <a:r>
              <a:rPr lang="en-US" sz="4000" dirty="0">
                <a:solidFill>
                  <a:srgbClr val="0D1E25"/>
                </a:solidFill>
              </a:rPr>
              <a:t>Hyperparameters like number of heads, layers, </a:t>
            </a:r>
          </a:p>
          <a:p>
            <a:pPr>
              <a:buClr>
                <a:srgbClr val="0F2C99"/>
              </a:buClr>
            </a:pPr>
            <a:r>
              <a:rPr lang="en-US" sz="4000" dirty="0">
                <a:solidFill>
                  <a:srgbClr val="0D1E25"/>
                </a:solidFill>
              </a:rPr>
              <a:t>Attention mechanisms</a:t>
            </a:r>
          </a:p>
          <a:p>
            <a:pPr>
              <a:buClr>
                <a:srgbClr val="0F2C99"/>
              </a:buClr>
            </a:pPr>
            <a:r>
              <a:rPr lang="en-US" sz="4000" dirty="0">
                <a:solidFill>
                  <a:srgbClr val="0D1E25"/>
                </a:solidFill>
              </a:rPr>
              <a:t>Tokenizers</a:t>
            </a:r>
          </a:p>
          <a:p>
            <a:pPr>
              <a:buClr>
                <a:srgbClr val="0F2C99"/>
              </a:buClr>
            </a:pPr>
            <a:r>
              <a:rPr lang="en-US" sz="4000" dirty="0">
                <a:solidFill>
                  <a:srgbClr val="0D1E25"/>
                </a:solidFill>
              </a:rPr>
              <a:t>Batch sizes</a:t>
            </a:r>
          </a:p>
          <a:p>
            <a:pPr marL="0" indent="0">
              <a:buNone/>
            </a:pPr>
            <a:endParaRPr lang="en-US" sz="4000" dirty="0">
              <a:solidFill>
                <a:srgbClr val="0D1E25"/>
              </a:solidFill>
            </a:endParaRPr>
          </a:p>
          <a:p>
            <a:pPr marL="0" indent="0">
              <a:buNone/>
            </a:pPr>
            <a:endParaRPr lang="en-US" sz="4000" dirty="0">
              <a:solidFill>
                <a:srgbClr val="0D1E25"/>
              </a:solidFill>
            </a:endParaRPr>
          </a:p>
          <a:p>
            <a:pPr marL="0" indent="0">
              <a:buNone/>
            </a:pPr>
            <a:endParaRPr lang="en-US" sz="4000" dirty="0">
              <a:solidFill>
                <a:srgbClr val="0D1E25"/>
              </a:solidFill>
            </a:endParaRPr>
          </a:p>
          <a:p>
            <a:pPr marL="0" indent="0">
              <a:buNone/>
            </a:pPr>
            <a:r>
              <a:rPr lang="en-US" sz="4000" dirty="0">
                <a:solidFill>
                  <a:srgbClr val="0D1E25"/>
                </a:solidFill>
                <a:hlinkClick r:id="rId3"/>
              </a:rPr>
              <a:t>https://huggingface.co/transformers/v3.1.0/model_summary.html</a:t>
            </a:r>
            <a:endParaRPr lang="en-US" sz="4000" dirty="0">
              <a:solidFill>
                <a:srgbClr val="0D1E25"/>
              </a:solidFill>
            </a:endParaRPr>
          </a:p>
          <a:p>
            <a:pPr marL="0" indent="0">
              <a:buNone/>
            </a:pPr>
            <a:endParaRPr lang="en-US" sz="4000" dirty="0">
              <a:solidFill>
                <a:srgbClr val="0D1E25"/>
              </a:solidFill>
            </a:endParaRPr>
          </a:p>
          <a:p>
            <a:pPr marL="0" indent="0">
              <a:buNone/>
            </a:pPr>
            <a:endParaRPr lang="en-US" sz="3600" dirty="0">
              <a:solidFill>
                <a:srgbClr val="0D1E25"/>
              </a:solidFill>
            </a:endParaRPr>
          </a:p>
          <a:p>
            <a:pPr marL="482600" lvl="1" indent="0">
              <a:buClr>
                <a:srgbClr val="025EFF"/>
              </a:buClr>
              <a:buSzPct val="100000"/>
              <a:buNone/>
            </a:pPr>
            <a:endParaRPr lang="en-US" sz="3600" dirty="0">
              <a:solidFill>
                <a:srgbClr val="0D1E25"/>
              </a:solidFill>
            </a:endParaRPr>
          </a:p>
          <a:p>
            <a:pPr>
              <a:buClr>
                <a:srgbClr val="025EFF"/>
              </a:buClr>
              <a:buSzPct val="100000"/>
            </a:pPr>
            <a:endParaRPr lang="en-US" sz="4000" dirty="0">
              <a:solidFill>
                <a:srgbClr val="0D1E25"/>
              </a:solidFill>
            </a:endParaRPr>
          </a:p>
          <a:p>
            <a:pPr>
              <a:buClr>
                <a:srgbClr val="025EFF"/>
              </a:buClr>
              <a:buSzPct val="100000"/>
            </a:pPr>
            <a:endParaRPr lang="en-US" sz="4000" dirty="0">
              <a:solidFill>
                <a:srgbClr val="0D1E25"/>
              </a:solidFill>
            </a:endParaRPr>
          </a:p>
        </p:txBody>
      </p:sp>
      <p:sp>
        <p:nvSpPr>
          <p:cNvPr id="4" name="Text Placeholder 3">
            <a:extLst>
              <a:ext uri="{FF2B5EF4-FFF2-40B4-BE49-F238E27FC236}">
                <a16:creationId xmlns:a16="http://schemas.microsoft.com/office/drawing/2014/main" id="{6EB89FF4-38F1-4F13-9690-272269CC9263}"/>
              </a:ext>
            </a:extLst>
          </p:cNvPr>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30959320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A0C5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51384-C4A0-BE82-DE7A-5F64FCC70C0A}"/>
              </a:ext>
            </a:extLst>
          </p:cNvPr>
          <p:cNvPicPr>
            <a:picLocks noChangeAspect="1"/>
          </p:cNvPicPr>
          <p:nvPr/>
        </p:nvPicPr>
        <p:blipFill rotWithShape="1">
          <a:blip r:embed="rId2">
            <a:extLst>
              <a:ext uri="{28A0092B-C50C-407E-A947-70E740481C1C}">
                <a14:useLocalDpi xmlns:a14="http://schemas.microsoft.com/office/drawing/2010/main" val="0"/>
              </a:ext>
            </a:extLst>
          </a:blip>
          <a:srcRect l="-2609" t="29645" r="28046" b="43928"/>
          <a:stretch/>
        </p:blipFill>
        <p:spPr>
          <a:xfrm flipV="1">
            <a:off x="6202356" y="1"/>
            <a:ext cx="18181644" cy="4296018"/>
          </a:xfrm>
          <a:prstGeom prst="rect">
            <a:avLst/>
          </a:prstGeom>
        </p:spPr>
      </p:pic>
      <p:pic>
        <p:nvPicPr>
          <p:cNvPr id="3" name="Picture 2">
            <a:extLst>
              <a:ext uri="{FF2B5EF4-FFF2-40B4-BE49-F238E27FC236}">
                <a16:creationId xmlns:a16="http://schemas.microsoft.com/office/drawing/2014/main" id="{8AAB7D5C-A08D-3AD7-32A4-F462C610F5DE}"/>
              </a:ext>
            </a:extLst>
          </p:cNvPr>
          <p:cNvPicPr>
            <a:picLocks noChangeAspect="1"/>
          </p:cNvPicPr>
          <p:nvPr/>
        </p:nvPicPr>
        <p:blipFill rotWithShape="1">
          <a:blip r:embed="rId2">
            <a:extLst>
              <a:ext uri="{28A0092B-C50C-407E-A947-70E740481C1C}">
                <a14:useLocalDpi xmlns:a14="http://schemas.microsoft.com/office/drawing/2010/main" val="0"/>
              </a:ext>
            </a:extLst>
          </a:blip>
          <a:srcRect t="33022" b="36705"/>
          <a:stretch/>
        </p:blipFill>
        <p:spPr>
          <a:xfrm>
            <a:off x="0" y="8794871"/>
            <a:ext cx="24384000" cy="4921130"/>
          </a:xfrm>
          <a:prstGeom prst="rect">
            <a:avLst/>
          </a:prstGeom>
        </p:spPr>
      </p:pic>
      <p:sp>
        <p:nvSpPr>
          <p:cNvPr id="6" name="Rectangle 5">
            <a:extLst>
              <a:ext uri="{FF2B5EF4-FFF2-40B4-BE49-F238E27FC236}">
                <a16:creationId xmlns:a16="http://schemas.microsoft.com/office/drawing/2014/main" id="{A89F0689-A2C8-43D9-FC8D-D0DFDF00FDC3}"/>
              </a:ext>
            </a:extLst>
          </p:cNvPr>
          <p:cNvSpPr/>
          <p:nvPr/>
        </p:nvSpPr>
        <p:spPr>
          <a:xfrm>
            <a:off x="37569848" y="-219396"/>
            <a:ext cx="1828800" cy="1828800"/>
          </a:xfrm>
          <a:prstGeom prst="rect">
            <a:avLst/>
          </a:prstGeom>
          <a:solidFill>
            <a:srgbClr val="0A0C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7" name="Rectangle 6">
            <a:extLst>
              <a:ext uri="{FF2B5EF4-FFF2-40B4-BE49-F238E27FC236}">
                <a16:creationId xmlns:a16="http://schemas.microsoft.com/office/drawing/2014/main" id="{8DD1092D-EA82-BB84-50DA-E703D7A92DFE}"/>
              </a:ext>
            </a:extLst>
          </p:cNvPr>
          <p:cNvSpPr/>
          <p:nvPr/>
        </p:nvSpPr>
        <p:spPr>
          <a:xfrm>
            <a:off x="37569848" y="2215714"/>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8" name="Rectangle 7">
            <a:extLst>
              <a:ext uri="{FF2B5EF4-FFF2-40B4-BE49-F238E27FC236}">
                <a16:creationId xmlns:a16="http://schemas.microsoft.com/office/drawing/2014/main" id="{F62F987E-E258-5C1C-7B94-8F01DB81C509}"/>
              </a:ext>
            </a:extLst>
          </p:cNvPr>
          <p:cNvSpPr/>
          <p:nvPr/>
        </p:nvSpPr>
        <p:spPr>
          <a:xfrm>
            <a:off x="37569848" y="4398236"/>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9" name="Rectangle 8">
            <a:extLst>
              <a:ext uri="{FF2B5EF4-FFF2-40B4-BE49-F238E27FC236}">
                <a16:creationId xmlns:a16="http://schemas.microsoft.com/office/drawing/2014/main" id="{6678DC18-5A1C-6C96-AC58-AEC0B65088F8}"/>
              </a:ext>
            </a:extLst>
          </p:cNvPr>
          <p:cNvSpPr/>
          <p:nvPr/>
        </p:nvSpPr>
        <p:spPr>
          <a:xfrm>
            <a:off x="37487226" y="6667062"/>
            <a:ext cx="1828800" cy="1828800"/>
          </a:xfrm>
          <a:prstGeom prst="rect">
            <a:avLst/>
          </a:prstGeom>
          <a:solidFill>
            <a:srgbClr val="A4A4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10" name="Rectangle 9">
            <a:extLst>
              <a:ext uri="{FF2B5EF4-FFF2-40B4-BE49-F238E27FC236}">
                <a16:creationId xmlns:a16="http://schemas.microsoft.com/office/drawing/2014/main" id="{22F4250E-F0DB-2181-C644-97E6ECCF2164}"/>
              </a:ext>
            </a:extLst>
          </p:cNvPr>
          <p:cNvSpPr/>
          <p:nvPr/>
        </p:nvSpPr>
        <p:spPr>
          <a:xfrm>
            <a:off x="37487224" y="8958800"/>
            <a:ext cx="1828800" cy="1828800"/>
          </a:xfrm>
          <a:prstGeom prst="rect">
            <a:avLst/>
          </a:prstGeom>
          <a:solidFill>
            <a:srgbClr val="000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5" name="Oval 4">
            <a:extLst>
              <a:ext uri="{FF2B5EF4-FFF2-40B4-BE49-F238E27FC236}">
                <a16:creationId xmlns:a16="http://schemas.microsoft.com/office/drawing/2014/main" id="{D87162CE-9B96-30F1-DDAA-3BA703B6D9F5}"/>
              </a:ext>
            </a:extLst>
          </p:cNvPr>
          <p:cNvSpPr/>
          <p:nvPr/>
        </p:nvSpPr>
        <p:spPr>
          <a:xfrm>
            <a:off x="-6219837" y="-2307604"/>
            <a:ext cx="18871850" cy="18269264"/>
          </a:xfrm>
          <a:prstGeom prst="ellipse">
            <a:avLst/>
          </a:prstGeom>
          <a:gradFill>
            <a:gsLst>
              <a:gs pos="8000">
                <a:srgbClr val="00008F"/>
              </a:gs>
              <a:gs pos="100000">
                <a:srgbClr val="A4A4A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4" name="Oval 3">
            <a:extLst>
              <a:ext uri="{FF2B5EF4-FFF2-40B4-BE49-F238E27FC236}">
                <a16:creationId xmlns:a16="http://schemas.microsoft.com/office/drawing/2014/main" id="{0C604CAD-2841-A646-845C-B35C25ADA107}"/>
              </a:ext>
            </a:extLst>
          </p:cNvPr>
          <p:cNvSpPr/>
          <p:nvPr/>
        </p:nvSpPr>
        <p:spPr>
          <a:xfrm>
            <a:off x="-7116308" y="-2245660"/>
            <a:ext cx="19308308" cy="1820732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grpSp>
        <p:nvGrpSpPr>
          <p:cNvPr id="3316" name="Group 3315">
            <a:extLst>
              <a:ext uri="{FF2B5EF4-FFF2-40B4-BE49-F238E27FC236}">
                <a16:creationId xmlns:a16="http://schemas.microsoft.com/office/drawing/2014/main" id="{19E13F9A-9E15-07D8-741F-B6ADFEBCF580}"/>
              </a:ext>
            </a:extLst>
          </p:cNvPr>
          <p:cNvGrpSpPr/>
          <p:nvPr/>
        </p:nvGrpSpPr>
        <p:grpSpPr>
          <a:xfrm>
            <a:off x="13548484" y="2491287"/>
            <a:ext cx="10282989" cy="7303606"/>
            <a:chOff x="7187670" y="3113518"/>
            <a:chExt cx="4489979" cy="1289307"/>
          </a:xfrm>
        </p:grpSpPr>
        <p:sp>
          <p:nvSpPr>
            <p:cNvPr id="22" name="TextBox 21">
              <a:extLst>
                <a:ext uri="{FF2B5EF4-FFF2-40B4-BE49-F238E27FC236}">
                  <a16:creationId xmlns:a16="http://schemas.microsoft.com/office/drawing/2014/main" id="{FC97D867-CFA7-6038-24A5-BBD34AA5159A}"/>
                </a:ext>
              </a:extLst>
            </p:cNvPr>
            <p:cNvSpPr txBox="1"/>
            <p:nvPr/>
          </p:nvSpPr>
          <p:spPr>
            <a:xfrm>
              <a:off x="7187670" y="3113518"/>
              <a:ext cx="4489979" cy="1289307"/>
            </a:xfrm>
            <a:prstGeom prst="rect">
              <a:avLst/>
            </a:prstGeom>
            <a:noFill/>
          </p:spPr>
          <p:txBody>
            <a:bodyPr wrap="square">
              <a:spAutoFit/>
            </a:bodyPr>
            <a:lstStyle/>
            <a:p>
              <a:pPr defTabSz="1828800"/>
              <a:r>
                <a:rPr lang="en-GB" sz="13800" b="1" dirty="0">
                  <a:solidFill>
                    <a:prstClr val="white"/>
                  </a:solidFill>
                  <a:latin typeface="TT Firs" panose="02000503030000020003" pitchFamily="50" charset="0"/>
                  <a:ea typeface="Open Sans" pitchFamily="2" charset="0"/>
                  <a:cs typeface="Open Sans" pitchFamily="2" charset="0"/>
                  <a:sym typeface="Arial"/>
                </a:rPr>
                <a:t>Guest Lecture</a:t>
              </a:r>
              <a:endParaRPr lang="en-US" sz="13800" b="1" dirty="0">
                <a:solidFill>
                  <a:prstClr val="white"/>
                </a:solidFill>
                <a:latin typeface="TT Firs" panose="02000503030000020003" pitchFamily="50" charset="0"/>
                <a:ea typeface="Open Sans" pitchFamily="2" charset="0"/>
                <a:cs typeface="Open Sans" pitchFamily="2" charset="0"/>
              </a:endParaRPr>
            </a:p>
          </p:txBody>
        </p:sp>
        <p:sp>
          <p:nvSpPr>
            <p:cNvPr id="3315" name="TextBox 3314">
              <a:extLst>
                <a:ext uri="{FF2B5EF4-FFF2-40B4-BE49-F238E27FC236}">
                  <a16:creationId xmlns:a16="http://schemas.microsoft.com/office/drawing/2014/main" id="{37C97F3F-6759-8EB6-A0CC-31CA98202BD8}"/>
                </a:ext>
              </a:extLst>
            </p:cNvPr>
            <p:cNvSpPr txBox="1"/>
            <p:nvPr/>
          </p:nvSpPr>
          <p:spPr>
            <a:xfrm>
              <a:off x="7187670" y="3882030"/>
              <a:ext cx="4337040" cy="505286"/>
            </a:xfrm>
            <a:prstGeom prst="rect">
              <a:avLst/>
            </a:prstGeom>
            <a:noFill/>
          </p:spPr>
          <p:txBody>
            <a:bodyPr wrap="square" rtlCol="0">
              <a:spAutoFit/>
            </a:bodyPr>
            <a:lstStyle/>
            <a:p>
              <a:pPr defTabSz="1828800"/>
              <a:endParaRPr lang="en-US" sz="6000" dirty="0">
                <a:solidFill>
                  <a:prstClr val="white"/>
                </a:solidFill>
                <a:latin typeface="Lato" panose="020F0502020204030203" pitchFamily="34" charset="0"/>
                <a:ea typeface="Open Sans" pitchFamily="2" charset="0"/>
                <a:cs typeface="Open Sans" pitchFamily="2" charset="0"/>
              </a:endParaRPr>
            </a:p>
            <a:p>
              <a:pPr defTabSz="1828800"/>
              <a:r>
                <a:rPr lang="en-US" sz="6000" dirty="0">
                  <a:solidFill>
                    <a:prstClr val="white"/>
                  </a:solidFill>
                  <a:latin typeface="Lato" panose="020F0502020204030203" pitchFamily="34" charset="0"/>
                  <a:ea typeface="Open Sans" pitchFamily="2" charset="0"/>
                  <a:cs typeface="Open Sans" pitchFamily="2" charset="0"/>
                </a:rPr>
                <a:t>Joachim </a:t>
              </a:r>
              <a:r>
                <a:rPr lang="en-US" sz="6000" dirty="0" err="1">
                  <a:solidFill>
                    <a:prstClr val="white"/>
                  </a:solidFill>
                  <a:latin typeface="Lato" panose="020F0502020204030203" pitchFamily="34" charset="0"/>
                  <a:ea typeface="Open Sans" pitchFamily="2" charset="0"/>
                  <a:cs typeface="Open Sans" pitchFamily="2" charset="0"/>
                </a:rPr>
                <a:t>Jonckers</a:t>
              </a:r>
              <a:endParaRPr lang="en-US" sz="6000" dirty="0">
                <a:solidFill>
                  <a:prstClr val="white"/>
                </a:solidFill>
                <a:latin typeface="Lato" panose="020F0502020204030203" pitchFamily="34" charset="0"/>
                <a:ea typeface="Open Sans" pitchFamily="2" charset="0"/>
                <a:cs typeface="Open Sans" pitchFamily="2" charset="0"/>
              </a:endParaRPr>
            </a:p>
            <a:p>
              <a:pPr defTabSz="1828800"/>
              <a:r>
                <a:rPr lang="en-US" sz="6000" dirty="0">
                  <a:solidFill>
                    <a:prstClr val="white"/>
                  </a:solidFill>
                  <a:latin typeface="Lato" panose="020F0502020204030203" pitchFamily="34" charset="0"/>
                  <a:ea typeface="Open Sans" pitchFamily="2" charset="0"/>
                  <a:cs typeface="Open Sans" pitchFamily="2" charset="0"/>
                </a:rPr>
                <a:t>Director of Product at Sinch</a:t>
              </a:r>
            </a:p>
          </p:txBody>
        </p:sp>
      </p:grpSp>
    </p:spTree>
    <p:extLst>
      <p:ext uri="{BB962C8B-B14F-4D97-AF65-F5344CB8AC3E}">
        <p14:creationId xmlns:p14="http://schemas.microsoft.com/office/powerpoint/2010/main" val="17657477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E1FF-4E3F-41B2-8C42-5EA6DD4326B4}"/>
              </a:ext>
            </a:extLst>
          </p:cNvPr>
          <p:cNvSpPr>
            <a:spLocks noGrp="1"/>
          </p:cNvSpPr>
          <p:nvPr>
            <p:ph type="title"/>
          </p:nvPr>
        </p:nvSpPr>
        <p:spPr/>
        <p:txBody>
          <a:bodyPr/>
          <a:lstStyle/>
          <a:p>
            <a:r>
              <a:rPr lang="en-US" dirty="0"/>
              <a:t>PRACTICE ASSIGNMENT</a:t>
            </a:r>
          </a:p>
        </p:txBody>
      </p:sp>
      <p:sp>
        <p:nvSpPr>
          <p:cNvPr id="3" name="Text Placeholder 2">
            <a:extLst>
              <a:ext uri="{FF2B5EF4-FFF2-40B4-BE49-F238E27FC236}">
                <a16:creationId xmlns:a16="http://schemas.microsoft.com/office/drawing/2014/main" id="{67FA35C0-D09B-43C3-ACFE-6C66C7029A83}"/>
              </a:ext>
            </a:extLst>
          </p:cNvPr>
          <p:cNvSpPr>
            <a:spLocks noGrp="1"/>
          </p:cNvSpPr>
          <p:nvPr>
            <p:ph type="body" idx="1"/>
          </p:nvPr>
        </p:nvSpPr>
        <p:spPr/>
        <p:txBody>
          <a:bodyPr/>
          <a:lstStyle/>
          <a:p>
            <a:endParaRPr lang="en-US" dirty="0"/>
          </a:p>
          <a:p>
            <a:pPr algn="ctr"/>
            <a:r>
              <a:rPr lang="en-US" dirty="0"/>
              <a:t>Building a chatbot</a:t>
            </a:r>
          </a:p>
        </p:txBody>
      </p:sp>
    </p:spTree>
    <p:extLst>
      <p:ext uri="{BB962C8B-B14F-4D97-AF65-F5344CB8AC3E}">
        <p14:creationId xmlns:p14="http://schemas.microsoft.com/office/powerpoint/2010/main" val="107858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075B-7E5D-48EF-B649-B5D2A192E012}"/>
              </a:ext>
            </a:extLst>
          </p:cNvPr>
          <p:cNvSpPr>
            <a:spLocks noGrp="1"/>
          </p:cNvSpPr>
          <p:nvPr>
            <p:ph type="title"/>
          </p:nvPr>
        </p:nvSpPr>
        <p:spPr/>
        <p:txBody>
          <a:bodyPr>
            <a:normAutofit/>
          </a:bodyPr>
          <a:lstStyle/>
          <a:p>
            <a:r>
              <a:rPr lang="en-US" dirty="0"/>
              <a:t>PRACTICE ASSIGNMENT</a:t>
            </a:r>
          </a:p>
        </p:txBody>
      </p:sp>
      <p:sp>
        <p:nvSpPr>
          <p:cNvPr id="3" name="Text Placeholder 2">
            <a:extLst>
              <a:ext uri="{FF2B5EF4-FFF2-40B4-BE49-F238E27FC236}">
                <a16:creationId xmlns:a16="http://schemas.microsoft.com/office/drawing/2014/main" id="{AA0E75F5-DFA9-49D4-8EE5-B05946925E36}"/>
              </a:ext>
            </a:extLst>
          </p:cNvPr>
          <p:cNvSpPr>
            <a:spLocks noGrp="1"/>
          </p:cNvSpPr>
          <p:nvPr>
            <p:ph type="body" idx="1"/>
          </p:nvPr>
        </p:nvSpPr>
        <p:spPr>
          <a:xfrm>
            <a:off x="1860533" y="3535722"/>
            <a:ext cx="21179139" cy="8764013"/>
          </a:xfrm>
        </p:spPr>
        <p:txBody>
          <a:bodyPr>
            <a:normAutofit fontScale="77500" lnSpcReduction="20000"/>
          </a:bodyPr>
          <a:lstStyle/>
          <a:p>
            <a:pPr marL="0" indent="0">
              <a:buNone/>
            </a:pPr>
            <a:r>
              <a:rPr lang="en-US" sz="4400" dirty="0">
                <a:solidFill>
                  <a:srgbClr val="002F9F"/>
                </a:solidFill>
              </a:rPr>
              <a:t>Groups division on Canvas</a:t>
            </a:r>
          </a:p>
          <a:p>
            <a:pPr marL="0" indent="0">
              <a:buNone/>
            </a:pPr>
            <a:endParaRPr lang="en-US" sz="4400" dirty="0">
              <a:solidFill>
                <a:srgbClr val="002F9F"/>
              </a:solidFill>
            </a:endParaRPr>
          </a:p>
          <a:p>
            <a:pPr marL="0" indent="0">
              <a:buNone/>
            </a:pPr>
            <a:r>
              <a:rPr lang="en-US" sz="4400" dirty="0">
                <a:solidFill>
                  <a:srgbClr val="002F9F"/>
                </a:solidFill>
              </a:rPr>
              <a:t>Timing</a:t>
            </a:r>
          </a:p>
          <a:p>
            <a:r>
              <a:rPr lang="en-US" sz="4400" dirty="0">
                <a:solidFill>
                  <a:srgbClr val="002F9F"/>
                </a:solidFill>
              </a:rPr>
              <a:t>Deadline is 15/01 at 12:00</a:t>
            </a:r>
          </a:p>
          <a:p>
            <a:pPr marL="0" indent="0">
              <a:buNone/>
            </a:pPr>
            <a:endParaRPr lang="en-US" sz="4400" dirty="0">
              <a:solidFill>
                <a:srgbClr val="002F9F"/>
              </a:solidFill>
            </a:endParaRPr>
          </a:p>
          <a:p>
            <a:pPr marL="0" indent="0">
              <a:buNone/>
            </a:pPr>
            <a:r>
              <a:rPr lang="en-US" sz="4400" dirty="0">
                <a:solidFill>
                  <a:srgbClr val="002F9F"/>
                </a:solidFill>
              </a:rPr>
              <a:t>Deliverables</a:t>
            </a:r>
          </a:p>
          <a:p>
            <a:r>
              <a:rPr lang="en-US" sz="4400" dirty="0">
                <a:solidFill>
                  <a:srgbClr val="002F9F"/>
                </a:solidFill>
              </a:rPr>
              <a:t>1 min recorded pitch</a:t>
            </a:r>
          </a:p>
          <a:p>
            <a:pPr marL="0" indent="0">
              <a:buNone/>
            </a:pPr>
            <a:endParaRPr lang="en-US" sz="4400" dirty="0">
              <a:solidFill>
                <a:srgbClr val="002F9F"/>
              </a:solidFill>
            </a:endParaRPr>
          </a:p>
          <a:p>
            <a:pPr marL="0" indent="0">
              <a:buNone/>
            </a:pPr>
            <a:r>
              <a:rPr lang="en-US" sz="4400" dirty="0">
                <a:solidFill>
                  <a:srgbClr val="002F9F"/>
                </a:solidFill>
              </a:rPr>
              <a:t>Grading </a:t>
            </a:r>
          </a:p>
          <a:p>
            <a:r>
              <a:rPr lang="en-US" sz="4400" dirty="0">
                <a:solidFill>
                  <a:srgbClr val="002F9F"/>
                </a:solidFill>
              </a:rPr>
              <a:t>This assignment will not be graded. Use it to get feedback.</a:t>
            </a:r>
          </a:p>
          <a:p>
            <a:r>
              <a:rPr lang="en-US" sz="4400" dirty="0">
                <a:solidFill>
                  <a:srgbClr val="002F9F"/>
                </a:solidFill>
              </a:rPr>
              <a:t>Really good submissions or bad submission will count towards “Classroom participation”</a:t>
            </a:r>
            <a:br>
              <a:rPr lang="en-US" sz="4400" dirty="0">
                <a:solidFill>
                  <a:srgbClr val="002F9F"/>
                </a:solidFill>
              </a:rPr>
            </a:br>
            <a:endParaRPr lang="en-US" sz="4000" dirty="0">
              <a:solidFill>
                <a:srgbClr val="002F9F"/>
              </a:solidFill>
            </a:endParaRPr>
          </a:p>
          <a:p>
            <a:r>
              <a:rPr lang="en-US" sz="4400" dirty="0">
                <a:solidFill>
                  <a:srgbClr val="002F9F"/>
                </a:solidFill>
              </a:rPr>
              <a:t>We will look into the results in Lecture 4 on 16/01</a:t>
            </a:r>
          </a:p>
          <a:p>
            <a:endParaRPr lang="en-US" sz="4400" dirty="0">
              <a:solidFill>
                <a:srgbClr val="002F9F"/>
              </a:solidFill>
            </a:endParaRPr>
          </a:p>
          <a:p>
            <a:pPr marL="0" indent="0">
              <a:buNone/>
            </a:pPr>
            <a:r>
              <a:rPr lang="en-US" sz="4400" dirty="0">
                <a:solidFill>
                  <a:srgbClr val="002F9F"/>
                </a:solidFill>
              </a:rPr>
              <a:t>Focus on</a:t>
            </a:r>
          </a:p>
          <a:p>
            <a:pPr lvl="1"/>
            <a:r>
              <a:rPr lang="en-US" sz="4000" dirty="0">
                <a:solidFill>
                  <a:srgbClr val="002F9F"/>
                </a:solidFill>
              </a:rPr>
              <a:t>Application: opportunity, feasibility, business case, … </a:t>
            </a:r>
          </a:p>
          <a:p>
            <a:pPr lvl="1"/>
            <a:r>
              <a:rPr lang="en-US" sz="4000" dirty="0">
                <a:solidFill>
                  <a:srgbClr val="002F9F"/>
                </a:solidFill>
              </a:rPr>
              <a:t>Implementation: technique, results, … </a:t>
            </a:r>
          </a:p>
          <a:p>
            <a:pPr lvl="1"/>
            <a:r>
              <a:rPr lang="en-US" sz="4000" dirty="0">
                <a:solidFill>
                  <a:srgbClr val="002F9F"/>
                </a:solidFill>
              </a:rPr>
              <a:t>Presentation</a:t>
            </a:r>
            <a:endParaRPr lang="en-US" sz="4400" dirty="0">
              <a:solidFill>
                <a:srgbClr val="002F9F"/>
              </a:solidFill>
            </a:endParaRPr>
          </a:p>
          <a:p>
            <a:pPr marL="0" indent="0">
              <a:buNone/>
            </a:pPr>
            <a:endParaRPr lang="en-US" sz="4400" dirty="0">
              <a:solidFill>
                <a:srgbClr val="002F9F"/>
              </a:solidFill>
            </a:endParaRPr>
          </a:p>
          <a:p>
            <a:pPr marL="0" indent="0">
              <a:buNone/>
            </a:pPr>
            <a:endParaRPr lang="en-US" sz="4400" dirty="0">
              <a:solidFill>
                <a:srgbClr val="002F9F"/>
              </a:solidFill>
            </a:endParaRPr>
          </a:p>
          <a:p>
            <a:pPr marL="0" indent="0">
              <a:buNone/>
            </a:pPr>
            <a:endParaRPr lang="en-US" sz="4400" dirty="0">
              <a:solidFill>
                <a:srgbClr val="002F9F"/>
              </a:solidFill>
            </a:endParaRPr>
          </a:p>
          <a:p>
            <a:pPr marL="0" indent="0">
              <a:buNone/>
            </a:pPr>
            <a:endParaRPr lang="en-US" sz="4400" dirty="0">
              <a:solidFill>
                <a:srgbClr val="002F9F"/>
              </a:solidFill>
            </a:endParaRPr>
          </a:p>
        </p:txBody>
      </p:sp>
      <p:sp>
        <p:nvSpPr>
          <p:cNvPr id="4" name="Text Placeholder 3">
            <a:extLst>
              <a:ext uri="{FF2B5EF4-FFF2-40B4-BE49-F238E27FC236}">
                <a16:creationId xmlns:a16="http://schemas.microsoft.com/office/drawing/2014/main" id="{48E2387C-64AF-4C8D-A00B-86C04E5C74E6}"/>
              </a:ext>
            </a:extLst>
          </p:cNvPr>
          <p:cNvSpPr>
            <a:spLocks noGrp="1"/>
          </p:cNvSpPr>
          <p:nvPr>
            <p:ph type="body" idx="2"/>
          </p:nvPr>
        </p:nvSpPr>
        <p:spPr/>
        <p:txBody>
          <a:bodyPr>
            <a:normAutofit fontScale="77500" lnSpcReduction="20000"/>
          </a:bodyPr>
          <a:lstStyle/>
          <a:p>
            <a:r>
              <a:rPr lang="en-US" dirty="0">
                <a:solidFill>
                  <a:srgbClr val="002F9F"/>
                </a:solidFill>
              </a:rPr>
              <a:t>Building a chatbot</a:t>
            </a:r>
          </a:p>
        </p:txBody>
      </p:sp>
    </p:spTree>
    <p:extLst>
      <p:ext uri="{BB962C8B-B14F-4D97-AF65-F5344CB8AC3E}">
        <p14:creationId xmlns:p14="http://schemas.microsoft.com/office/powerpoint/2010/main" val="3152742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A0C5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51384-C4A0-BE82-DE7A-5F64FCC70C0A}"/>
              </a:ext>
            </a:extLst>
          </p:cNvPr>
          <p:cNvPicPr>
            <a:picLocks noChangeAspect="1"/>
          </p:cNvPicPr>
          <p:nvPr/>
        </p:nvPicPr>
        <p:blipFill rotWithShape="1">
          <a:blip r:embed="rId2">
            <a:extLst>
              <a:ext uri="{28A0092B-C50C-407E-A947-70E740481C1C}">
                <a14:useLocalDpi xmlns:a14="http://schemas.microsoft.com/office/drawing/2010/main" val="0"/>
              </a:ext>
            </a:extLst>
          </a:blip>
          <a:srcRect l="-2609" t="29645" r="28046" b="43928"/>
          <a:stretch/>
        </p:blipFill>
        <p:spPr>
          <a:xfrm flipV="1">
            <a:off x="6202356" y="1"/>
            <a:ext cx="18181644" cy="4296018"/>
          </a:xfrm>
          <a:prstGeom prst="rect">
            <a:avLst/>
          </a:prstGeom>
        </p:spPr>
      </p:pic>
      <p:pic>
        <p:nvPicPr>
          <p:cNvPr id="3" name="Picture 2">
            <a:extLst>
              <a:ext uri="{FF2B5EF4-FFF2-40B4-BE49-F238E27FC236}">
                <a16:creationId xmlns:a16="http://schemas.microsoft.com/office/drawing/2014/main" id="{8AAB7D5C-A08D-3AD7-32A4-F462C610F5DE}"/>
              </a:ext>
            </a:extLst>
          </p:cNvPr>
          <p:cNvPicPr>
            <a:picLocks noChangeAspect="1"/>
          </p:cNvPicPr>
          <p:nvPr/>
        </p:nvPicPr>
        <p:blipFill rotWithShape="1">
          <a:blip r:embed="rId2">
            <a:extLst>
              <a:ext uri="{28A0092B-C50C-407E-A947-70E740481C1C}">
                <a14:useLocalDpi xmlns:a14="http://schemas.microsoft.com/office/drawing/2010/main" val="0"/>
              </a:ext>
            </a:extLst>
          </a:blip>
          <a:srcRect t="33022" b="36705"/>
          <a:stretch/>
        </p:blipFill>
        <p:spPr>
          <a:xfrm>
            <a:off x="0" y="8794871"/>
            <a:ext cx="24384000" cy="4921130"/>
          </a:xfrm>
          <a:prstGeom prst="rect">
            <a:avLst/>
          </a:prstGeom>
        </p:spPr>
      </p:pic>
      <p:sp>
        <p:nvSpPr>
          <p:cNvPr id="6" name="Rectangle 5">
            <a:extLst>
              <a:ext uri="{FF2B5EF4-FFF2-40B4-BE49-F238E27FC236}">
                <a16:creationId xmlns:a16="http://schemas.microsoft.com/office/drawing/2014/main" id="{A89F0689-A2C8-43D9-FC8D-D0DFDF00FDC3}"/>
              </a:ext>
            </a:extLst>
          </p:cNvPr>
          <p:cNvSpPr/>
          <p:nvPr/>
        </p:nvSpPr>
        <p:spPr>
          <a:xfrm>
            <a:off x="37569848" y="-219396"/>
            <a:ext cx="1828800" cy="1828800"/>
          </a:xfrm>
          <a:prstGeom prst="rect">
            <a:avLst/>
          </a:prstGeom>
          <a:solidFill>
            <a:srgbClr val="0A0C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7" name="Rectangle 6">
            <a:extLst>
              <a:ext uri="{FF2B5EF4-FFF2-40B4-BE49-F238E27FC236}">
                <a16:creationId xmlns:a16="http://schemas.microsoft.com/office/drawing/2014/main" id="{8DD1092D-EA82-BB84-50DA-E703D7A92DFE}"/>
              </a:ext>
            </a:extLst>
          </p:cNvPr>
          <p:cNvSpPr/>
          <p:nvPr/>
        </p:nvSpPr>
        <p:spPr>
          <a:xfrm>
            <a:off x="37569848" y="2215714"/>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8" name="Rectangle 7">
            <a:extLst>
              <a:ext uri="{FF2B5EF4-FFF2-40B4-BE49-F238E27FC236}">
                <a16:creationId xmlns:a16="http://schemas.microsoft.com/office/drawing/2014/main" id="{F62F987E-E258-5C1C-7B94-8F01DB81C509}"/>
              </a:ext>
            </a:extLst>
          </p:cNvPr>
          <p:cNvSpPr/>
          <p:nvPr/>
        </p:nvSpPr>
        <p:spPr>
          <a:xfrm>
            <a:off x="37569848" y="4398236"/>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9" name="Rectangle 8">
            <a:extLst>
              <a:ext uri="{FF2B5EF4-FFF2-40B4-BE49-F238E27FC236}">
                <a16:creationId xmlns:a16="http://schemas.microsoft.com/office/drawing/2014/main" id="{6678DC18-5A1C-6C96-AC58-AEC0B65088F8}"/>
              </a:ext>
            </a:extLst>
          </p:cNvPr>
          <p:cNvSpPr/>
          <p:nvPr/>
        </p:nvSpPr>
        <p:spPr>
          <a:xfrm>
            <a:off x="37487226" y="6667062"/>
            <a:ext cx="1828800" cy="1828800"/>
          </a:xfrm>
          <a:prstGeom prst="rect">
            <a:avLst/>
          </a:prstGeom>
          <a:solidFill>
            <a:srgbClr val="A4A4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10" name="Rectangle 9">
            <a:extLst>
              <a:ext uri="{FF2B5EF4-FFF2-40B4-BE49-F238E27FC236}">
                <a16:creationId xmlns:a16="http://schemas.microsoft.com/office/drawing/2014/main" id="{22F4250E-F0DB-2181-C644-97E6ECCF2164}"/>
              </a:ext>
            </a:extLst>
          </p:cNvPr>
          <p:cNvSpPr/>
          <p:nvPr/>
        </p:nvSpPr>
        <p:spPr>
          <a:xfrm>
            <a:off x="37487224" y="8958800"/>
            <a:ext cx="1828800" cy="1828800"/>
          </a:xfrm>
          <a:prstGeom prst="rect">
            <a:avLst/>
          </a:prstGeom>
          <a:solidFill>
            <a:srgbClr val="000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5" name="Oval 4">
            <a:extLst>
              <a:ext uri="{FF2B5EF4-FFF2-40B4-BE49-F238E27FC236}">
                <a16:creationId xmlns:a16="http://schemas.microsoft.com/office/drawing/2014/main" id="{D87162CE-9B96-30F1-DDAA-3BA703B6D9F5}"/>
              </a:ext>
            </a:extLst>
          </p:cNvPr>
          <p:cNvSpPr/>
          <p:nvPr/>
        </p:nvSpPr>
        <p:spPr>
          <a:xfrm>
            <a:off x="-6219837" y="-2307604"/>
            <a:ext cx="18871850" cy="18269264"/>
          </a:xfrm>
          <a:prstGeom prst="ellipse">
            <a:avLst/>
          </a:prstGeom>
          <a:gradFill>
            <a:gsLst>
              <a:gs pos="8000">
                <a:srgbClr val="00008F"/>
              </a:gs>
              <a:gs pos="100000">
                <a:srgbClr val="A4A4A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4" name="Oval 3">
            <a:extLst>
              <a:ext uri="{FF2B5EF4-FFF2-40B4-BE49-F238E27FC236}">
                <a16:creationId xmlns:a16="http://schemas.microsoft.com/office/drawing/2014/main" id="{0C604CAD-2841-A646-845C-B35C25ADA107}"/>
              </a:ext>
            </a:extLst>
          </p:cNvPr>
          <p:cNvSpPr/>
          <p:nvPr/>
        </p:nvSpPr>
        <p:spPr>
          <a:xfrm>
            <a:off x="-7116308" y="-2245660"/>
            <a:ext cx="19308308" cy="1820732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grpSp>
        <p:nvGrpSpPr>
          <p:cNvPr id="3316" name="Group 3315">
            <a:extLst>
              <a:ext uri="{FF2B5EF4-FFF2-40B4-BE49-F238E27FC236}">
                <a16:creationId xmlns:a16="http://schemas.microsoft.com/office/drawing/2014/main" id="{19E13F9A-9E15-07D8-741F-B6ADFEBCF580}"/>
              </a:ext>
            </a:extLst>
          </p:cNvPr>
          <p:cNvGrpSpPr/>
          <p:nvPr/>
        </p:nvGrpSpPr>
        <p:grpSpPr>
          <a:xfrm>
            <a:off x="14375341" y="5443156"/>
            <a:ext cx="8979958" cy="3602380"/>
            <a:chOff x="7187670" y="3113518"/>
            <a:chExt cx="4489979" cy="1070265"/>
          </a:xfrm>
        </p:grpSpPr>
        <p:sp>
          <p:nvSpPr>
            <p:cNvPr id="22" name="TextBox 21">
              <a:extLst>
                <a:ext uri="{FF2B5EF4-FFF2-40B4-BE49-F238E27FC236}">
                  <a16:creationId xmlns:a16="http://schemas.microsoft.com/office/drawing/2014/main" id="{FC97D867-CFA7-6038-24A5-BBD34AA5159A}"/>
                </a:ext>
              </a:extLst>
            </p:cNvPr>
            <p:cNvSpPr txBox="1"/>
            <p:nvPr/>
          </p:nvSpPr>
          <p:spPr>
            <a:xfrm>
              <a:off x="7187670" y="3113518"/>
              <a:ext cx="4489979" cy="658370"/>
            </a:xfrm>
            <a:prstGeom prst="rect">
              <a:avLst/>
            </a:prstGeom>
            <a:noFill/>
          </p:spPr>
          <p:txBody>
            <a:bodyPr wrap="square">
              <a:spAutoFit/>
            </a:bodyPr>
            <a:lstStyle/>
            <a:p>
              <a:pPr defTabSz="1828800"/>
              <a:r>
                <a:rPr lang="en-GB" sz="13800" b="1" dirty="0">
                  <a:solidFill>
                    <a:prstClr val="white"/>
                  </a:solidFill>
                  <a:latin typeface="TT Firs" panose="02000503030000020003" pitchFamily="50" charset="0"/>
                  <a:ea typeface="Open Sans" pitchFamily="2" charset="0"/>
                  <a:cs typeface="Open Sans" pitchFamily="2" charset="0"/>
                  <a:sym typeface="Arial"/>
                </a:rPr>
                <a:t>Lecture 4</a:t>
              </a:r>
              <a:endParaRPr lang="en-US" sz="13800" b="1" dirty="0">
                <a:solidFill>
                  <a:prstClr val="white"/>
                </a:solidFill>
                <a:latin typeface="TT Firs" panose="02000503030000020003" pitchFamily="50" charset="0"/>
                <a:ea typeface="Open Sans" pitchFamily="2" charset="0"/>
                <a:cs typeface="Open Sans" pitchFamily="2" charset="0"/>
              </a:endParaRPr>
            </a:p>
          </p:txBody>
        </p:sp>
        <p:sp>
          <p:nvSpPr>
            <p:cNvPr id="3315" name="TextBox 3314">
              <a:extLst>
                <a:ext uri="{FF2B5EF4-FFF2-40B4-BE49-F238E27FC236}">
                  <a16:creationId xmlns:a16="http://schemas.microsoft.com/office/drawing/2014/main" id="{37C97F3F-6759-8EB6-A0CC-31CA98202BD8}"/>
                </a:ext>
              </a:extLst>
            </p:cNvPr>
            <p:cNvSpPr txBox="1"/>
            <p:nvPr/>
          </p:nvSpPr>
          <p:spPr>
            <a:xfrm>
              <a:off x="7187670" y="3882030"/>
              <a:ext cx="4337040" cy="301753"/>
            </a:xfrm>
            <a:prstGeom prst="rect">
              <a:avLst/>
            </a:prstGeom>
            <a:noFill/>
          </p:spPr>
          <p:txBody>
            <a:bodyPr wrap="square" rtlCol="0">
              <a:spAutoFit/>
            </a:bodyPr>
            <a:lstStyle/>
            <a:p>
              <a:pPr defTabSz="1828800"/>
              <a:r>
                <a:rPr lang="en-US" sz="6000" dirty="0">
                  <a:solidFill>
                    <a:prstClr val="white"/>
                  </a:solidFill>
                  <a:latin typeface="Lato" panose="020F0502020204030203" pitchFamily="34" charset="0"/>
                  <a:ea typeface="Open Sans" pitchFamily="2" charset="0"/>
                  <a:cs typeface="Open Sans" pitchFamily="2" charset="0"/>
                </a:rPr>
                <a:t>MAI NLP</a:t>
              </a:r>
            </a:p>
          </p:txBody>
        </p:sp>
      </p:grpSp>
    </p:spTree>
    <p:extLst>
      <p:ext uri="{BB962C8B-B14F-4D97-AF65-F5344CB8AC3E}">
        <p14:creationId xmlns:p14="http://schemas.microsoft.com/office/powerpoint/2010/main" val="25234717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a:gsLst>
            <a:gs pos="52000">
              <a:srgbClr val="0031A2"/>
            </a:gs>
            <a:gs pos="100000">
              <a:srgbClr val="025EFF"/>
            </a:gs>
          </a:gsLst>
          <a:lin ang="1800000" scaled="0"/>
        </a:gradFill>
        <a:effectLst/>
      </p:bgPr>
    </p:bg>
    <p:spTree>
      <p:nvGrpSpPr>
        <p:cNvPr id="1" name="Shape 197"/>
        <p:cNvGrpSpPr/>
        <p:nvPr/>
      </p:nvGrpSpPr>
      <p:grpSpPr>
        <a:xfrm>
          <a:off x="0" y="0"/>
          <a:ext cx="0" cy="0"/>
          <a:chOff x="0" y="0"/>
          <a:chExt cx="0" cy="0"/>
        </a:xfrm>
      </p:grpSpPr>
      <p:sp>
        <p:nvSpPr>
          <p:cNvPr id="2" name="Rectangle 1">
            <a:extLst>
              <a:ext uri="{FF2B5EF4-FFF2-40B4-BE49-F238E27FC236}">
                <a16:creationId xmlns:a16="http://schemas.microsoft.com/office/drawing/2014/main" id="{46E74DE1-D9C4-41A8-B730-C789689C7BBF}"/>
              </a:ext>
            </a:extLst>
          </p:cNvPr>
          <p:cNvSpPr/>
          <p:nvPr/>
        </p:nvSpPr>
        <p:spPr>
          <a:xfrm>
            <a:off x="-1886953" y="11391208"/>
            <a:ext cx="9033329" cy="889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Google Shape;198;p1"/>
          <p:cNvSpPr txBox="1"/>
          <p:nvPr/>
        </p:nvSpPr>
        <p:spPr>
          <a:xfrm>
            <a:off x="757748" y="2333307"/>
            <a:ext cx="19927449" cy="7747762"/>
          </a:xfrm>
          <a:prstGeom prst="rect">
            <a:avLst/>
          </a:prstGeom>
          <a:noFill/>
          <a:ln>
            <a:noFill/>
          </a:ln>
        </p:spPr>
        <p:txBody>
          <a:bodyPr spcFirstLastPara="1" wrap="square" lIns="50800" tIns="50800" rIns="50800" bIns="50800" anchor="t" anchorCtr="0">
            <a:spAutoFit/>
          </a:bodyPr>
          <a:lstStyle/>
          <a:p>
            <a:pPr lvl="0">
              <a:lnSpc>
                <a:spcPct val="120000"/>
              </a:lnSpc>
              <a:buClr>
                <a:srgbClr val="FFFFFF"/>
              </a:buClr>
              <a:buSzPts val="9600"/>
            </a:pPr>
            <a:r>
              <a:rPr lang="en-GB" sz="13800" b="1" dirty="0">
                <a:solidFill>
                  <a:srgbClr val="FFFFFF"/>
                </a:solidFill>
                <a:latin typeface="Poppins" panose="00000500000000000000" pitchFamily="2" charset="0"/>
                <a:ea typeface="Open Sans" panose="020B0606030504020204" pitchFamily="34" charset="0"/>
                <a:cs typeface="Poppins" panose="00000500000000000000" pitchFamily="2" charset="0"/>
                <a:sym typeface="Arial"/>
              </a:rPr>
              <a:t>REVIEW</a:t>
            </a:r>
          </a:p>
          <a:p>
            <a:pPr lvl="0">
              <a:lnSpc>
                <a:spcPct val="120000"/>
              </a:lnSpc>
              <a:buClr>
                <a:srgbClr val="FFFFFF"/>
              </a:buClr>
              <a:buSzPts val="9600"/>
            </a:pPr>
            <a:r>
              <a:rPr lang="en-GB" sz="13800" b="1" dirty="0">
                <a:solidFill>
                  <a:srgbClr val="FFFFFF"/>
                </a:solidFill>
                <a:latin typeface="Poppins" panose="00000500000000000000" pitchFamily="2" charset="0"/>
                <a:ea typeface="Open Sans" panose="020B0606030504020204" pitchFamily="34" charset="0"/>
                <a:cs typeface="Poppins" panose="00000500000000000000" pitchFamily="2" charset="0"/>
                <a:sym typeface="Arial"/>
              </a:rPr>
              <a:t>Practice assignment Chatbots</a:t>
            </a:r>
          </a:p>
        </p:txBody>
      </p:sp>
    </p:spTree>
    <p:extLst>
      <p:ext uri="{BB962C8B-B14F-4D97-AF65-F5344CB8AC3E}">
        <p14:creationId xmlns:p14="http://schemas.microsoft.com/office/powerpoint/2010/main" val="35926271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9BCE-90BF-AE61-4B22-7100E5B0B9DF}"/>
              </a:ext>
            </a:extLst>
          </p:cNvPr>
          <p:cNvSpPr>
            <a:spLocks noGrp="1"/>
          </p:cNvSpPr>
          <p:nvPr>
            <p:ph type="title"/>
          </p:nvPr>
        </p:nvSpPr>
        <p:spPr/>
        <p:txBody>
          <a:bodyPr/>
          <a:lstStyle/>
          <a:p>
            <a:endParaRPr lang="en-BE" dirty="0"/>
          </a:p>
        </p:txBody>
      </p:sp>
      <p:pic>
        <p:nvPicPr>
          <p:cNvPr id="3" name="dassoumyajit_13348_1041509_SwiftBot-20240114_200530-Meeting Recording">
            <a:hlinkClick r:id="" action="ppaction://media"/>
            <a:extLst>
              <a:ext uri="{FF2B5EF4-FFF2-40B4-BE49-F238E27FC236}">
                <a16:creationId xmlns:a16="http://schemas.microsoft.com/office/drawing/2014/main" id="{048E149D-06C9-0424-030A-6DBA92AD6D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11113"/>
            <a:ext cx="24384000" cy="13716000"/>
          </a:xfrm>
          <a:prstGeom prst="rect">
            <a:avLst/>
          </a:prstGeom>
        </p:spPr>
      </p:pic>
    </p:spTree>
    <p:extLst>
      <p:ext uri="{BB962C8B-B14F-4D97-AF65-F5344CB8AC3E}">
        <p14:creationId xmlns:p14="http://schemas.microsoft.com/office/powerpoint/2010/main" val="46040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9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9BCE-90BF-AE61-4B22-7100E5B0B9DF}"/>
              </a:ext>
            </a:extLst>
          </p:cNvPr>
          <p:cNvSpPr>
            <a:spLocks noGrp="1"/>
          </p:cNvSpPr>
          <p:nvPr>
            <p:ph type="title"/>
          </p:nvPr>
        </p:nvSpPr>
        <p:spPr/>
        <p:txBody>
          <a:bodyPr/>
          <a:lstStyle/>
          <a:p>
            <a:endParaRPr lang="en-BE" dirty="0"/>
          </a:p>
        </p:txBody>
      </p:sp>
      <p:pic>
        <p:nvPicPr>
          <p:cNvPr id="3" name="aboueitahussein_13351_1041531_Event Discovery">
            <a:hlinkClick r:id="" action="ppaction://media"/>
            <a:extLst>
              <a:ext uri="{FF2B5EF4-FFF2-40B4-BE49-F238E27FC236}">
                <a16:creationId xmlns:a16="http://schemas.microsoft.com/office/drawing/2014/main" id="{1AF3B354-6979-0532-C8CF-90696CA314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03336"/>
            <a:ext cx="24384000" cy="13716000"/>
          </a:xfrm>
          <a:prstGeom prst="rect">
            <a:avLst/>
          </a:prstGeom>
        </p:spPr>
      </p:pic>
    </p:spTree>
    <p:extLst>
      <p:ext uri="{BB962C8B-B14F-4D97-AF65-F5344CB8AC3E}">
        <p14:creationId xmlns:p14="http://schemas.microsoft.com/office/powerpoint/2010/main" val="231526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9BCE-90BF-AE61-4B22-7100E5B0B9DF}"/>
              </a:ext>
            </a:extLst>
          </p:cNvPr>
          <p:cNvSpPr>
            <a:spLocks noGrp="1"/>
          </p:cNvSpPr>
          <p:nvPr>
            <p:ph type="title"/>
          </p:nvPr>
        </p:nvSpPr>
        <p:spPr/>
        <p:txBody>
          <a:bodyPr/>
          <a:lstStyle/>
          <a:p>
            <a:endParaRPr lang="en-BE" dirty="0"/>
          </a:p>
        </p:txBody>
      </p:sp>
      <p:pic>
        <p:nvPicPr>
          <p:cNvPr id="4" name="akdemirnisa_13340_1041536_Chatbot Presentation">
            <a:hlinkClick r:id="" action="ppaction://media"/>
            <a:extLst>
              <a:ext uri="{FF2B5EF4-FFF2-40B4-BE49-F238E27FC236}">
                <a16:creationId xmlns:a16="http://schemas.microsoft.com/office/drawing/2014/main" id="{2E358DF2-87A0-4702-178E-D6F116C775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9525"/>
            <a:ext cx="24384000" cy="13716000"/>
          </a:xfrm>
          <a:prstGeom prst="rect">
            <a:avLst/>
          </a:prstGeom>
        </p:spPr>
      </p:pic>
    </p:spTree>
    <p:extLst>
      <p:ext uri="{BB962C8B-B14F-4D97-AF65-F5344CB8AC3E}">
        <p14:creationId xmlns:p14="http://schemas.microsoft.com/office/powerpoint/2010/main" val="36823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6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C2BAC-C25F-4E88-BEBF-BD9586E8B223}"/>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59AF5A11-7C96-4952-92BF-10253DE9D520}"/>
              </a:ext>
            </a:extLst>
          </p:cNvPr>
          <p:cNvSpPr>
            <a:spLocks noGrp="1"/>
          </p:cNvSpPr>
          <p:nvPr>
            <p:ph type="body" idx="1"/>
          </p:nvPr>
        </p:nvSpPr>
        <p:spPr/>
        <p:txBody>
          <a:bodyPr/>
          <a:lstStyle/>
          <a:p>
            <a:endParaRPr lang="en-US" dirty="0"/>
          </a:p>
          <a:p>
            <a:pPr algn="ctr"/>
            <a:r>
              <a:rPr lang="en-US" dirty="0"/>
              <a:t>ASSIGNMENT 1, PREVIOUS LECTURES,…?</a:t>
            </a:r>
          </a:p>
        </p:txBody>
      </p:sp>
    </p:spTree>
    <p:extLst>
      <p:ext uri="{BB962C8B-B14F-4D97-AF65-F5344CB8AC3E}">
        <p14:creationId xmlns:p14="http://schemas.microsoft.com/office/powerpoint/2010/main" val="2264603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A049-58B1-4B16-AC41-7A121DFE8C35}"/>
              </a:ext>
            </a:extLst>
          </p:cNvPr>
          <p:cNvSpPr>
            <a:spLocks noGrp="1"/>
          </p:cNvSpPr>
          <p:nvPr>
            <p:ph type="title"/>
          </p:nvPr>
        </p:nvSpPr>
        <p:spPr/>
        <p:txBody>
          <a:bodyPr/>
          <a:lstStyle/>
          <a:p>
            <a:pPr lvl="0">
              <a:lnSpc>
                <a:spcPct val="120000"/>
              </a:lnSpc>
              <a:spcBef>
                <a:spcPts val="0"/>
              </a:spcBef>
            </a:pPr>
            <a:r>
              <a:rPr lang="en-GB" dirty="0">
                <a:solidFill>
                  <a:srgbClr val="FFFFFF"/>
                </a:solidFill>
              </a:rPr>
              <a:t>DISCUSSION</a:t>
            </a:r>
            <a:endParaRPr lang="en-GB" dirty="0">
              <a:solidFill>
                <a:srgbClr val="FFFFFF"/>
              </a:solidFill>
              <a:sym typeface="Arial"/>
            </a:endParaRPr>
          </a:p>
        </p:txBody>
      </p:sp>
      <p:sp>
        <p:nvSpPr>
          <p:cNvPr id="3" name="Text Placeholder 2">
            <a:extLst>
              <a:ext uri="{FF2B5EF4-FFF2-40B4-BE49-F238E27FC236}">
                <a16:creationId xmlns:a16="http://schemas.microsoft.com/office/drawing/2014/main" id="{5CD96AD5-B694-42F0-AF5C-016D8A3E0C21}"/>
              </a:ext>
            </a:extLst>
          </p:cNvPr>
          <p:cNvSpPr>
            <a:spLocks noGrp="1"/>
          </p:cNvSpPr>
          <p:nvPr>
            <p:ph type="body" idx="1"/>
          </p:nvPr>
        </p:nvSpPr>
        <p:spPr/>
        <p:txBody>
          <a:bodyPr lIns="182880">
            <a:normAutofit fontScale="92500" lnSpcReduction="10000"/>
          </a:bodyPr>
          <a:lstStyle/>
          <a:p>
            <a:pPr lvl="0">
              <a:lnSpc>
                <a:spcPct val="120000"/>
              </a:lnSpc>
              <a:buClr>
                <a:srgbClr val="FFFFFF"/>
              </a:buClr>
              <a:buSzPts val="3600"/>
            </a:pPr>
            <a:r>
              <a:rPr lang="en-US" dirty="0">
                <a:ea typeface="Lato"/>
                <a:sym typeface="Lato"/>
              </a:rPr>
              <a:t>What other data sources that are non-language exist, and which knowledge would be captured in them?</a:t>
            </a:r>
          </a:p>
          <a:p>
            <a:endParaRPr lang="en-US" dirty="0"/>
          </a:p>
        </p:txBody>
      </p:sp>
    </p:spTree>
    <p:extLst>
      <p:ext uri="{BB962C8B-B14F-4D97-AF65-F5344CB8AC3E}">
        <p14:creationId xmlns:p14="http://schemas.microsoft.com/office/powerpoint/2010/main" val="836280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89B9D-31FA-4570-87D1-D6D7ACAE069B}"/>
              </a:ext>
            </a:extLst>
          </p:cNvPr>
          <p:cNvSpPr>
            <a:spLocks noGrp="1"/>
          </p:cNvSpPr>
          <p:nvPr>
            <p:ph type="title"/>
          </p:nvPr>
        </p:nvSpPr>
        <p:spPr/>
        <p:txBody>
          <a:bodyPr/>
          <a:lstStyle/>
          <a:p>
            <a:r>
              <a:rPr lang="en-US" dirty="0"/>
              <a:t>Sentences and Documents</a:t>
            </a:r>
          </a:p>
        </p:txBody>
      </p:sp>
      <p:sp>
        <p:nvSpPr>
          <p:cNvPr id="3" name="Text Placeholder 2">
            <a:extLst>
              <a:ext uri="{FF2B5EF4-FFF2-40B4-BE49-F238E27FC236}">
                <a16:creationId xmlns:a16="http://schemas.microsoft.com/office/drawing/2014/main" id="{9596EF5B-91EB-4A03-A103-A33EFEAC14A7}"/>
              </a:ext>
            </a:extLst>
          </p:cNvPr>
          <p:cNvSpPr>
            <a:spLocks noGrp="1"/>
          </p:cNvSpPr>
          <p:nvPr>
            <p:ph type="body" idx="1"/>
          </p:nvPr>
        </p:nvSpPr>
        <p:spPr>
          <a:xfrm>
            <a:off x="1260759" y="3857727"/>
            <a:ext cx="21862481" cy="8702675"/>
          </a:xfrm>
        </p:spPr>
        <p:txBody>
          <a:bodyPr>
            <a:normAutofit/>
          </a:bodyPr>
          <a:lstStyle/>
          <a:p>
            <a:pPr marL="0" indent="0">
              <a:buNone/>
            </a:pPr>
            <a:r>
              <a:rPr lang="en-US" sz="4400" dirty="0">
                <a:solidFill>
                  <a:srgbClr val="0D1E25"/>
                </a:solidFill>
              </a:rPr>
              <a:t>Combine a sequence of word embeddings into one embedding</a:t>
            </a:r>
          </a:p>
          <a:p>
            <a:pPr>
              <a:buClr>
                <a:srgbClr val="025EFF"/>
              </a:buClr>
              <a:buSzPct val="100000"/>
            </a:pPr>
            <a:r>
              <a:rPr lang="en-US" sz="4400" dirty="0">
                <a:solidFill>
                  <a:srgbClr val="0D1E25"/>
                </a:solidFill>
              </a:rPr>
              <a:t>Averaging </a:t>
            </a:r>
          </a:p>
          <a:p>
            <a:pPr>
              <a:buClr>
                <a:srgbClr val="025EFF"/>
              </a:buClr>
              <a:buSzPct val="100000"/>
            </a:pPr>
            <a:r>
              <a:rPr lang="en-US" sz="4400" dirty="0">
                <a:solidFill>
                  <a:srgbClr val="0D1E25"/>
                </a:solidFill>
              </a:rPr>
              <a:t>Min / Max</a:t>
            </a:r>
          </a:p>
          <a:p>
            <a:pPr>
              <a:buClr>
                <a:srgbClr val="025EFF"/>
              </a:buClr>
              <a:buSzPct val="100000"/>
            </a:pPr>
            <a:r>
              <a:rPr lang="en-US" sz="4400" dirty="0">
                <a:solidFill>
                  <a:srgbClr val="0D1E25"/>
                </a:solidFill>
              </a:rPr>
              <a:t>Transposing</a:t>
            </a:r>
          </a:p>
          <a:p>
            <a:pPr>
              <a:buClr>
                <a:srgbClr val="025EFF"/>
              </a:buClr>
              <a:buSzPct val="100000"/>
            </a:pPr>
            <a:r>
              <a:rPr lang="en-US" sz="4400" dirty="0">
                <a:solidFill>
                  <a:srgbClr val="0D1E25"/>
                </a:solidFill>
              </a:rPr>
              <a:t>CNN’s</a:t>
            </a:r>
          </a:p>
          <a:p>
            <a:pPr>
              <a:buClr>
                <a:srgbClr val="025EFF"/>
              </a:buClr>
              <a:buSzPct val="100000"/>
            </a:pPr>
            <a:r>
              <a:rPr lang="en-US" sz="4400" dirty="0">
                <a:solidFill>
                  <a:srgbClr val="0D1E25"/>
                </a:solidFill>
              </a:rPr>
              <a:t>Dimensionality reduction like Principal Component Analysis</a:t>
            </a:r>
          </a:p>
          <a:p>
            <a:pPr>
              <a:buClr>
                <a:srgbClr val="025EFF"/>
              </a:buClr>
              <a:buSzPct val="100000"/>
            </a:pPr>
            <a:r>
              <a:rPr lang="en-US" sz="4400" dirty="0">
                <a:solidFill>
                  <a:srgbClr val="0D1E25"/>
                </a:solidFill>
              </a:rPr>
              <a:t>Time series analysis techniques</a:t>
            </a:r>
          </a:p>
          <a:p>
            <a:pPr>
              <a:buClr>
                <a:srgbClr val="025EFF"/>
              </a:buClr>
              <a:buSzPct val="100000"/>
            </a:pPr>
            <a:r>
              <a:rPr lang="en-US" sz="4400" dirty="0">
                <a:solidFill>
                  <a:srgbClr val="0D1E25"/>
                </a:solidFill>
              </a:rPr>
              <a:t>…</a:t>
            </a:r>
          </a:p>
          <a:p>
            <a:pPr marL="0" indent="0">
              <a:buNone/>
            </a:pPr>
            <a:endParaRPr lang="en-US" sz="4400" dirty="0">
              <a:solidFill>
                <a:srgbClr val="0D1E25"/>
              </a:solidFill>
            </a:endParaRPr>
          </a:p>
          <a:p>
            <a:pPr marL="0" indent="0" algn="ctr">
              <a:buNone/>
            </a:pPr>
            <a:r>
              <a:rPr lang="en-US" sz="3800" b="1" dirty="0">
                <a:solidFill>
                  <a:srgbClr val="0D1E25"/>
                </a:solidFill>
              </a:rPr>
              <a:t>Good to get creative! </a:t>
            </a:r>
          </a:p>
        </p:txBody>
      </p:sp>
    </p:spTree>
    <p:extLst>
      <p:ext uri="{BB962C8B-B14F-4D97-AF65-F5344CB8AC3E}">
        <p14:creationId xmlns:p14="http://schemas.microsoft.com/office/powerpoint/2010/main" val="27680569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11520709" y="4563638"/>
            <a:ext cx="11418852" cy="3785652"/>
            <a:chOff x="5718791" y="117110"/>
            <a:chExt cx="5709426" cy="1892826"/>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189282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r>
                <a:rPr kumimoji="0" lang="en-US" sz="12000" b="1" i="0" u="none" strike="noStrike" kern="0" cap="none" spc="0" normalizeH="0" baseline="0" noProof="0" dirty="0">
                  <a:ln>
                    <a:noFill/>
                  </a:ln>
                  <a:solidFill>
                    <a:srgbClr val="022CFF"/>
                  </a:solidFill>
                  <a:effectLst/>
                  <a:uLnTx/>
                  <a:uFillTx/>
                  <a:latin typeface="Arial"/>
                  <a:ea typeface="+mn-ea"/>
                  <a:cs typeface="Arial"/>
                  <a:sym typeface="Arial"/>
                </a:rPr>
                <a:t>Let’s build a search engine</a:t>
              </a: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endParaRPr kumimoji="0" lang="en-US" sz="3600" b="0" i="0" u="none" strike="noStrike" kern="0" cap="none" spc="0" normalizeH="0" baseline="0" noProof="0" dirty="0">
                <a:ln>
                  <a:noFill/>
                </a:ln>
                <a:solidFill>
                  <a:srgbClr val="EEEEEE">
                    <a:lumMod val="75000"/>
                  </a:srgbClr>
                </a:solidFill>
                <a:effectLst/>
                <a:uLnTx/>
                <a:uFillTx/>
                <a:latin typeface="Roboto Light" charset="0"/>
                <a:ea typeface="Roboto Light" charset="0"/>
                <a:cs typeface="Roboto Light" charset="0"/>
                <a:sym typeface="Arial"/>
              </a:endParaRPr>
            </a:p>
          </p:txBody>
        </p:sp>
      </p:grpSp>
    </p:spTree>
    <p:extLst>
      <p:ext uri="{BB962C8B-B14F-4D97-AF65-F5344CB8AC3E}">
        <p14:creationId xmlns:p14="http://schemas.microsoft.com/office/powerpoint/2010/main" val="19956308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9834-5E21-4311-BC7A-8B57A9ECC701}"/>
              </a:ext>
            </a:extLst>
          </p:cNvPr>
          <p:cNvSpPr>
            <a:spLocks noGrp="1"/>
          </p:cNvSpPr>
          <p:nvPr>
            <p:ph type="title"/>
          </p:nvPr>
        </p:nvSpPr>
        <p:spPr/>
        <p:txBody>
          <a:bodyPr/>
          <a:lstStyle/>
          <a:p>
            <a:r>
              <a:rPr lang="en-US" dirty="0"/>
              <a:t>Search and information retrieval</a:t>
            </a:r>
          </a:p>
        </p:txBody>
      </p:sp>
      <p:sp>
        <p:nvSpPr>
          <p:cNvPr id="3" name="Text Placeholder 2">
            <a:extLst>
              <a:ext uri="{FF2B5EF4-FFF2-40B4-BE49-F238E27FC236}">
                <a16:creationId xmlns:a16="http://schemas.microsoft.com/office/drawing/2014/main" id="{6B521897-4267-41EB-9C5E-FD0F40AEA3AB}"/>
              </a:ext>
            </a:extLst>
          </p:cNvPr>
          <p:cNvSpPr>
            <a:spLocks noGrp="1"/>
          </p:cNvSpPr>
          <p:nvPr>
            <p:ph type="body" idx="1"/>
          </p:nvPr>
        </p:nvSpPr>
        <p:spPr>
          <a:xfrm>
            <a:off x="1528462" y="3651250"/>
            <a:ext cx="11833577" cy="8702675"/>
          </a:xfrm>
        </p:spPr>
        <p:txBody>
          <a:bodyPr>
            <a:normAutofit/>
          </a:bodyPr>
          <a:lstStyle/>
          <a:p>
            <a:pPr marL="0" indent="0">
              <a:buNone/>
            </a:pPr>
            <a:r>
              <a:rPr lang="en-US" sz="4000" b="1" dirty="0">
                <a:solidFill>
                  <a:srgbClr val="002F9F"/>
                </a:solidFill>
              </a:rPr>
              <a:t>Search and information retrieval</a:t>
            </a:r>
          </a:p>
          <a:p>
            <a:pPr>
              <a:buClr>
                <a:srgbClr val="025EFF"/>
              </a:buClr>
              <a:buSzPct val="100000"/>
            </a:pPr>
            <a:r>
              <a:rPr lang="en-US" sz="4000" dirty="0">
                <a:solidFill>
                  <a:srgbClr val="0D1E25"/>
                </a:solidFill>
              </a:rPr>
              <a:t>CV Matching</a:t>
            </a:r>
          </a:p>
          <a:p>
            <a:pPr>
              <a:buClr>
                <a:srgbClr val="025EFF"/>
              </a:buClr>
              <a:buSzPct val="100000"/>
            </a:pPr>
            <a:r>
              <a:rPr lang="en-US" sz="4000" dirty="0">
                <a:solidFill>
                  <a:srgbClr val="0D1E25"/>
                </a:solidFill>
              </a:rPr>
              <a:t>Legal discovery and search</a:t>
            </a:r>
          </a:p>
          <a:p>
            <a:pPr>
              <a:buClr>
                <a:srgbClr val="025EFF"/>
              </a:buClr>
              <a:buSzPct val="100000"/>
            </a:pPr>
            <a:r>
              <a:rPr lang="en-US" sz="4000" dirty="0">
                <a:solidFill>
                  <a:srgbClr val="0D1E25"/>
                </a:solidFill>
              </a:rPr>
              <a:t>Website search</a:t>
            </a:r>
          </a:p>
          <a:p>
            <a:pPr>
              <a:buClr>
                <a:srgbClr val="025EFF"/>
              </a:buClr>
              <a:buSzPct val="100000"/>
            </a:pPr>
            <a:r>
              <a:rPr lang="en-US" sz="4000" dirty="0">
                <a:solidFill>
                  <a:srgbClr val="0D1E25"/>
                </a:solidFill>
              </a:rPr>
              <a:t>Public law enforcement: find similar PV’s</a:t>
            </a:r>
          </a:p>
          <a:p>
            <a:pPr>
              <a:buClr>
                <a:srgbClr val="025EFF"/>
              </a:buClr>
              <a:buSzPct val="100000"/>
            </a:pPr>
            <a:r>
              <a:rPr lang="en-US" sz="4000" dirty="0">
                <a:solidFill>
                  <a:srgbClr val="0D1E25"/>
                </a:solidFill>
              </a:rPr>
              <a:t>Knowledge base suggestion</a:t>
            </a:r>
          </a:p>
          <a:p>
            <a:pPr marL="0" indent="0">
              <a:buNone/>
            </a:pPr>
            <a:endParaRPr lang="en-US" sz="4000" dirty="0">
              <a:solidFill>
                <a:srgbClr val="0D1E25"/>
              </a:solidFill>
            </a:endParaRPr>
          </a:p>
          <a:p>
            <a:pPr marL="0" indent="0">
              <a:buNone/>
            </a:pPr>
            <a:r>
              <a:rPr lang="en-US" sz="4000" b="1" dirty="0">
                <a:solidFill>
                  <a:srgbClr val="002F9F"/>
                </a:solidFill>
              </a:rPr>
              <a:t>Specific applications</a:t>
            </a:r>
          </a:p>
          <a:p>
            <a:pPr>
              <a:buClr>
                <a:srgbClr val="025EFF"/>
              </a:buClr>
              <a:buSzPct val="100000"/>
            </a:pPr>
            <a:r>
              <a:rPr lang="en-US" sz="4000" dirty="0">
                <a:solidFill>
                  <a:srgbClr val="0D1E25"/>
                </a:solidFill>
              </a:rPr>
              <a:t>Spell checker</a:t>
            </a:r>
          </a:p>
          <a:p>
            <a:pPr>
              <a:buClr>
                <a:srgbClr val="025EFF"/>
              </a:buClr>
              <a:buSzPct val="100000"/>
            </a:pPr>
            <a:r>
              <a:rPr lang="en-US" sz="4000" dirty="0">
                <a:solidFill>
                  <a:srgbClr val="0D1E25"/>
                </a:solidFill>
              </a:rPr>
              <a:t>Grammar checker</a:t>
            </a:r>
          </a:p>
          <a:p>
            <a:pPr>
              <a:buClr>
                <a:srgbClr val="025EFF"/>
              </a:buClr>
              <a:buSzPct val="100000"/>
            </a:pPr>
            <a:r>
              <a:rPr lang="en-US" sz="4000" dirty="0">
                <a:solidFill>
                  <a:srgbClr val="0D1E25"/>
                </a:solidFill>
              </a:rPr>
              <a:t>Find emerging technologies</a:t>
            </a:r>
          </a:p>
        </p:txBody>
      </p:sp>
      <p:sp>
        <p:nvSpPr>
          <p:cNvPr id="4" name="Text Placeholder 3">
            <a:extLst>
              <a:ext uri="{FF2B5EF4-FFF2-40B4-BE49-F238E27FC236}">
                <a16:creationId xmlns:a16="http://schemas.microsoft.com/office/drawing/2014/main" id="{1D726244-1254-4C7C-B7D4-B684DB3D96FF}"/>
              </a:ext>
            </a:extLst>
          </p:cNvPr>
          <p:cNvSpPr>
            <a:spLocks noGrp="1"/>
          </p:cNvSpPr>
          <p:nvPr>
            <p:ph type="body" idx="2"/>
          </p:nvPr>
        </p:nvSpPr>
        <p:spPr/>
        <p:txBody>
          <a:bodyPr>
            <a:normAutofit fontScale="77500" lnSpcReduction="20000"/>
          </a:bodyPr>
          <a:lstStyle/>
          <a:p>
            <a:r>
              <a:rPr lang="en-US" dirty="0">
                <a:solidFill>
                  <a:srgbClr val="002F9F"/>
                </a:solidFill>
              </a:rPr>
              <a:t>Example Use Cases</a:t>
            </a:r>
          </a:p>
        </p:txBody>
      </p:sp>
    </p:spTree>
    <p:extLst>
      <p:ext uri="{BB962C8B-B14F-4D97-AF65-F5344CB8AC3E}">
        <p14:creationId xmlns:p14="http://schemas.microsoft.com/office/powerpoint/2010/main" val="23151477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8525258" cy="1297174"/>
          </a:xfrm>
        </p:spPr>
        <p:txBody>
          <a:bodyPr/>
          <a:lstStyle/>
          <a:p>
            <a:r>
              <a:rPr lang="en-US" sz="7200" b="1" u="heavy" dirty="0">
                <a:solidFill>
                  <a:schemeClr val="bg1"/>
                </a:solidFill>
                <a:uFill>
                  <a:solidFill>
                    <a:srgbClr val="025EFF"/>
                  </a:solidFill>
                </a:uFill>
                <a:latin typeface="TT Firs Medium" panose="02000503030000020003" pitchFamily="2" charset="77"/>
              </a:rPr>
              <a:t>Sentence and document embeddings for retrieval</a:t>
            </a:r>
          </a:p>
        </p:txBody>
      </p:sp>
      <p:sp>
        <p:nvSpPr>
          <p:cNvPr id="8" name="Title 1">
            <a:extLst>
              <a:ext uri="{FF2B5EF4-FFF2-40B4-BE49-F238E27FC236}">
                <a16:creationId xmlns:a16="http://schemas.microsoft.com/office/drawing/2014/main" id="{FC7AB87D-6A29-1C30-8C96-0EC484BCEE4E}"/>
              </a:ext>
            </a:extLst>
          </p:cNvPr>
          <p:cNvSpPr txBox="1">
            <a:spLocks/>
          </p:cNvSpPr>
          <p:nvPr/>
        </p:nvSpPr>
        <p:spPr>
          <a:xfrm>
            <a:off x="568285" y="4095595"/>
            <a:ext cx="12206420" cy="76196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dirty="0">
                <a:solidFill>
                  <a:prstClr val="white"/>
                </a:solidFill>
                <a:latin typeface="TT Firs" panose="02000503030000020003" pitchFamily="2" charset="77"/>
                <a:cs typeface="Courier New" panose="02070309020205020404" pitchFamily="49" charset="0"/>
              </a:rPr>
              <a:t>As always, pay attention to</a:t>
            </a:r>
          </a:p>
          <a:p>
            <a:pPr marL="571500" indent="-571500" defTabSz="1828800">
              <a:buFont typeface="Arial" panose="020B0604020202020204" pitchFamily="34" charset="0"/>
              <a:buChar char="•"/>
            </a:pPr>
            <a:r>
              <a:rPr lang="en-US" sz="3600" dirty="0">
                <a:solidFill>
                  <a:prstClr val="white"/>
                </a:solidFill>
                <a:latin typeface="TT Firs" panose="02000503030000020003" pitchFamily="2" charset="77"/>
                <a:cs typeface="Courier New" panose="02070309020205020404" pitchFamily="49" charset="0"/>
              </a:rPr>
              <a:t>The task you need (sometimes possible by giving “instructions</a:t>
            </a:r>
            <a:r>
              <a:rPr lang="en-US" sz="3600" dirty="0">
                <a:solidFill>
                  <a:prstClr val="white"/>
                </a:solidFill>
                <a:latin typeface="TT Firs" panose="02000503030000020003" pitchFamily="2" charset="77"/>
                <a:cs typeface="Courier New" panose="02070309020205020404" pitchFamily="49" charset="0"/>
                <a:sym typeface="Wingdings" pitchFamily="2" charset="2"/>
              </a:rPr>
              <a:t>”)</a:t>
            </a:r>
          </a:p>
          <a:p>
            <a:pPr marL="571500" indent="-571500" defTabSz="1828800">
              <a:buFont typeface="Arial" panose="020B0604020202020204" pitchFamily="34" charset="0"/>
              <a:buChar char="•"/>
            </a:pPr>
            <a:r>
              <a:rPr lang="en-US" sz="3600" dirty="0">
                <a:solidFill>
                  <a:prstClr val="white"/>
                </a:solidFill>
                <a:latin typeface="TT Firs" panose="02000503030000020003" pitchFamily="2" charset="77"/>
                <a:cs typeface="Courier New" panose="02070309020205020404" pitchFamily="49" charset="0"/>
                <a:sym typeface="Wingdings" pitchFamily="2" charset="2"/>
              </a:rPr>
              <a:t>Language support</a:t>
            </a:r>
          </a:p>
          <a:p>
            <a:pPr marL="571500" indent="-571500" defTabSz="1828800">
              <a:buFont typeface="Arial" panose="020B0604020202020204" pitchFamily="34" charset="0"/>
              <a:buChar char="•"/>
            </a:pPr>
            <a:r>
              <a:rPr lang="en-US" sz="3600" dirty="0">
                <a:solidFill>
                  <a:prstClr val="white"/>
                </a:solidFill>
                <a:latin typeface="TT Firs" panose="02000503030000020003" pitchFamily="2" charset="77"/>
                <a:cs typeface="Courier New" panose="02070309020205020404" pitchFamily="49" charset="0"/>
                <a:sym typeface="Wingdings" pitchFamily="2" charset="2"/>
              </a:rPr>
              <a:t>Embedding &amp; model size</a:t>
            </a:r>
          </a:p>
          <a:p>
            <a:pPr marL="571500" indent="-571500" defTabSz="1828800">
              <a:buFont typeface="Arial" panose="020B0604020202020204" pitchFamily="34" charset="0"/>
              <a:buChar char="•"/>
            </a:pPr>
            <a:r>
              <a:rPr lang="en-US" sz="3600" dirty="0">
                <a:solidFill>
                  <a:prstClr val="white"/>
                </a:solidFill>
                <a:latin typeface="TT Firs" panose="02000503030000020003" pitchFamily="2" charset="77"/>
                <a:cs typeface="Courier New" panose="02070309020205020404" pitchFamily="49" charset="0"/>
                <a:sym typeface="Wingdings" pitchFamily="2" charset="2"/>
              </a:rPr>
              <a:t>Sequence length</a:t>
            </a:r>
          </a:p>
          <a:p>
            <a:pPr defTabSz="1828800"/>
            <a:endParaRPr lang="en-US" sz="3600" dirty="0">
              <a:solidFill>
                <a:prstClr val="white"/>
              </a:solidFill>
              <a:latin typeface="TT Firs" panose="02000503030000020003" pitchFamily="2" charset="77"/>
              <a:cs typeface="Courier New" panose="02070309020205020404" pitchFamily="49" charset="0"/>
            </a:endParaRPr>
          </a:p>
          <a:p>
            <a:pPr defTabSz="1828800"/>
            <a:r>
              <a:rPr lang="en-US" sz="3600" dirty="0">
                <a:solidFill>
                  <a:prstClr val="white"/>
                </a:solidFill>
                <a:latin typeface="TT Firs" panose="02000503030000020003" pitchFamily="2" charset="77"/>
                <a:cs typeface="Courier New" panose="02070309020205020404" pitchFamily="49" charset="0"/>
              </a:rPr>
              <a:t>Finding good embeddings: </a:t>
            </a:r>
          </a:p>
          <a:p>
            <a:pPr marL="571500" indent="-571500" defTabSz="1828800">
              <a:buFont typeface="Arial" panose="020B0604020202020204" pitchFamily="34" charset="0"/>
              <a:buChar char="•"/>
            </a:pPr>
            <a:r>
              <a:rPr lang="en-US" sz="3600" dirty="0">
                <a:solidFill>
                  <a:prstClr val="white"/>
                </a:solidFill>
                <a:latin typeface="TT Firs" panose="02000503030000020003" pitchFamily="2" charset="77"/>
                <a:cs typeface="Courier New" panose="02070309020205020404" pitchFamily="49" charset="0"/>
              </a:rPr>
              <a:t>Overview of all tasks: MTEB Leaderboard </a:t>
            </a:r>
            <a:r>
              <a:rPr lang="en-US" sz="3600" dirty="0">
                <a:solidFill>
                  <a:prstClr val="white"/>
                </a:solidFill>
                <a:latin typeface="TT Firs" panose="02000503030000020003" pitchFamily="2" charset="77"/>
                <a:cs typeface="Courier New" panose="02070309020205020404" pitchFamily="49" charset="0"/>
                <a:hlinkClick r:id="rId2"/>
              </a:rPr>
              <a:t>https://huggingface.co/spaces/mteb/leaderboard</a:t>
            </a:r>
            <a:endParaRPr lang="en-US" sz="3600" dirty="0">
              <a:solidFill>
                <a:prstClr val="white"/>
              </a:solidFill>
              <a:latin typeface="TT Firs" panose="02000503030000020003" pitchFamily="2" charset="77"/>
              <a:cs typeface="Courier New" panose="02070309020205020404" pitchFamily="49" charset="0"/>
            </a:endParaRPr>
          </a:p>
          <a:p>
            <a:pPr marL="571500" indent="-571500" defTabSz="1828800">
              <a:buFont typeface="Arial" panose="020B0604020202020204" pitchFamily="34" charset="0"/>
              <a:buChar char="•"/>
            </a:pPr>
            <a:r>
              <a:rPr lang="en-US" sz="3600" dirty="0">
                <a:solidFill>
                  <a:prstClr val="white"/>
                </a:solidFill>
                <a:latin typeface="TT Firs" panose="02000503030000020003" pitchFamily="2" charset="77"/>
                <a:cs typeface="Courier New" panose="02070309020205020404" pitchFamily="49" charset="0"/>
              </a:rPr>
              <a:t>Easy to get started: </a:t>
            </a:r>
            <a:r>
              <a:rPr lang="en-US" sz="3600" dirty="0" err="1">
                <a:solidFill>
                  <a:prstClr val="white"/>
                </a:solidFill>
                <a:latin typeface="TT Firs" panose="02000503030000020003" pitchFamily="2" charset="77"/>
                <a:cs typeface="Courier New" panose="02070309020205020404" pitchFamily="49" charset="0"/>
              </a:rPr>
              <a:t>SentenceTransformers</a:t>
            </a:r>
            <a:br>
              <a:rPr lang="en-US" sz="3600" dirty="0">
                <a:solidFill>
                  <a:prstClr val="white"/>
                </a:solidFill>
                <a:latin typeface="TT Firs" panose="02000503030000020003" pitchFamily="2" charset="77"/>
                <a:cs typeface="Courier New" panose="02070309020205020404" pitchFamily="49" charset="0"/>
              </a:rPr>
            </a:br>
            <a:r>
              <a:rPr lang="en-US" sz="3600" dirty="0">
                <a:solidFill>
                  <a:prstClr val="white"/>
                </a:solidFill>
                <a:latin typeface="TT Firs" panose="02000503030000020003" pitchFamily="2" charset="77"/>
                <a:cs typeface="Courier New" panose="02070309020205020404" pitchFamily="49" charset="0"/>
                <a:hlinkClick r:id="rId3"/>
              </a:rPr>
              <a:t>https://www.sbert.net/docs/pretrained_models.html</a:t>
            </a:r>
            <a:endParaRPr lang="en-US" sz="3600" dirty="0">
              <a:solidFill>
                <a:prstClr val="white"/>
              </a:solidFill>
              <a:latin typeface="TT Firs" panose="02000503030000020003" pitchFamily="2" charset="77"/>
              <a:cs typeface="Courier New" panose="02070309020205020404" pitchFamily="49" charset="0"/>
            </a:endParaRPr>
          </a:p>
          <a:p>
            <a:pPr marL="571500" indent="-571500" defTabSz="1828800">
              <a:buFont typeface="Arial" panose="020B0604020202020204" pitchFamily="34" charset="0"/>
              <a:buChar char="•"/>
            </a:pPr>
            <a:endParaRPr lang="en-US" sz="3600" dirty="0">
              <a:solidFill>
                <a:prstClr val="white"/>
              </a:solidFill>
              <a:latin typeface="TT Firs" panose="02000503030000020003" pitchFamily="2" charset="77"/>
              <a:cs typeface="Courier New" panose="02070309020205020404" pitchFamily="49" charset="0"/>
            </a:endParaRPr>
          </a:p>
          <a:p>
            <a:pPr defTabSz="1828800"/>
            <a:endParaRPr lang="en-US" sz="3600" dirty="0">
              <a:solidFill>
                <a:prstClr val="white"/>
              </a:solidFill>
              <a:latin typeface="TT Firs" panose="02000503030000020003" pitchFamily="2" charset="77"/>
              <a:cs typeface="Courier New" panose="02070309020205020404" pitchFamily="49" charset="0"/>
            </a:endParaRPr>
          </a:p>
        </p:txBody>
      </p:sp>
    </p:spTree>
    <p:extLst>
      <p:ext uri="{BB962C8B-B14F-4D97-AF65-F5344CB8AC3E}">
        <p14:creationId xmlns:p14="http://schemas.microsoft.com/office/powerpoint/2010/main" val="9350348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062C2-32C2-49D1-AE5A-486266620D0A}"/>
              </a:ext>
            </a:extLst>
          </p:cNvPr>
          <p:cNvSpPr>
            <a:spLocks noGrp="1"/>
          </p:cNvSpPr>
          <p:nvPr>
            <p:ph type="title"/>
          </p:nvPr>
        </p:nvSpPr>
        <p:spPr/>
        <p:txBody>
          <a:bodyPr/>
          <a:lstStyle/>
          <a:p>
            <a:r>
              <a:rPr lang="en-US" dirty="0"/>
              <a:t>APPLICATIONS</a:t>
            </a:r>
          </a:p>
        </p:txBody>
      </p:sp>
      <p:sp>
        <p:nvSpPr>
          <p:cNvPr id="3" name="Text Placeholder 2">
            <a:extLst>
              <a:ext uri="{FF2B5EF4-FFF2-40B4-BE49-F238E27FC236}">
                <a16:creationId xmlns:a16="http://schemas.microsoft.com/office/drawing/2014/main" id="{95D37B83-2A33-4D74-A8C2-317CD18BFD81}"/>
              </a:ext>
            </a:extLst>
          </p:cNvPr>
          <p:cNvSpPr>
            <a:spLocks noGrp="1"/>
          </p:cNvSpPr>
          <p:nvPr>
            <p:ph type="body" idx="1"/>
          </p:nvPr>
        </p:nvSpPr>
        <p:spPr/>
        <p:txBody>
          <a:bodyPr/>
          <a:lstStyle/>
          <a:p>
            <a:endParaRPr lang="en-US" dirty="0"/>
          </a:p>
          <a:p>
            <a:pPr algn="ctr"/>
            <a:r>
              <a:rPr lang="en-US" dirty="0"/>
              <a:t>ML Project Canvas</a:t>
            </a:r>
          </a:p>
        </p:txBody>
      </p:sp>
    </p:spTree>
    <p:extLst>
      <p:ext uri="{BB962C8B-B14F-4D97-AF65-F5344CB8AC3E}">
        <p14:creationId xmlns:p14="http://schemas.microsoft.com/office/powerpoint/2010/main" val="36239071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1B16-FD3A-48F6-9BFF-190D9FCC9DB3}"/>
              </a:ext>
            </a:extLst>
          </p:cNvPr>
          <p:cNvSpPr>
            <a:spLocks noGrp="1"/>
          </p:cNvSpPr>
          <p:nvPr>
            <p:ph type="title"/>
          </p:nvPr>
        </p:nvSpPr>
        <p:spPr/>
        <p:txBody>
          <a:bodyPr/>
          <a:lstStyle/>
          <a:p>
            <a:r>
              <a:rPr lang="en-US" dirty="0"/>
              <a:t>Project Scoping Canvas</a:t>
            </a:r>
          </a:p>
        </p:txBody>
      </p:sp>
      <p:grpSp>
        <p:nvGrpSpPr>
          <p:cNvPr id="43" name="Group 42">
            <a:extLst>
              <a:ext uri="{FF2B5EF4-FFF2-40B4-BE49-F238E27FC236}">
                <a16:creationId xmlns:a16="http://schemas.microsoft.com/office/drawing/2014/main" id="{FA3A5204-D2AE-4F18-82BE-5974C241BA95}"/>
              </a:ext>
            </a:extLst>
          </p:cNvPr>
          <p:cNvGrpSpPr/>
          <p:nvPr/>
        </p:nvGrpSpPr>
        <p:grpSpPr>
          <a:xfrm>
            <a:off x="2054942" y="2595716"/>
            <a:ext cx="20274116" cy="10858478"/>
            <a:chOff x="536674" y="1346200"/>
            <a:chExt cx="23368000" cy="12039600"/>
          </a:xfrm>
        </p:grpSpPr>
        <p:grpSp>
          <p:nvGrpSpPr>
            <p:cNvPr id="5" name="Group 4">
              <a:extLst>
                <a:ext uri="{FF2B5EF4-FFF2-40B4-BE49-F238E27FC236}">
                  <a16:creationId xmlns:a16="http://schemas.microsoft.com/office/drawing/2014/main" id="{C34772F0-DB69-415D-9E9D-D6CC2073598A}"/>
                </a:ext>
              </a:extLst>
            </p:cNvPr>
            <p:cNvGrpSpPr/>
            <p:nvPr/>
          </p:nvGrpSpPr>
          <p:grpSpPr>
            <a:xfrm>
              <a:off x="536674" y="1346200"/>
              <a:ext cx="4673600" cy="10896600"/>
              <a:chOff x="395337" y="1117600"/>
              <a:chExt cx="2336800" cy="3048000"/>
            </a:xfrm>
          </p:grpSpPr>
          <p:sp>
            <p:nvSpPr>
              <p:cNvPr id="6" name="TextBox 5">
                <a:extLst>
                  <a:ext uri="{FF2B5EF4-FFF2-40B4-BE49-F238E27FC236}">
                    <a16:creationId xmlns:a16="http://schemas.microsoft.com/office/drawing/2014/main" id="{C1298C42-AEBF-4583-A088-5794413D6E82}"/>
                  </a:ext>
                </a:extLst>
              </p:cNvPr>
              <p:cNvSpPr txBox="1"/>
              <p:nvPr/>
            </p:nvSpPr>
            <p:spPr>
              <a:xfrm>
                <a:off x="511274" y="1183942"/>
                <a:ext cx="2104925" cy="162275"/>
              </a:xfrm>
              <a:prstGeom prst="rect">
                <a:avLst/>
              </a:prstGeom>
              <a:noFill/>
              <a:ln>
                <a:noFill/>
              </a:ln>
            </p:spPr>
            <p:txBody>
              <a:bodyPr wrap="square" rtlCol="0">
                <a:spAutoFit/>
              </a:bodyPr>
              <a:lstStyle/>
              <a:p>
                <a:r>
                  <a:rPr lang="en-US" sz="2800" b="1" dirty="0">
                    <a:solidFill>
                      <a:srgbClr val="002F9F"/>
                    </a:solidFill>
                    <a:latin typeface="Poppins" panose="00000500000000000000" pitchFamily="2" charset="0"/>
                    <a:ea typeface="Roboto" charset="0"/>
                    <a:cs typeface="Poppins" panose="00000500000000000000" pitchFamily="2" charset="0"/>
                  </a:rPr>
                  <a:t>Value proposition</a:t>
                </a:r>
                <a:endParaRPr lang="en-US" sz="6000" b="1" dirty="0">
                  <a:solidFill>
                    <a:srgbClr val="002F9F"/>
                  </a:solidFill>
                  <a:latin typeface="Poppins" panose="00000500000000000000" pitchFamily="2" charset="0"/>
                  <a:ea typeface="Roboto" charset="0"/>
                  <a:cs typeface="Poppins" panose="00000500000000000000" pitchFamily="2" charset="0"/>
                </a:endParaRPr>
              </a:p>
            </p:txBody>
          </p:sp>
          <p:sp>
            <p:nvSpPr>
              <p:cNvPr id="7" name="TextBox 6">
                <a:extLst>
                  <a:ext uri="{FF2B5EF4-FFF2-40B4-BE49-F238E27FC236}">
                    <a16:creationId xmlns:a16="http://schemas.microsoft.com/office/drawing/2014/main" id="{49085AE2-8FC0-4904-AEEF-C809FAA48E59}"/>
                  </a:ext>
                </a:extLst>
              </p:cNvPr>
              <p:cNvSpPr txBox="1"/>
              <p:nvPr/>
            </p:nvSpPr>
            <p:spPr>
              <a:xfrm>
                <a:off x="511274" y="1408290"/>
                <a:ext cx="2104925" cy="372278"/>
              </a:xfrm>
              <a:prstGeom prst="rect">
                <a:avLst/>
              </a:prstGeom>
              <a:noFill/>
              <a:ln>
                <a:noFill/>
              </a:ln>
            </p:spPr>
            <p:txBody>
              <a:bodyPr wrap="square" rtlCol="0">
                <a:spAutoFit/>
              </a:bodyPr>
              <a:lstStyle/>
              <a:p>
                <a:r>
                  <a:rPr lang="en-US" sz="2400" dirty="0">
                    <a:solidFill>
                      <a:srgbClr val="002F9F"/>
                    </a:solidFill>
                    <a:latin typeface="Poppins" panose="00000500000000000000" pitchFamily="2" charset="0"/>
                    <a:ea typeface="Roboto Light" charset="0"/>
                    <a:cs typeface="Poppins" panose="00000500000000000000" pitchFamily="2" charset="0"/>
                  </a:rPr>
                  <a:t>Where is the value? What is the objective we are serving?</a:t>
                </a:r>
                <a:endParaRPr lang="en-US" sz="6000" dirty="0">
                  <a:solidFill>
                    <a:srgbClr val="002F9F"/>
                  </a:solidFill>
                  <a:latin typeface="Poppins" panose="00000500000000000000" pitchFamily="2" charset="0"/>
                  <a:ea typeface="Roboto Light" charset="0"/>
                  <a:cs typeface="Poppins" panose="00000500000000000000" pitchFamily="2" charset="0"/>
                </a:endParaRPr>
              </a:p>
            </p:txBody>
          </p:sp>
          <p:sp>
            <p:nvSpPr>
              <p:cNvPr id="8" name="Rectangle 7">
                <a:extLst>
                  <a:ext uri="{FF2B5EF4-FFF2-40B4-BE49-F238E27FC236}">
                    <a16:creationId xmlns:a16="http://schemas.microsoft.com/office/drawing/2014/main" id="{366EE1B7-C497-4D7F-8192-0A5C7DC2D0C6}"/>
                  </a:ext>
                </a:extLst>
              </p:cNvPr>
              <p:cNvSpPr/>
              <p:nvPr/>
            </p:nvSpPr>
            <p:spPr>
              <a:xfrm>
                <a:off x="395337" y="1117600"/>
                <a:ext cx="2336800" cy="3048000"/>
              </a:xfrm>
              <a:prstGeom prst="rect">
                <a:avLst/>
              </a:prstGeom>
              <a:noFill/>
              <a:ln w="19050">
                <a:solidFill>
                  <a:srgbClr val="002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2F9F"/>
                  </a:solidFill>
                </a:endParaRPr>
              </a:p>
            </p:txBody>
          </p:sp>
        </p:grpSp>
        <p:grpSp>
          <p:nvGrpSpPr>
            <p:cNvPr id="9" name="Group 8">
              <a:extLst>
                <a:ext uri="{FF2B5EF4-FFF2-40B4-BE49-F238E27FC236}">
                  <a16:creationId xmlns:a16="http://schemas.microsoft.com/office/drawing/2014/main" id="{E105C70A-94D8-4343-90D9-3E037FED736D}"/>
                </a:ext>
              </a:extLst>
            </p:cNvPr>
            <p:cNvGrpSpPr/>
            <p:nvPr/>
          </p:nvGrpSpPr>
          <p:grpSpPr>
            <a:xfrm>
              <a:off x="5210274" y="1346200"/>
              <a:ext cx="4673600" cy="10896600"/>
              <a:chOff x="395337" y="1117600"/>
              <a:chExt cx="2336800" cy="3048000"/>
            </a:xfrm>
          </p:grpSpPr>
          <p:sp>
            <p:nvSpPr>
              <p:cNvPr id="10" name="TextBox 9">
                <a:extLst>
                  <a:ext uri="{FF2B5EF4-FFF2-40B4-BE49-F238E27FC236}">
                    <a16:creationId xmlns:a16="http://schemas.microsoft.com/office/drawing/2014/main" id="{4A87A1BE-BEAF-4646-BA7E-29EEF83A592E}"/>
                  </a:ext>
                </a:extLst>
              </p:cNvPr>
              <p:cNvSpPr txBox="1"/>
              <p:nvPr/>
            </p:nvSpPr>
            <p:spPr>
              <a:xfrm>
                <a:off x="511274" y="1186815"/>
                <a:ext cx="2104925" cy="162275"/>
              </a:xfrm>
              <a:prstGeom prst="rect">
                <a:avLst/>
              </a:prstGeom>
              <a:noFill/>
              <a:ln>
                <a:noFill/>
              </a:ln>
            </p:spPr>
            <p:txBody>
              <a:bodyPr wrap="square" rtlCol="0">
                <a:spAutoFit/>
              </a:bodyPr>
              <a:lstStyle/>
              <a:p>
                <a:r>
                  <a:rPr lang="en-US" sz="2800" b="1" dirty="0">
                    <a:solidFill>
                      <a:srgbClr val="002F9F"/>
                    </a:solidFill>
                    <a:latin typeface="Poppins" panose="00000500000000000000" pitchFamily="2" charset="0"/>
                    <a:ea typeface="Roboto" charset="0"/>
                    <a:cs typeface="Poppins" panose="00000500000000000000" pitchFamily="2" charset="0"/>
                  </a:rPr>
                  <a:t>Data Sources</a:t>
                </a:r>
                <a:endParaRPr lang="en-US" sz="6000" b="1" dirty="0">
                  <a:solidFill>
                    <a:srgbClr val="002F9F"/>
                  </a:solidFill>
                  <a:latin typeface="Poppins" panose="00000500000000000000" pitchFamily="2" charset="0"/>
                  <a:ea typeface="Roboto" charset="0"/>
                  <a:cs typeface="Poppins" panose="00000500000000000000" pitchFamily="2" charset="0"/>
                </a:endParaRPr>
              </a:p>
            </p:txBody>
          </p:sp>
          <p:sp>
            <p:nvSpPr>
              <p:cNvPr id="11" name="TextBox 10">
                <a:extLst>
                  <a:ext uri="{FF2B5EF4-FFF2-40B4-BE49-F238E27FC236}">
                    <a16:creationId xmlns:a16="http://schemas.microsoft.com/office/drawing/2014/main" id="{57BC6DF7-277F-4693-8666-689E10202421}"/>
                  </a:ext>
                </a:extLst>
              </p:cNvPr>
              <p:cNvSpPr txBox="1"/>
              <p:nvPr/>
            </p:nvSpPr>
            <p:spPr>
              <a:xfrm>
                <a:off x="511274" y="1408290"/>
                <a:ext cx="2104925" cy="486825"/>
              </a:xfrm>
              <a:prstGeom prst="rect">
                <a:avLst/>
              </a:prstGeom>
              <a:noFill/>
              <a:ln>
                <a:noFill/>
              </a:ln>
            </p:spPr>
            <p:txBody>
              <a:bodyPr wrap="square" rtlCol="0">
                <a:spAutoFit/>
              </a:bodyPr>
              <a:lstStyle/>
              <a:p>
                <a:r>
                  <a:rPr lang="en-US" sz="2400" dirty="0">
                    <a:solidFill>
                      <a:srgbClr val="002F9F"/>
                    </a:solidFill>
                    <a:latin typeface="Poppins" panose="00000500000000000000" pitchFamily="2" charset="0"/>
                    <a:ea typeface="Roboto Light" charset="0"/>
                    <a:cs typeface="Poppins" panose="00000500000000000000" pitchFamily="2" charset="0"/>
                  </a:rPr>
                  <a:t>Which data sources are available? Can we use them? Data Quality?</a:t>
                </a:r>
                <a:endParaRPr lang="en-US" sz="6000" dirty="0">
                  <a:solidFill>
                    <a:srgbClr val="002F9F"/>
                  </a:solidFill>
                  <a:latin typeface="Poppins" panose="00000500000000000000" pitchFamily="2" charset="0"/>
                  <a:ea typeface="Roboto Light" charset="0"/>
                  <a:cs typeface="Poppins" panose="00000500000000000000" pitchFamily="2" charset="0"/>
                </a:endParaRPr>
              </a:p>
            </p:txBody>
          </p:sp>
          <p:sp>
            <p:nvSpPr>
              <p:cNvPr id="12" name="Rectangle 11">
                <a:extLst>
                  <a:ext uri="{FF2B5EF4-FFF2-40B4-BE49-F238E27FC236}">
                    <a16:creationId xmlns:a16="http://schemas.microsoft.com/office/drawing/2014/main" id="{8A5139B7-4299-4746-A812-C15C4D2AD81C}"/>
                  </a:ext>
                </a:extLst>
              </p:cNvPr>
              <p:cNvSpPr/>
              <p:nvPr/>
            </p:nvSpPr>
            <p:spPr>
              <a:xfrm>
                <a:off x="395337" y="1117600"/>
                <a:ext cx="2336800" cy="3048000"/>
              </a:xfrm>
              <a:prstGeom prst="rect">
                <a:avLst/>
              </a:prstGeom>
              <a:noFill/>
              <a:ln w="19050">
                <a:solidFill>
                  <a:srgbClr val="002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2F9F"/>
                  </a:solidFill>
                </a:endParaRPr>
              </a:p>
            </p:txBody>
          </p:sp>
        </p:grpSp>
        <p:grpSp>
          <p:nvGrpSpPr>
            <p:cNvPr id="13" name="Group 12">
              <a:extLst>
                <a:ext uri="{FF2B5EF4-FFF2-40B4-BE49-F238E27FC236}">
                  <a16:creationId xmlns:a16="http://schemas.microsoft.com/office/drawing/2014/main" id="{3F0ED84A-28B2-4D3C-9793-04CE369660E1}"/>
                </a:ext>
              </a:extLst>
            </p:cNvPr>
            <p:cNvGrpSpPr/>
            <p:nvPr/>
          </p:nvGrpSpPr>
          <p:grpSpPr>
            <a:xfrm>
              <a:off x="9883874" y="1346200"/>
              <a:ext cx="4673600" cy="5943600"/>
              <a:chOff x="395337" y="1117600"/>
              <a:chExt cx="2336800" cy="3048000"/>
            </a:xfrm>
          </p:grpSpPr>
          <p:sp>
            <p:nvSpPr>
              <p:cNvPr id="14" name="TextBox 13">
                <a:extLst>
                  <a:ext uri="{FF2B5EF4-FFF2-40B4-BE49-F238E27FC236}">
                    <a16:creationId xmlns:a16="http://schemas.microsoft.com/office/drawing/2014/main" id="{87D3BBF7-10BC-479E-8D9A-7431DE61A131}"/>
                  </a:ext>
                </a:extLst>
              </p:cNvPr>
              <p:cNvSpPr txBox="1"/>
              <p:nvPr/>
            </p:nvSpPr>
            <p:spPr>
              <a:xfrm>
                <a:off x="511275" y="1224117"/>
                <a:ext cx="2104925" cy="297504"/>
              </a:xfrm>
              <a:prstGeom prst="rect">
                <a:avLst/>
              </a:prstGeom>
              <a:noFill/>
              <a:ln>
                <a:noFill/>
              </a:ln>
            </p:spPr>
            <p:txBody>
              <a:bodyPr wrap="square" rtlCol="0">
                <a:spAutoFit/>
              </a:bodyPr>
              <a:lstStyle/>
              <a:p>
                <a:r>
                  <a:rPr lang="en-US" sz="2800" b="1" dirty="0">
                    <a:solidFill>
                      <a:srgbClr val="002F9F"/>
                    </a:solidFill>
                    <a:latin typeface="Poppins" panose="00000500000000000000" pitchFamily="2" charset="0"/>
                    <a:ea typeface="Roboto" charset="0"/>
                    <a:cs typeface="Poppins" panose="00000500000000000000" pitchFamily="2" charset="0"/>
                  </a:rPr>
                  <a:t>Integration</a:t>
                </a:r>
                <a:endParaRPr lang="en-US" sz="6000" b="1" dirty="0">
                  <a:solidFill>
                    <a:srgbClr val="002F9F"/>
                  </a:solidFill>
                  <a:latin typeface="Poppins" panose="00000500000000000000" pitchFamily="2" charset="0"/>
                  <a:ea typeface="Roboto" charset="0"/>
                  <a:cs typeface="Poppins" panose="00000500000000000000" pitchFamily="2" charset="0"/>
                </a:endParaRPr>
              </a:p>
            </p:txBody>
          </p:sp>
          <p:sp>
            <p:nvSpPr>
              <p:cNvPr id="15" name="TextBox 14">
                <a:extLst>
                  <a:ext uri="{FF2B5EF4-FFF2-40B4-BE49-F238E27FC236}">
                    <a16:creationId xmlns:a16="http://schemas.microsoft.com/office/drawing/2014/main" id="{0CC566CE-1CD6-4BBE-AC5B-F78260F9AAC0}"/>
                  </a:ext>
                </a:extLst>
              </p:cNvPr>
              <p:cNvSpPr txBox="1"/>
              <p:nvPr/>
            </p:nvSpPr>
            <p:spPr>
              <a:xfrm>
                <a:off x="511275" y="1626052"/>
                <a:ext cx="2104925" cy="682510"/>
              </a:xfrm>
              <a:prstGeom prst="rect">
                <a:avLst/>
              </a:prstGeom>
              <a:noFill/>
              <a:ln>
                <a:noFill/>
              </a:ln>
            </p:spPr>
            <p:txBody>
              <a:bodyPr wrap="square" rtlCol="0">
                <a:spAutoFit/>
              </a:bodyPr>
              <a:lstStyle/>
              <a:p>
                <a:r>
                  <a:rPr lang="en-US" sz="2400" dirty="0">
                    <a:solidFill>
                      <a:srgbClr val="002F9F"/>
                    </a:solidFill>
                    <a:latin typeface="Poppins" panose="00000500000000000000" pitchFamily="2" charset="0"/>
                    <a:ea typeface="Roboto Light" charset="0"/>
                    <a:cs typeface="Poppins" panose="00000500000000000000" pitchFamily="2" charset="0"/>
                  </a:rPr>
                  <a:t>How can we integrate this in the existing process?</a:t>
                </a:r>
                <a:endParaRPr lang="en-US" sz="6000" dirty="0">
                  <a:solidFill>
                    <a:srgbClr val="002F9F"/>
                  </a:solidFill>
                  <a:latin typeface="Poppins" panose="00000500000000000000" pitchFamily="2" charset="0"/>
                  <a:ea typeface="Roboto Light" charset="0"/>
                  <a:cs typeface="Poppins" panose="00000500000000000000" pitchFamily="2" charset="0"/>
                </a:endParaRPr>
              </a:p>
            </p:txBody>
          </p:sp>
          <p:sp>
            <p:nvSpPr>
              <p:cNvPr id="16" name="Rectangle 15">
                <a:extLst>
                  <a:ext uri="{FF2B5EF4-FFF2-40B4-BE49-F238E27FC236}">
                    <a16:creationId xmlns:a16="http://schemas.microsoft.com/office/drawing/2014/main" id="{C1F4F8D3-D9F9-44BE-A066-303CE94C046A}"/>
                  </a:ext>
                </a:extLst>
              </p:cNvPr>
              <p:cNvSpPr/>
              <p:nvPr/>
            </p:nvSpPr>
            <p:spPr>
              <a:xfrm>
                <a:off x="395337" y="1117600"/>
                <a:ext cx="2336800" cy="3048000"/>
              </a:xfrm>
              <a:prstGeom prst="rect">
                <a:avLst/>
              </a:prstGeom>
              <a:noFill/>
              <a:ln w="19050">
                <a:solidFill>
                  <a:srgbClr val="002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2F9F"/>
                  </a:solidFill>
                </a:endParaRPr>
              </a:p>
            </p:txBody>
          </p:sp>
        </p:grpSp>
        <p:grpSp>
          <p:nvGrpSpPr>
            <p:cNvPr id="17" name="Group 16">
              <a:extLst>
                <a:ext uri="{FF2B5EF4-FFF2-40B4-BE49-F238E27FC236}">
                  <a16:creationId xmlns:a16="http://schemas.microsoft.com/office/drawing/2014/main" id="{BC484B93-D068-4C92-84C9-3E8CBA92854B}"/>
                </a:ext>
              </a:extLst>
            </p:cNvPr>
            <p:cNvGrpSpPr/>
            <p:nvPr/>
          </p:nvGrpSpPr>
          <p:grpSpPr>
            <a:xfrm>
              <a:off x="14557474" y="1346200"/>
              <a:ext cx="4673600" cy="5943600"/>
              <a:chOff x="395337" y="1117600"/>
              <a:chExt cx="2336800" cy="3048000"/>
            </a:xfrm>
          </p:grpSpPr>
          <p:sp>
            <p:nvSpPr>
              <p:cNvPr id="18" name="TextBox 17">
                <a:extLst>
                  <a:ext uri="{FF2B5EF4-FFF2-40B4-BE49-F238E27FC236}">
                    <a16:creationId xmlns:a16="http://schemas.microsoft.com/office/drawing/2014/main" id="{34B557BD-17D3-4139-9483-1A443C54BE79}"/>
                  </a:ext>
                </a:extLst>
              </p:cNvPr>
              <p:cNvSpPr txBox="1"/>
              <p:nvPr/>
            </p:nvSpPr>
            <p:spPr>
              <a:xfrm>
                <a:off x="511275" y="1224117"/>
                <a:ext cx="2104925" cy="297504"/>
              </a:xfrm>
              <a:prstGeom prst="rect">
                <a:avLst/>
              </a:prstGeom>
              <a:noFill/>
              <a:ln>
                <a:noFill/>
              </a:ln>
            </p:spPr>
            <p:txBody>
              <a:bodyPr wrap="square" rtlCol="0">
                <a:spAutoFit/>
              </a:bodyPr>
              <a:lstStyle/>
              <a:p>
                <a:r>
                  <a:rPr lang="en-US" sz="2800" b="1" dirty="0">
                    <a:solidFill>
                      <a:srgbClr val="002F9F"/>
                    </a:solidFill>
                    <a:latin typeface="Poppins" panose="00000500000000000000" pitchFamily="2" charset="0"/>
                    <a:ea typeface="Roboto" charset="0"/>
                    <a:cs typeface="Poppins" panose="00000500000000000000" pitchFamily="2" charset="0"/>
                  </a:rPr>
                  <a:t>Model task</a:t>
                </a:r>
                <a:endParaRPr lang="en-US" sz="6000" b="1" dirty="0">
                  <a:solidFill>
                    <a:srgbClr val="002F9F"/>
                  </a:solidFill>
                  <a:latin typeface="Poppins" panose="00000500000000000000" pitchFamily="2" charset="0"/>
                  <a:ea typeface="Roboto" charset="0"/>
                  <a:cs typeface="Poppins" panose="00000500000000000000" pitchFamily="2" charset="0"/>
                </a:endParaRPr>
              </a:p>
            </p:txBody>
          </p:sp>
          <p:sp>
            <p:nvSpPr>
              <p:cNvPr id="19" name="TextBox 18">
                <a:extLst>
                  <a:ext uri="{FF2B5EF4-FFF2-40B4-BE49-F238E27FC236}">
                    <a16:creationId xmlns:a16="http://schemas.microsoft.com/office/drawing/2014/main" id="{E2760641-9C85-4B58-A3CA-AAA192B779C9}"/>
                  </a:ext>
                </a:extLst>
              </p:cNvPr>
              <p:cNvSpPr txBox="1"/>
              <p:nvPr/>
            </p:nvSpPr>
            <p:spPr>
              <a:xfrm>
                <a:off x="511275" y="1626052"/>
                <a:ext cx="2104925" cy="1102515"/>
              </a:xfrm>
              <a:prstGeom prst="rect">
                <a:avLst/>
              </a:prstGeom>
              <a:noFill/>
              <a:ln>
                <a:noFill/>
              </a:ln>
            </p:spPr>
            <p:txBody>
              <a:bodyPr wrap="square" rtlCol="0">
                <a:spAutoFit/>
              </a:bodyPr>
              <a:lstStyle/>
              <a:p>
                <a:r>
                  <a:rPr lang="en-US" sz="2400" dirty="0">
                    <a:solidFill>
                      <a:srgbClr val="002F9F"/>
                    </a:solidFill>
                    <a:latin typeface="Poppins" panose="00000500000000000000" pitchFamily="2" charset="0"/>
                    <a:ea typeface="Roboto Light" charset="0"/>
                    <a:cs typeface="Poppins" panose="00000500000000000000" pitchFamily="2" charset="0"/>
                  </a:rPr>
                  <a:t>Prediction, classification, anomaly detection, optimization, graphs,  </a:t>
                </a:r>
                <a:r>
                  <a:rPr lang="mr-IN" sz="2400" dirty="0">
                    <a:solidFill>
                      <a:srgbClr val="002F9F"/>
                    </a:solidFill>
                    <a:latin typeface="Poppins" panose="00000500000000000000" pitchFamily="2" charset="0"/>
                    <a:ea typeface="Roboto Light" charset="0"/>
                    <a:cs typeface="Poppins" panose="00000500000000000000" pitchFamily="2" charset="0"/>
                  </a:rPr>
                  <a:t>…</a:t>
                </a:r>
                <a:endParaRPr lang="en-US" sz="6000" dirty="0">
                  <a:solidFill>
                    <a:srgbClr val="002F9F"/>
                  </a:solidFill>
                  <a:latin typeface="Poppins" panose="00000500000000000000" pitchFamily="2" charset="0"/>
                  <a:ea typeface="Roboto Light" charset="0"/>
                  <a:cs typeface="Poppins" panose="00000500000000000000" pitchFamily="2" charset="0"/>
                </a:endParaRPr>
              </a:p>
            </p:txBody>
          </p:sp>
          <p:sp>
            <p:nvSpPr>
              <p:cNvPr id="20" name="Rectangle 19">
                <a:extLst>
                  <a:ext uri="{FF2B5EF4-FFF2-40B4-BE49-F238E27FC236}">
                    <a16:creationId xmlns:a16="http://schemas.microsoft.com/office/drawing/2014/main" id="{38A442F4-4C97-4F4C-8C7F-66C14CA45ED5}"/>
                  </a:ext>
                </a:extLst>
              </p:cNvPr>
              <p:cNvSpPr/>
              <p:nvPr/>
            </p:nvSpPr>
            <p:spPr>
              <a:xfrm>
                <a:off x="395337" y="1117600"/>
                <a:ext cx="2336800" cy="3048000"/>
              </a:xfrm>
              <a:prstGeom prst="rect">
                <a:avLst/>
              </a:prstGeom>
              <a:noFill/>
              <a:ln w="19050">
                <a:solidFill>
                  <a:srgbClr val="002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2F9F"/>
                  </a:solidFill>
                </a:endParaRPr>
              </a:p>
            </p:txBody>
          </p:sp>
        </p:grpSp>
        <p:grpSp>
          <p:nvGrpSpPr>
            <p:cNvPr id="21" name="Group 20">
              <a:extLst>
                <a:ext uri="{FF2B5EF4-FFF2-40B4-BE49-F238E27FC236}">
                  <a16:creationId xmlns:a16="http://schemas.microsoft.com/office/drawing/2014/main" id="{714396A0-2DF4-401B-BAD5-55E4FDF51D3A}"/>
                </a:ext>
              </a:extLst>
            </p:cNvPr>
            <p:cNvGrpSpPr/>
            <p:nvPr/>
          </p:nvGrpSpPr>
          <p:grpSpPr>
            <a:xfrm>
              <a:off x="19231074" y="1346200"/>
              <a:ext cx="4673600" cy="5943600"/>
              <a:chOff x="395337" y="1117600"/>
              <a:chExt cx="2336800" cy="3048000"/>
            </a:xfrm>
          </p:grpSpPr>
          <p:sp>
            <p:nvSpPr>
              <p:cNvPr id="22" name="TextBox 21">
                <a:extLst>
                  <a:ext uri="{FF2B5EF4-FFF2-40B4-BE49-F238E27FC236}">
                    <a16:creationId xmlns:a16="http://schemas.microsoft.com/office/drawing/2014/main" id="{E81A47A3-2A4A-46E5-8397-59E577D4FBC0}"/>
                  </a:ext>
                </a:extLst>
              </p:cNvPr>
              <p:cNvSpPr txBox="1"/>
              <p:nvPr/>
            </p:nvSpPr>
            <p:spPr>
              <a:xfrm>
                <a:off x="511275" y="1224117"/>
                <a:ext cx="2104925" cy="297504"/>
              </a:xfrm>
              <a:prstGeom prst="rect">
                <a:avLst/>
              </a:prstGeom>
              <a:noFill/>
              <a:ln>
                <a:noFill/>
              </a:ln>
            </p:spPr>
            <p:txBody>
              <a:bodyPr wrap="square" rtlCol="0">
                <a:spAutoFit/>
              </a:bodyPr>
              <a:lstStyle/>
              <a:p>
                <a:r>
                  <a:rPr lang="en-US" sz="2800" b="1" dirty="0">
                    <a:solidFill>
                      <a:srgbClr val="002F9F"/>
                    </a:solidFill>
                    <a:latin typeface="Poppins" panose="00000500000000000000" pitchFamily="2" charset="0"/>
                    <a:ea typeface="Roboto" charset="0"/>
                    <a:cs typeface="Poppins" panose="00000500000000000000" pitchFamily="2" charset="0"/>
                  </a:rPr>
                  <a:t>Evaluation metrics</a:t>
                </a:r>
                <a:endParaRPr lang="en-US" sz="6000" b="1" dirty="0">
                  <a:solidFill>
                    <a:srgbClr val="002F9F"/>
                  </a:solidFill>
                  <a:latin typeface="Poppins" panose="00000500000000000000" pitchFamily="2" charset="0"/>
                  <a:ea typeface="Roboto" charset="0"/>
                  <a:cs typeface="Poppins" panose="00000500000000000000" pitchFamily="2" charset="0"/>
                </a:endParaRPr>
              </a:p>
            </p:txBody>
          </p:sp>
          <p:sp>
            <p:nvSpPr>
              <p:cNvPr id="23" name="TextBox 22">
                <a:extLst>
                  <a:ext uri="{FF2B5EF4-FFF2-40B4-BE49-F238E27FC236}">
                    <a16:creationId xmlns:a16="http://schemas.microsoft.com/office/drawing/2014/main" id="{2CF610C0-86F6-4281-ADE5-303184881CA3}"/>
                  </a:ext>
                </a:extLst>
              </p:cNvPr>
              <p:cNvSpPr txBox="1"/>
              <p:nvPr/>
            </p:nvSpPr>
            <p:spPr>
              <a:xfrm>
                <a:off x="511275" y="1626052"/>
                <a:ext cx="2104925" cy="892512"/>
              </a:xfrm>
              <a:prstGeom prst="rect">
                <a:avLst/>
              </a:prstGeom>
              <a:noFill/>
              <a:ln>
                <a:noFill/>
              </a:ln>
            </p:spPr>
            <p:txBody>
              <a:bodyPr wrap="square" rtlCol="0">
                <a:spAutoFit/>
              </a:bodyPr>
              <a:lstStyle/>
              <a:p>
                <a:r>
                  <a:rPr lang="en-US" sz="2400" dirty="0">
                    <a:solidFill>
                      <a:srgbClr val="002F9F"/>
                    </a:solidFill>
                    <a:latin typeface="Poppins" panose="00000500000000000000" pitchFamily="2" charset="0"/>
                    <a:ea typeface="Roboto Light" charset="0"/>
                    <a:cs typeface="Poppins" panose="00000500000000000000" pitchFamily="2" charset="0"/>
                  </a:rPr>
                  <a:t>What is the right accuracy metric? How does it relate to business value?</a:t>
                </a:r>
                <a:endParaRPr lang="en-US" sz="6000" dirty="0">
                  <a:solidFill>
                    <a:srgbClr val="002F9F"/>
                  </a:solidFill>
                  <a:latin typeface="Poppins" panose="00000500000000000000" pitchFamily="2" charset="0"/>
                  <a:ea typeface="Roboto Light" charset="0"/>
                  <a:cs typeface="Poppins" panose="00000500000000000000" pitchFamily="2" charset="0"/>
                </a:endParaRPr>
              </a:p>
            </p:txBody>
          </p:sp>
          <p:sp>
            <p:nvSpPr>
              <p:cNvPr id="24" name="Rectangle 23">
                <a:extLst>
                  <a:ext uri="{FF2B5EF4-FFF2-40B4-BE49-F238E27FC236}">
                    <a16:creationId xmlns:a16="http://schemas.microsoft.com/office/drawing/2014/main" id="{5307FFA2-1E1C-4CFD-93CB-21C52E9F6BA9}"/>
                  </a:ext>
                </a:extLst>
              </p:cNvPr>
              <p:cNvSpPr/>
              <p:nvPr/>
            </p:nvSpPr>
            <p:spPr>
              <a:xfrm>
                <a:off x="395337" y="1117600"/>
                <a:ext cx="2336800" cy="3048000"/>
              </a:xfrm>
              <a:prstGeom prst="rect">
                <a:avLst/>
              </a:prstGeom>
              <a:noFill/>
              <a:ln w="19050">
                <a:solidFill>
                  <a:srgbClr val="002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2F9F"/>
                  </a:solidFill>
                </a:endParaRPr>
              </a:p>
            </p:txBody>
          </p:sp>
        </p:grpSp>
        <p:grpSp>
          <p:nvGrpSpPr>
            <p:cNvPr id="25" name="Group 24">
              <a:extLst>
                <a:ext uri="{FF2B5EF4-FFF2-40B4-BE49-F238E27FC236}">
                  <a16:creationId xmlns:a16="http://schemas.microsoft.com/office/drawing/2014/main" id="{79610C5E-13BC-4DB3-8FE9-A1CF4B9A4E38}"/>
                </a:ext>
              </a:extLst>
            </p:cNvPr>
            <p:cNvGrpSpPr/>
            <p:nvPr/>
          </p:nvGrpSpPr>
          <p:grpSpPr>
            <a:xfrm>
              <a:off x="9883874" y="7289800"/>
              <a:ext cx="4673600" cy="6096000"/>
              <a:chOff x="395337" y="1117600"/>
              <a:chExt cx="2336800" cy="3048000"/>
            </a:xfrm>
          </p:grpSpPr>
          <p:sp>
            <p:nvSpPr>
              <p:cNvPr id="26" name="TextBox 25">
                <a:extLst>
                  <a:ext uri="{FF2B5EF4-FFF2-40B4-BE49-F238E27FC236}">
                    <a16:creationId xmlns:a16="http://schemas.microsoft.com/office/drawing/2014/main" id="{EF4C2B5A-1F65-4A32-90DF-32DC68AC3995}"/>
                  </a:ext>
                </a:extLst>
              </p:cNvPr>
              <p:cNvSpPr txBox="1"/>
              <p:nvPr/>
            </p:nvSpPr>
            <p:spPr>
              <a:xfrm>
                <a:off x="511275" y="1224117"/>
                <a:ext cx="2104925" cy="290066"/>
              </a:xfrm>
              <a:prstGeom prst="rect">
                <a:avLst/>
              </a:prstGeom>
              <a:noFill/>
              <a:ln>
                <a:noFill/>
              </a:ln>
            </p:spPr>
            <p:txBody>
              <a:bodyPr wrap="square" rtlCol="0">
                <a:spAutoFit/>
              </a:bodyPr>
              <a:lstStyle/>
              <a:p>
                <a:r>
                  <a:rPr lang="en-US" sz="2800" b="1" dirty="0">
                    <a:solidFill>
                      <a:srgbClr val="002F9F"/>
                    </a:solidFill>
                    <a:latin typeface="Poppins" panose="00000500000000000000" pitchFamily="2" charset="0"/>
                    <a:ea typeface="Roboto" charset="0"/>
                    <a:cs typeface="Poppins" panose="00000500000000000000" pitchFamily="2" charset="0"/>
                  </a:rPr>
                  <a:t>3</a:t>
                </a:r>
                <a:r>
                  <a:rPr lang="en-US" sz="2800" b="1" baseline="30000" dirty="0">
                    <a:solidFill>
                      <a:srgbClr val="002F9F"/>
                    </a:solidFill>
                    <a:latin typeface="Poppins" panose="00000500000000000000" pitchFamily="2" charset="0"/>
                    <a:ea typeface="Roboto" charset="0"/>
                    <a:cs typeface="Poppins" panose="00000500000000000000" pitchFamily="2" charset="0"/>
                  </a:rPr>
                  <a:t>rd</a:t>
                </a:r>
                <a:r>
                  <a:rPr lang="en-US" sz="2800" b="1" dirty="0">
                    <a:solidFill>
                      <a:srgbClr val="002F9F"/>
                    </a:solidFill>
                    <a:latin typeface="Poppins" panose="00000500000000000000" pitchFamily="2" charset="0"/>
                    <a:ea typeface="Roboto" charset="0"/>
                    <a:cs typeface="Poppins" panose="00000500000000000000" pitchFamily="2" charset="0"/>
                  </a:rPr>
                  <a:t> party data</a:t>
                </a:r>
                <a:endParaRPr lang="en-US" sz="6000" b="1" dirty="0">
                  <a:solidFill>
                    <a:srgbClr val="002F9F"/>
                  </a:solidFill>
                  <a:latin typeface="Poppins" panose="00000500000000000000" pitchFamily="2" charset="0"/>
                  <a:ea typeface="Roboto" charset="0"/>
                  <a:cs typeface="Poppins" panose="00000500000000000000" pitchFamily="2" charset="0"/>
                </a:endParaRPr>
              </a:p>
            </p:txBody>
          </p:sp>
          <p:sp>
            <p:nvSpPr>
              <p:cNvPr id="27" name="TextBox 26">
                <a:extLst>
                  <a:ext uri="{FF2B5EF4-FFF2-40B4-BE49-F238E27FC236}">
                    <a16:creationId xmlns:a16="http://schemas.microsoft.com/office/drawing/2014/main" id="{7DED5C6B-575B-4FF2-9D8A-764B518A82CB}"/>
                  </a:ext>
                </a:extLst>
              </p:cNvPr>
              <p:cNvSpPr txBox="1"/>
              <p:nvPr/>
            </p:nvSpPr>
            <p:spPr>
              <a:xfrm>
                <a:off x="511275" y="1626052"/>
                <a:ext cx="2104925" cy="460694"/>
              </a:xfrm>
              <a:prstGeom prst="rect">
                <a:avLst/>
              </a:prstGeom>
              <a:noFill/>
              <a:ln>
                <a:noFill/>
              </a:ln>
            </p:spPr>
            <p:txBody>
              <a:bodyPr wrap="square" rtlCol="0">
                <a:spAutoFit/>
              </a:bodyPr>
              <a:lstStyle/>
              <a:p>
                <a:r>
                  <a:rPr lang="en-US" sz="2400" dirty="0">
                    <a:solidFill>
                      <a:srgbClr val="002F9F"/>
                    </a:solidFill>
                    <a:latin typeface="Poppins" panose="00000500000000000000" pitchFamily="2" charset="0"/>
                    <a:ea typeface="Roboto Light" charset="0"/>
                    <a:cs typeface="Poppins" panose="00000500000000000000" pitchFamily="2" charset="0"/>
                  </a:rPr>
                  <a:t>Do we need to augment the data</a:t>
                </a:r>
                <a:endParaRPr lang="en-US" sz="6000" dirty="0">
                  <a:solidFill>
                    <a:srgbClr val="002F9F"/>
                  </a:solidFill>
                  <a:latin typeface="Poppins" panose="00000500000000000000" pitchFamily="2" charset="0"/>
                  <a:ea typeface="Roboto Light" charset="0"/>
                  <a:cs typeface="Poppins" panose="00000500000000000000" pitchFamily="2" charset="0"/>
                </a:endParaRPr>
              </a:p>
            </p:txBody>
          </p:sp>
          <p:sp>
            <p:nvSpPr>
              <p:cNvPr id="28" name="Rectangle 27">
                <a:extLst>
                  <a:ext uri="{FF2B5EF4-FFF2-40B4-BE49-F238E27FC236}">
                    <a16:creationId xmlns:a16="http://schemas.microsoft.com/office/drawing/2014/main" id="{72380485-116A-418F-89FC-C6BFA2FAE938}"/>
                  </a:ext>
                </a:extLst>
              </p:cNvPr>
              <p:cNvSpPr/>
              <p:nvPr/>
            </p:nvSpPr>
            <p:spPr>
              <a:xfrm>
                <a:off x="395337" y="1117600"/>
                <a:ext cx="2336800" cy="3048000"/>
              </a:xfrm>
              <a:prstGeom prst="rect">
                <a:avLst/>
              </a:prstGeom>
              <a:noFill/>
              <a:ln w="19050">
                <a:solidFill>
                  <a:srgbClr val="002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2F9F"/>
                  </a:solidFill>
                </a:endParaRPr>
              </a:p>
            </p:txBody>
          </p:sp>
        </p:grpSp>
        <p:grpSp>
          <p:nvGrpSpPr>
            <p:cNvPr id="29" name="Group 28">
              <a:extLst>
                <a:ext uri="{FF2B5EF4-FFF2-40B4-BE49-F238E27FC236}">
                  <a16:creationId xmlns:a16="http://schemas.microsoft.com/office/drawing/2014/main" id="{06536329-D4E3-4CF9-9C74-12233C65FC23}"/>
                </a:ext>
              </a:extLst>
            </p:cNvPr>
            <p:cNvGrpSpPr/>
            <p:nvPr/>
          </p:nvGrpSpPr>
          <p:grpSpPr>
            <a:xfrm>
              <a:off x="14557474" y="7289800"/>
              <a:ext cx="4673600" cy="6096000"/>
              <a:chOff x="395337" y="1117600"/>
              <a:chExt cx="2336800" cy="3048000"/>
            </a:xfrm>
          </p:grpSpPr>
          <p:sp>
            <p:nvSpPr>
              <p:cNvPr id="30" name="TextBox 29">
                <a:extLst>
                  <a:ext uri="{FF2B5EF4-FFF2-40B4-BE49-F238E27FC236}">
                    <a16:creationId xmlns:a16="http://schemas.microsoft.com/office/drawing/2014/main" id="{B71FCECB-C04D-4D17-A852-6BF0B19E2216}"/>
                  </a:ext>
                </a:extLst>
              </p:cNvPr>
              <p:cNvSpPr txBox="1"/>
              <p:nvPr/>
            </p:nvSpPr>
            <p:spPr>
              <a:xfrm>
                <a:off x="511275" y="1224117"/>
                <a:ext cx="2104925" cy="290066"/>
              </a:xfrm>
              <a:prstGeom prst="rect">
                <a:avLst/>
              </a:prstGeom>
              <a:noFill/>
              <a:ln>
                <a:noFill/>
              </a:ln>
            </p:spPr>
            <p:txBody>
              <a:bodyPr wrap="square" rtlCol="0">
                <a:spAutoFit/>
              </a:bodyPr>
              <a:lstStyle/>
              <a:p>
                <a:r>
                  <a:rPr lang="en-US" sz="2800" b="1" dirty="0">
                    <a:solidFill>
                      <a:srgbClr val="002F9F"/>
                    </a:solidFill>
                    <a:latin typeface="Poppins" panose="00000500000000000000" pitchFamily="2" charset="0"/>
                    <a:ea typeface="Roboto" charset="0"/>
                    <a:cs typeface="Poppins" panose="00000500000000000000" pitchFamily="2" charset="0"/>
                  </a:rPr>
                  <a:t>Data collection</a:t>
                </a:r>
                <a:endParaRPr lang="en-US" sz="6000" b="1" dirty="0">
                  <a:solidFill>
                    <a:srgbClr val="002F9F"/>
                  </a:solidFill>
                  <a:latin typeface="Poppins" panose="00000500000000000000" pitchFamily="2" charset="0"/>
                  <a:ea typeface="Roboto" charset="0"/>
                  <a:cs typeface="Poppins" panose="00000500000000000000" pitchFamily="2" charset="0"/>
                </a:endParaRPr>
              </a:p>
            </p:txBody>
          </p:sp>
          <p:sp>
            <p:nvSpPr>
              <p:cNvPr id="31" name="TextBox 30">
                <a:extLst>
                  <a:ext uri="{FF2B5EF4-FFF2-40B4-BE49-F238E27FC236}">
                    <a16:creationId xmlns:a16="http://schemas.microsoft.com/office/drawing/2014/main" id="{E03FC7E5-9956-42C6-A715-57BAA4377046}"/>
                  </a:ext>
                </a:extLst>
              </p:cNvPr>
              <p:cNvSpPr txBox="1"/>
              <p:nvPr/>
            </p:nvSpPr>
            <p:spPr>
              <a:xfrm>
                <a:off x="511275" y="1626052"/>
                <a:ext cx="2104925" cy="460694"/>
              </a:xfrm>
              <a:prstGeom prst="rect">
                <a:avLst/>
              </a:prstGeom>
              <a:noFill/>
              <a:ln>
                <a:noFill/>
              </a:ln>
            </p:spPr>
            <p:txBody>
              <a:bodyPr wrap="square" rtlCol="0">
                <a:spAutoFit/>
              </a:bodyPr>
              <a:lstStyle/>
              <a:p>
                <a:r>
                  <a:rPr lang="en-US" sz="2400" dirty="0">
                    <a:solidFill>
                      <a:srgbClr val="002F9F"/>
                    </a:solidFill>
                    <a:latin typeface="Poppins" panose="00000500000000000000" pitchFamily="2" charset="0"/>
                    <a:ea typeface="Roboto Light" charset="0"/>
                    <a:cs typeface="Poppins" panose="00000500000000000000" pitchFamily="2" charset="0"/>
                  </a:rPr>
                  <a:t>How will we collect new training data? </a:t>
                </a:r>
                <a:endParaRPr lang="en-US" sz="6000" dirty="0">
                  <a:solidFill>
                    <a:srgbClr val="002F9F"/>
                  </a:solidFill>
                  <a:latin typeface="Poppins" panose="00000500000000000000" pitchFamily="2" charset="0"/>
                  <a:ea typeface="Roboto Light" charset="0"/>
                  <a:cs typeface="Poppins" panose="00000500000000000000" pitchFamily="2" charset="0"/>
                </a:endParaRPr>
              </a:p>
            </p:txBody>
          </p:sp>
          <p:sp>
            <p:nvSpPr>
              <p:cNvPr id="32" name="Rectangle 31">
                <a:extLst>
                  <a:ext uri="{FF2B5EF4-FFF2-40B4-BE49-F238E27FC236}">
                    <a16:creationId xmlns:a16="http://schemas.microsoft.com/office/drawing/2014/main" id="{CD2D026E-9185-48F1-961B-F928A1A715DE}"/>
                  </a:ext>
                </a:extLst>
              </p:cNvPr>
              <p:cNvSpPr/>
              <p:nvPr/>
            </p:nvSpPr>
            <p:spPr>
              <a:xfrm>
                <a:off x="395337" y="1117600"/>
                <a:ext cx="2336800" cy="3048000"/>
              </a:xfrm>
              <a:prstGeom prst="rect">
                <a:avLst/>
              </a:prstGeom>
              <a:noFill/>
              <a:ln w="19050">
                <a:solidFill>
                  <a:srgbClr val="002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2F9F"/>
                  </a:solidFill>
                </a:endParaRPr>
              </a:p>
            </p:txBody>
          </p:sp>
        </p:grpSp>
        <p:grpSp>
          <p:nvGrpSpPr>
            <p:cNvPr id="33" name="Group 32">
              <a:extLst>
                <a:ext uri="{FF2B5EF4-FFF2-40B4-BE49-F238E27FC236}">
                  <a16:creationId xmlns:a16="http://schemas.microsoft.com/office/drawing/2014/main" id="{5DD7A482-1CDA-4CEF-9D76-37D8B07E3CEB}"/>
                </a:ext>
              </a:extLst>
            </p:cNvPr>
            <p:cNvGrpSpPr/>
            <p:nvPr/>
          </p:nvGrpSpPr>
          <p:grpSpPr>
            <a:xfrm>
              <a:off x="19231074" y="7289800"/>
              <a:ext cx="4673600" cy="6096000"/>
              <a:chOff x="395337" y="1117600"/>
              <a:chExt cx="2336800" cy="3048000"/>
            </a:xfrm>
          </p:grpSpPr>
          <p:sp>
            <p:nvSpPr>
              <p:cNvPr id="34" name="TextBox 33">
                <a:extLst>
                  <a:ext uri="{FF2B5EF4-FFF2-40B4-BE49-F238E27FC236}">
                    <a16:creationId xmlns:a16="http://schemas.microsoft.com/office/drawing/2014/main" id="{91FF4F6D-8E8E-4397-B5C6-BAF20303A6C7}"/>
                  </a:ext>
                </a:extLst>
              </p:cNvPr>
              <p:cNvSpPr txBox="1"/>
              <p:nvPr/>
            </p:nvSpPr>
            <p:spPr>
              <a:xfrm>
                <a:off x="511275" y="1224117"/>
                <a:ext cx="2104925" cy="290066"/>
              </a:xfrm>
              <a:prstGeom prst="rect">
                <a:avLst/>
              </a:prstGeom>
              <a:noFill/>
              <a:ln>
                <a:noFill/>
              </a:ln>
            </p:spPr>
            <p:txBody>
              <a:bodyPr wrap="square" rtlCol="0">
                <a:spAutoFit/>
              </a:bodyPr>
              <a:lstStyle/>
              <a:p>
                <a:r>
                  <a:rPr lang="en-US" sz="2800" b="1" dirty="0">
                    <a:solidFill>
                      <a:srgbClr val="002F9F"/>
                    </a:solidFill>
                    <a:latin typeface="Poppins" panose="00000500000000000000" pitchFamily="2" charset="0"/>
                    <a:ea typeface="Roboto" charset="0"/>
                    <a:cs typeface="Poppins" panose="00000500000000000000" pitchFamily="2" charset="0"/>
                  </a:rPr>
                  <a:t>Prediction speed</a:t>
                </a:r>
                <a:endParaRPr lang="en-US" sz="6000" b="1" dirty="0">
                  <a:solidFill>
                    <a:srgbClr val="002F9F"/>
                  </a:solidFill>
                  <a:latin typeface="Poppins" panose="00000500000000000000" pitchFamily="2" charset="0"/>
                  <a:ea typeface="Roboto" charset="0"/>
                  <a:cs typeface="Poppins" panose="00000500000000000000" pitchFamily="2" charset="0"/>
                </a:endParaRPr>
              </a:p>
            </p:txBody>
          </p:sp>
          <p:sp>
            <p:nvSpPr>
              <p:cNvPr id="35" name="TextBox 34">
                <a:extLst>
                  <a:ext uri="{FF2B5EF4-FFF2-40B4-BE49-F238E27FC236}">
                    <a16:creationId xmlns:a16="http://schemas.microsoft.com/office/drawing/2014/main" id="{F7F314A2-ECCA-4B0F-B723-676E3ED32F57}"/>
                  </a:ext>
                </a:extLst>
              </p:cNvPr>
              <p:cNvSpPr txBox="1"/>
              <p:nvPr/>
            </p:nvSpPr>
            <p:spPr>
              <a:xfrm>
                <a:off x="511275" y="1626052"/>
                <a:ext cx="2104925" cy="665447"/>
              </a:xfrm>
              <a:prstGeom prst="rect">
                <a:avLst/>
              </a:prstGeom>
              <a:noFill/>
              <a:ln>
                <a:noFill/>
              </a:ln>
            </p:spPr>
            <p:txBody>
              <a:bodyPr wrap="square" rtlCol="0">
                <a:spAutoFit/>
              </a:bodyPr>
              <a:lstStyle/>
              <a:p>
                <a:r>
                  <a:rPr lang="en-US" sz="2400" dirty="0">
                    <a:solidFill>
                      <a:srgbClr val="002F9F"/>
                    </a:solidFill>
                    <a:latin typeface="Poppins" panose="00000500000000000000" pitchFamily="2" charset="0"/>
                    <a:ea typeface="Roboto Light" charset="0"/>
                    <a:cs typeface="Poppins" panose="00000500000000000000" pitchFamily="2" charset="0"/>
                  </a:rPr>
                  <a:t>Does this need to run in real-time? Streaming? Batch?</a:t>
                </a:r>
                <a:endParaRPr lang="en-US" sz="6000" dirty="0">
                  <a:solidFill>
                    <a:srgbClr val="002F9F"/>
                  </a:solidFill>
                  <a:latin typeface="Poppins" panose="00000500000000000000" pitchFamily="2" charset="0"/>
                  <a:ea typeface="Roboto Light" charset="0"/>
                  <a:cs typeface="Poppins" panose="00000500000000000000" pitchFamily="2" charset="0"/>
                </a:endParaRPr>
              </a:p>
            </p:txBody>
          </p:sp>
          <p:sp>
            <p:nvSpPr>
              <p:cNvPr id="36" name="Rectangle 35">
                <a:extLst>
                  <a:ext uri="{FF2B5EF4-FFF2-40B4-BE49-F238E27FC236}">
                    <a16:creationId xmlns:a16="http://schemas.microsoft.com/office/drawing/2014/main" id="{847218C7-B309-4B3A-81D7-1529B85A9FC3}"/>
                  </a:ext>
                </a:extLst>
              </p:cNvPr>
              <p:cNvSpPr/>
              <p:nvPr/>
            </p:nvSpPr>
            <p:spPr>
              <a:xfrm>
                <a:off x="395337" y="1117600"/>
                <a:ext cx="2336800" cy="3048000"/>
              </a:xfrm>
              <a:prstGeom prst="rect">
                <a:avLst/>
              </a:prstGeom>
              <a:noFill/>
              <a:ln w="19050">
                <a:solidFill>
                  <a:srgbClr val="002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2F9F"/>
                  </a:solidFill>
                </a:endParaRPr>
              </a:p>
            </p:txBody>
          </p:sp>
        </p:grpSp>
        <p:grpSp>
          <p:nvGrpSpPr>
            <p:cNvPr id="37" name="Group 36">
              <a:extLst>
                <a:ext uri="{FF2B5EF4-FFF2-40B4-BE49-F238E27FC236}">
                  <a16:creationId xmlns:a16="http://schemas.microsoft.com/office/drawing/2014/main" id="{6E2942A2-4E7D-45D3-8C69-914B594CAB20}"/>
                </a:ext>
              </a:extLst>
            </p:cNvPr>
            <p:cNvGrpSpPr/>
            <p:nvPr/>
          </p:nvGrpSpPr>
          <p:grpSpPr>
            <a:xfrm>
              <a:off x="536674" y="12242800"/>
              <a:ext cx="4673600" cy="1143000"/>
              <a:chOff x="395337" y="1117600"/>
              <a:chExt cx="2336800" cy="3048000"/>
            </a:xfrm>
          </p:grpSpPr>
          <p:sp>
            <p:nvSpPr>
              <p:cNvPr id="38" name="TextBox 37">
                <a:extLst>
                  <a:ext uri="{FF2B5EF4-FFF2-40B4-BE49-F238E27FC236}">
                    <a16:creationId xmlns:a16="http://schemas.microsoft.com/office/drawing/2014/main" id="{DD9EFAB5-491E-4A9C-A753-E7A5A487BB7A}"/>
                  </a:ext>
                </a:extLst>
              </p:cNvPr>
              <p:cNvSpPr txBox="1"/>
              <p:nvPr/>
            </p:nvSpPr>
            <p:spPr>
              <a:xfrm>
                <a:off x="395337" y="1144991"/>
                <a:ext cx="2104925" cy="1183018"/>
              </a:xfrm>
              <a:prstGeom prst="rect">
                <a:avLst/>
              </a:prstGeom>
              <a:noFill/>
              <a:ln>
                <a:noFill/>
              </a:ln>
            </p:spPr>
            <p:txBody>
              <a:bodyPr wrap="square" rtlCol="0">
                <a:spAutoFit/>
              </a:bodyPr>
              <a:lstStyle/>
              <a:p>
                <a:r>
                  <a:rPr lang="en-US" sz="2000" dirty="0">
                    <a:solidFill>
                      <a:srgbClr val="002F9F"/>
                    </a:solidFill>
                    <a:latin typeface="Poppins" panose="00000500000000000000" pitchFamily="2" charset="0"/>
                    <a:ea typeface="Roboto" charset="0"/>
                    <a:cs typeface="Poppins" panose="00000500000000000000" pitchFamily="2" charset="0"/>
                  </a:rPr>
                  <a:t>Use case name</a:t>
                </a:r>
                <a:endParaRPr lang="en-US" sz="4800" dirty="0">
                  <a:solidFill>
                    <a:srgbClr val="002F9F"/>
                  </a:solidFill>
                  <a:latin typeface="Poppins" panose="00000500000000000000" pitchFamily="2" charset="0"/>
                  <a:ea typeface="Roboto" charset="0"/>
                  <a:cs typeface="Poppins" panose="00000500000000000000" pitchFamily="2" charset="0"/>
                </a:endParaRPr>
              </a:p>
            </p:txBody>
          </p:sp>
          <p:sp>
            <p:nvSpPr>
              <p:cNvPr id="39" name="Rectangle 38">
                <a:extLst>
                  <a:ext uri="{FF2B5EF4-FFF2-40B4-BE49-F238E27FC236}">
                    <a16:creationId xmlns:a16="http://schemas.microsoft.com/office/drawing/2014/main" id="{3A0B68C3-6104-4A9A-9D2E-A697114EAEEA}"/>
                  </a:ext>
                </a:extLst>
              </p:cNvPr>
              <p:cNvSpPr/>
              <p:nvPr/>
            </p:nvSpPr>
            <p:spPr>
              <a:xfrm>
                <a:off x="395337" y="1117600"/>
                <a:ext cx="2336800" cy="3048000"/>
              </a:xfrm>
              <a:prstGeom prst="rect">
                <a:avLst/>
              </a:prstGeom>
              <a:noFill/>
              <a:ln w="19050">
                <a:solidFill>
                  <a:srgbClr val="002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2F9F"/>
                  </a:solidFill>
                </a:endParaRPr>
              </a:p>
            </p:txBody>
          </p:sp>
        </p:grpSp>
        <p:grpSp>
          <p:nvGrpSpPr>
            <p:cNvPr id="40" name="Group 39">
              <a:extLst>
                <a:ext uri="{FF2B5EF4-FFF2-40B4-BE49-F238E27FC236}">
                  <a16:creationId xmlns:a16="http://schemas.microsoft.com/office/drawing/2014/main" id="{876DAEBB-641A-4E39-8121-1275497D7DD3}"/>
                </a:ext>
              </a:extLst>
            </p:cNvPr>
            <p:cNvGrpSpPr/>
            <p:nvPr/>
          </p:nvGrpSpPr>
          <p:grpSpPr>
            <a:xfrm>
              <a:off x="5210274" y="12242800"/>
              <a:ext cx="4673600" cy="1143000"/>
              <a:chOff x="395337" y="1117600"/>
              <a:chExt cx="2336800" cy="3048000"/>
            </a:xfrm>
          </p:grpSpPr>
          <p:sp>
            <p:nvSpPr>
              <p:cNvPr id="41" name="TextBox 40">
                <a:extLst>
                  <a:ext uri="{FF2B5EF4-FFF2-40B4-BE49-F238E27FC236}">
                    <a16:creationId xmlns:a16="http://schemas.microsoft.com/office/drawing/2014/main" id="{2A595E58-8A45-4D8C-BCFC-B79A162DA7B4}"/>
                  </a:ext>
                </a:extLst>
              </p:cNvPr>
              <p:cNvSpPr txBox="1"/>
              <p:nvPr/>
            </p:nvSpPr>
            <p:spPr>
              <a:xfrm>
                <a:off x="395337" y="1144991"/>
                <a:ext cx="2104925" cy="1365019"/>
              </a:xfrm>
              <a:prstGeom prst="rect">
                <a:avLst/>
              </a:prstGeom>
              <a:noFill/>
              <a:ln>
                <a:noFill/>
              </a:ln>
            </p:spPr>
            <p:txBody>
              <a:bodyPr wrap="square" rtlCol="0">
                <a:spAutoFit/>
              </a:bodyPr>
              <a:lstStyle/>
              <a:p>
                <a:r>
                  <a:rPr lang="en-US" sz="2400" dirty="0">
                    <a:solidFill>
                      <a:srgbClr val="002F9F"/>
                    </a:solidFill>
                    <a:latin typeface="Poppins" panose="00000500000000000000" pitchFamily="2" charset="0"/>
                    <a:ea typeface="Roboto" charset="0"/>
                    <a:cs typeface="Poppins" panose="00000500000000000000" pitchFamily="2" charset="0"/>
                  </a:rPr>
                  <a:t>Team</a:t>
                </a:r>
                <a:endParaRPr lang="en-US" sz="4800" dirty="0">
                  <a:solidFill>
                    <a:srgbClr val="002F9F"/>
                  </a:solidFill>
                  <a:latin typeface="Poppins" panose="00000500000000000000" pitchFamily="2" charset="0"/>
                  <a:ea typeface="Roboto" charset="0"/>
                  <a:cs typeface="Poppins" panose="00000500000000000000" pitchFamily="2" charset="0"/>
                </a:endParaRPr>
              </a:p>
            </p:txBody>
          </p:sp>
          <p:sp>
            <p:nvSpPr>
              <p:cNvPr id="42" name="Rectangle 41">
                <a:extLst>
                  <a:ext uri="{FF2B5EF4-FFF2-40B4-BE49-F238E27FC236}">
                    <a16:creationId xmlns:a16="http://schemas.microsoft.com/office/drawing/2014/main" id="{2BB54626-85FE-4A74-95FF-4919EAB0E5F6}"/>
                  </a:ext>
                </a:extLst>
              </p:cNvPr>
              <p:cNvSpPr/>
              <p:nvPr/>
            </p:nvSpPr>
            <p:spPr>
              <a:xfrm>
                <a:off x="395337" y="1117600"/>
                <a:ext cx="2336800" cy="3048000"/>
              </a:xfrm>
              <a:prstGeom prst="rect">
                <a:avLst/>
              </a:prstGeom>
              <a:noFill/>
              <a:ln w="19050">
                <a:solidFill>
                  <a:srgbClr val="002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2F9F"/>
                  </a:solidFill>
                </a:endParaRPr>
              </a:p>
            </p:txBody>
          </p:sp>
        </p:grpSp>
      </p:grpSp>
      <p:sp>
        <p:nvSpPr>
          <p:cNvPr id="50" name="TextBox 49">
            <a:extLst>
              <a:ext uri="{FF2B5EF4-FFF2-40B4-BE49-F238E27FC236}">
                <a16:creationId xmlns:a16="http://schemas.microsoft.com/office/drawing/2014/main" id="{F27C1709-2EF9-717D-BEE0-A26226E31F25}"/>
              </a:ext>
            </a:extLst>
          </p:cNvPr>
          <p:cNvSpPr txBox="1"/>
          <p:nvPr/>
        </p:nvSpPr>
        <p:spPr>
          <a:xfrm>
            <a:off x="12479867" y="914400"/>
            <a:ext cx="9213731" cy="646331"/>
          </a:xfrm>
          <a:prstGeom prst="rect">
            <a:avLst/>
          </a:prstGeom>
          <a:noFill/>
        </p:spPr>
        <p:txBody>
          <a:bodyPr wrap="square" rtlCol="0">
            <a:spAutoFit/>
          </a:bodyPr>
          <a:lstStyle/>
          <a:p>
            <a:r>
              <a:rPr lang="en-BE" dirty="0"/>
              <a:t>For a consulting project, how much should Icharge the customer.</a:t>
            </a:r>
          </a:p>
          <a:p>
            <a:endParaRPr lang="en-BE" dirty="0"/>
          </a:p>
        </p:txBody>
      </p:sp>
      <p:sp>
        <p:nvSpPr>
          <p:cNvPr id="51" name="TextBox 50">
            <a:extLst>
              <a:ext uri="{FF2B5EF4-FFF2-40B4-BE49-F238E27FC236}">
                <a16:creationId xmlns:a16="http://schemas.microsoft.com/office/drawing/2014/main" id="{7EDB7502-2B7E-F1D7-EA1A-F5FD5FC82305}"/>
              </a:ext>
            </a:extLst>
          </p:cNvPr>
          <p:cNvSpPr txBox="1"/>
          <p:nvPr/>
        </p:nvSpPr>
        <p:spPr>
          <a:xfrm>
            <a:off x="2256116" y="5136818"/>
            <a:ext cx="3652473" cy="1477328"/>
          </a:xfrm>
          <a:prstGeom prst="rect">
            <a:avLst/>
          </a:prstGeom>
          <a:noFill/>
        </p:spPr>
        <p:txBody>
          <a:bodyPr wrap="square" rtlCol="0">
            <a:spAutoFit/>
          </a:bodyPr>
          <a:lstStyle/>
          <a:p>
            <a:r>
              <a:rPr lang="en-BE" dirty="0"/>
              <a:t>If you don’t charge enough, you go out of business. </a:t>
            </a:r>
          </a:p>
          <a:p>
            <a:r>
              <a:rPr lang="en-BE" dirty="0"/>
              <a:t>If you charge too much: customers churn or don’t choose you as the provider</a:t>
            </a:r>
          </a:p>
        </p:txBody>
      </p:sp>
      <p:sp>
        <p:nvSpPr>
          <p:cNvPr id="52" name="TextBox 51">
            <a:extLst>
              <a:ext uri="{FF2B5EF4-FFF2-40B4-BE49-F238E27FC236}">
                <a16:creationId xmlns:a16="http://schemas.microsoft.com/office/drawing/2014/main" id="{EA83AE23-F243-A942-9EF8-87961D99A245}"/>
              </a:ext>
            </a:extLst>
          </p:cNvPr>
          <p:cNvSpPr txBox="1"/>
          <p:nvPr/>
        </p:nvSpPr>
        <p:spPr>
          <a:xfrm>
            <a:off x="6310939" y="5875482"/>
            <a:ext cx="3652473" cy="6001643"/>
          </a:xfrm>
          <a:prstGeom prst="rect">
            <a:avLst/>
          </a:prstGeom>
          <a:noFill/>
        </p:spPr>
        <p:txBody>
          <a:bodyPr wrap="square" rtlCol="0">
            <a:spAutoFit/>
          </a:bodyPr>
          <a:lstStyle/>
          <a:p>
            <a:r>
              <a:rPr lang="en-BE" sz="2400" dirty="0"/>
              <a:t>Input: proposal</a:t>
            </a:r>
          </a:p>
          <a:p>
            <a:endParaRPr lang="en-BE" sz="2400" dirty="0"/>
          </a:p>
          <a:p>
            <a:r>
              <a:rPr lang="en-BE" sz="2400" dirty="0"/>
              <a:t>- CRM : Historical proposals and price + outcome.</a:t>
            </a:r>
          </a:p>
          <a:p>
            <a:r>
              <a:rPr lang="en-BE" sz="2400" dirty="0"/>
              <a:t>- Business case for the client (calculate beforehand)</a:t>
            </a:r>
          </a:p>
          <a:p>
            <a:r>
              <a:rPr lang="en-BE" sz="2400" dirty="0"/>
              <a:t>- Forms</a:t>
            </a:r>
          </a:p>
          <a:p>
            <a:r>
              <a:rPr lang="en-BE" sz="2400" dirty="0"/>
              <a:t>	- Complexity</a:t>
            </a:r>
          </a:p>
          <a:p>
            <a:r>
              <a:rPr lang="en-BE" sz="2400" dirty="0"/>
              <a:t>	- Past experience</a:t>
            </a:r>
          </a:p>
          <a:p>
            <a:r>
              <a:rPr lang="en-BE" sz="2400" dirty="0"/>
              <a:t>	- Other people involved?</a:t>
            </a:r>
          </a:p>
          <a:p>
            <a:r>
              <a:rPr lang="en-BE" sz="2400" dirty="0"/>
              <a:t>	- On-site presence?</a:t>
            </a:r>
          </a:p>
          <a:p>
            <a:r>
              <a:rPr lang="en-BE" sz="2400" dirty="0"/>
              <a:t>	…	 </a:t>
            </a:r>
          </a:p>
        </p:txBody>
      </p:sp>
      <p:sp>
        <p:nvSpPr>
          <p:cNvPr id="53" name="TextBox 52">
            <a:extLst>
              <a:ext uri="{FF2B5EF4-FFF2-40B4-BE49-F238E27FC236}">
                <a16:creationId xmlns:a16="http://schemas.microsoft.com/office/drawing/2014/main" id="{C1819BE3-F4C6-4FD0-E2EA-4464C20B08B4}"/>
              </a:ext>
            </a:extLst>
          </p:cNvPr>
          <p:cNvSpPr txBox="1"/>
          <p:nvPr/>
        </p:nvSpPr>
        <p:spPr>
          <a:xfrm>
            <a:off x="10365762" y="5059590"/>
            <a:ext cx="3652473" cy="1754326"/>
          </a:xfrm>
          <a:prstGeom prst="rect">
            <a:avLst/>
          </a:prstGeom>
          <a:noFill/>
        </p:spPr>
        <p:txBody>
          <a:bodyPr wrap="square" rtlCol="0">
            <a:spAutoFit/>
          </a:bodyPr>
          <a:lstStyle/>
          <a:p>
            <a:r>
              <a:rPr lang="en-BE" dirty="0"/>
              <a:t>- Chatbot</a:t>
            </a:r>
          </a:p>
          <a:p>
            <a:r>
              <a:rPr lang="en-BE" dirty="0"/>
              <a:t>- Simple website</a:t>
            </a:r>
          </a:p>
          <a:p>
            <a:r>
              <a:rPr lang="en-BE" dirty="0"/>
              <a:t>- (Nice to have) Integrate with source CRM like salesforce/hubspot</a:t>
            </a:r>
          </a:p>
          <a:p>
            <a:r>
              <a:rPr lang="en-BE" dirty="0"/>
              <a:t>- Word? </a:t>
            </a:r>
          </a:p>
        </p:txBody>
      </p:sp>
      <p:sp>
        <p:nvSpPr>
          <p:cNvPr id="54" name="TextBox 53">
            <a:extLst>
              <a:ext uri="{FF2B5EF4-FFF2-40B4-BE49-F238E27FC236}">
                <a16:creationId xmlns:a16="http://schemas.microsoft.com/office/drawing/2014/main" id="{D42C81FD-C136-F208-6132-D2A76B4F04D2}"/>
              </a:ext>
            </a:extLst>
          </p:cNvPr>
          <p:cNvSpPr txBox="1"/>
          <p:nvPr/>
        </p:nvSpPr>
        <p:spPr>
          <a:xfrm>
            <a:off x="14521175" y="5493149"/>
            <a:ext cx="3652473" cy="1754326"/>
          </a:xfrm>
          <a:prstGeom prst="rect">
            <a:avLst/>
          </a:prstGeom>
          <a:noFill/>
        </p:spPr>
        <p:txBody>
          <a:bodyPr wrap="square" rtlCol="0">
            <a:spAutoFit/>
          </a:bodyPr>
          <a:lstStyle/>
          <a:p>
            <a:r>
              <a:rPr lang="en-BE" dirty="0"/>
              <a:t>Regression</a:t>
            </a:r>
          </a:p>
          <a:p>
            <a:r>
              <a:rPr lang="en-BE" dirty="0"/>
              <a:t>Binary classification</a:t>
            </a:r>
          </a:p>
          <a:p>
            <a:endParaRPr lang="en-BE" dirty="0"/>
          </a:p>
          <a:p>
            <a:r>
              <a:rPr lang="en-BE" dirty="0"/>
              <a:t>Quantile classifcaiton / quantile regression</a:t>
            </a:r>
          </a:p>
          <a:p>
            <a:endParaRPr lang="en-BE" dirty="0"/>
          </a:p>
        </p:txBody>
      </p:sp>
      <p:sp>
        <p:nvSpPr>
          <p:cNvPr id="55" name="TextBox 54">
            <a:extLst>
              <a:ext uri="{FF2B5EF4-FFF2-40B4-BE49-F238E27FC236}">
                <a16:creationId xmlns:a16="http://schemas.microsoft.com/office/drawing/2014/main" id="{1875F053-C851-E8A4-BC23-EB81336F7D6A}"/>
              </a:ext>
            </a:extLst>
          </p:cNvPr>
          <p:cNvSpPr txBox="1"/>
          <p:nvPr/>
        </p:nvSpPr>
        <p:spPr>
          <a:xfrm>
            <a:off x="10365761" y="9789319"/>
            <a:ext cx="3652473" cy="4893647"/>
          </a:xfrm>
          <a:prstGeom prst="rect">
            <a:avLst/>
          </a:prstGeom>
          <a:noFill/>
        </p:spPr>
        <p:txBody>
          <a:bodyPr wrap="square" rtlCol="0">
            <a:spAutoFit/>
          </a:bodyPr>
          <a:lstStyle/>
          <a:p>
            <a:r>
              <a:rPr lang="en-BE" sz="2400" dirty="0"/>
              <a:t>If government: past tenders and decision</a:t>
            </a:r>
          </a:p>
          <a:p>
            <a:r>
              <a:rPr lang="en-BE" sz="2400" dirty="0"/>
              <a:t>Economic stats and market trends (inflation)</a:t>
            </a:r>
          </a:p>
          <a:p>
            <a:r>
              <a:rPr lang="en-BE" sz="2400" dirty="0"/>
              <a:t>Client characteristics (size of company, industry, …)</a:t>
            </a:r>
          </a:p>
          <a:p>
            <a:r>
              <a:rPr lang="en-BE" sz="2400" dirty="0"/>
              <a:t>Market studies and reference prices</a:t>
            </a:r>
          </a:p>
          <a:p>
            <a:r>
              <a:rPr lang="en-BE" sz="2400" dirty="0"/>
              <a:t>Google Maps driving distance</a:t>
            </a:r>
          </a:p>
          <a:p>
            <a:endParaRPr lang="en-BE" sz="2400" dirty="0"/>
          </a:p>
        </p:txBody>
      </p:sp>
      <p:sp>
        <p:nvSpPr>
          <p:cNvPr id="56" name="TextBox 55">
            <a:extLst>
              <a:ext uri="{FF2B5EF4-FFF2-40B4-BE49-F238E27FC236}">
                <a16:creationId xmlns:a16="http://schemas.microsoft.com/office/drawing/2014/main" id="{E3435B28-EB5F-4046-6017-DBA25D90D6F3}"/>
              </a:ext>
            </a:extLst>
          </p:cNvPr>
          <p:cNvSpPr txBox="1"/>
          <p:nvPr/>
        </p:nvSpPr>
        <p:spPr>
          <a:xfrm>
            <a:off x="14420586" y="9883373"/>
            <a:ext cx="3652473" cy="1938992"/>
          </a:xfrm>
          <a:prstGeom prst="rect">
            <a:avLst/>
          </a:prstGeom>
          <a:noFill/>
        </p:spPr>
        <p:txBody>
          <a:bodyPr wrap="square" rtlCol="0">
            <a:spAutoFit/>
          </a:bodyPr>
          <a:lstStyle/>
          <a:p>
            <a:r>
              <a:rPr lang="en-BE" sz="2400" dirty="0"/>
              <a:t>Mark win/loss in CRM</a:t>
            </a:r>
          </a:p>
          <a:p>
            <a:r>
              <a:rPr lang="en-BE" sz="2400" dirty="0"/>
              <a:t>Loss reasons (competitor, …)</a:t>
            </a:r>
          </a:p>
          <a:p>
            <a:endParaRPr lang="en-BE" sz="2400" dirty="0"/>
          </a:p>
          <a:p>
            <a:endParaRPr lang="en-BE" sz="2400" dirty="0"/>
          </a:p>
        </p:txBody>
      </p:sp>
      <p:sp>
        <p:nvSpPr>
          <p:cNvPr id="57" name="TextBox 56">
            <a:extLst>
              <a:ext uri="{FF2B5EF4-FFF2-40B4-BE49-F238E27FC236}">
                <a16:creationId xmlns:a16="http://schemas.microsoft.com/office/drawing/2014/main" id="{BFC992E8-6737-2654-37D1-66121B2958AD}"/>
              </a:ext>
            </a:extLst>
          </p:cNvPr>
          <p:cNvSpPr txBox="1"/>
          <p:nvPr/>
        </p:nvSpPr>
        <p:spPr>
          <a:xfrm>
            <a:off x="18475409" y="10289713"/>
            <a:ext cx="3652473" cy="1200329"/>
          </a:xfrm>
          <a:prstGeom prst="rect">
            <a:avLst/>
          </a:prstGeom>
          <a:noFill/>
        </p:spPr>
        <p:txBody>
          <a:bodyPr wrap="square" rtlCol="0">
            <a:spAutoFit/>
          </a:bodyPr>
          <a:lstStyle/>
          <a:p>
            <a:endParaRPr lang="en-BE" sz="2400" dirty="0"/>
          </a:p>
          <a:p>
            <a:r>
              <a:rPr lang="en-BE" sz="2400" dirty="0"/>
              <a:t>Expected return time &lt;1 min. </a:t>
            </a:r>
          </a:p>
        </p:txBody>
      </p:sp>
      <p:sp>
        <p:nvSpPr>
          <p:cNvPr id="58" name="TextBox 57">
            <a:extLst>
              <a:ext uri="{FF2B5EF4-FFF2-40B4-BE49-F238E27FC236}">
                <a16:creationId xmlns:a16="http://schemas.microsoft.com/office/drawing/2014/main" id="{6DECEE53-60F7-B142-698F-61CE08FA0D1A}"/>
              </a:ext>
            </a:extLst>
          </p:cNvPr>
          <p:cNvSpPr txBox="1"/>
          <p:nvPr/>
        </p:nvSpPr>
        <p:spPr>
          <a:xfrm>
            <a:off x="18475408" y="5453305"/>
            <a:ext cx="3652473" cy="2308324"/>
          </a:xfrm>
          <a:prstGeom prst="rect">
            <a:avLst/>
          </a:prstGeom>
          <a:noFill/>
        </p:spPr>
        <p:txBody>
          <a:bodyPr wrap="square" rtlCol="0">
            <a:spAutoFit/>
          </a:bodyPr>
          <a:lstStyle/>
          <a:p>
            <a:r>
              <a:rPr lang="en-BE" sz="2400" dirty="0"/>
              <a:t>User adoption</a:t>
            </a:r>
          </a:p>
          <a:p>
            <a:r>
              <a:rPr lang="en-BE" sz="2400" dirty="0"/>
              <a:t>Company financial health</a:t>
            </a:r>
          </a:p>
          <a:p>
            <a:r>
              <a:rPr lang="en-BE" sz="2400"/>
              <a:t>A/B testing sales people with/without</a:t>
            </a:r>
          </a:p>
          <a:p>
            <a:endParaRPr lang="en-BE" sz="2400"/>
          </a:p>
        </p:txBody>
      </p:sp>
    </p:spTree>
    <p:extLst>
      <p:ext uri="{BB962C8B-B14F-4D97-AF65-F5344CB8AC3E}">
        <p14:creationId xmlns:p14="http://schemas.microsoft.com/office/powerpoint/2010/main" val="33934954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ADDDF-A1B4-4A5C-8FCB-FCE1A6B83753}"/>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79BA8A23-4076-42E2-90EF-20F7BFD2AB15}"/>
              </a:ext>
            </a:extLst>
          </p:cNvPr>
          <p:cNvSpPr>
            <a:spLocks noGrp="1"/>
          </p:cNvSpPr>
          <p:nvPr>
            <p:ph type="body" idx="1"/>
          </p:nvPr>
        </p:nvSpPr>
        <p:spPr/>
        <p:txBody>
          <a:bodyPr>
            <a:normAutofit/>
          </a:bodyPr>
          <a:lstStyle/>
          <a:p>
            <a:pPr algn="ctr"/>
            <a:endParaRPr lang="en-US" dirty="0"/>
          </a:p>
          <a:p>
            <a:pPr algn="ctr"/>
            <a:r>
              <a:rPr lang="en-US" dirty="0"/>
              <a:t>Fill in ML canvas for NLP application</a:t>
            </a:r>
          </a:p>
        </p:txBody>
      </p:sp>
    </p:spTree>
    <p:extLst>
      <p:ext uri="{BB962C8B-B14F-4D97-AF65-F5344CB8AC3E}">
        <p14:creationId xmlns:p14="http://schemas.microsoft.com/office/powerpoint/2010/main" val="5316699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52000">
              <a:srgbClr val="0031A2"/>
            </a:gs>
            <a:gs pos="100000">
              <a:srgbClr val="025EFF"/>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0A6D-8D84-479E-A93B-2DEEDB47A165}"/>
              </a:ext>
            </a:extLst>
          </p:cNvPr>
          <p:cNvSpPr>
            <a:spLocks noGrp="1"/>
          </p:cNvSpPr>
          <p:nvPr>
            <p:ph type="title"/>
          </p:nvPr>
        </p:nvSpPr>
        <p:spPr>
          <a:xfrm>
            <a:off x="2175859" y="4679871"/>
            <a:ext cx="20032282" cy="4127658"/>
          </a:xfrm>
        </p:spPr>
        <p:txBody>
          <a:bodyPr/>
          <a:lstStyle/>
          <a:p>
            <a:pPr algn="ctr"/>
            <a:r>
              <a:rPr lang="en-US" sz="13800" b="1" spc="600" dirty="0">
                <a:solidFill>
                  <a:srgbClr val="648DD6"/>
                </a:solidFill>
              </a:rPr>
              <a:t>PROJECT PLANS</a:t>
            </a:r>
          </a:p>
        </p:txBody>
      </p:sp>
      <p:sp>
        <p:nvSpPr>
          <p:cNvPr id="3" name="Title 1">
            <a:extLst>
              <a:ext uri="{FF2B5EF4-FFF2-40B4-BE49-F238E27FC236}">
                <a16:creationId xmlns:a16="http://schemas.microsoft.com/office/drawing/2014/main" id="{BCE82EBB-3F86-4E3E-A952-D769C637F020}"/>
              </a:ext>
            </a:extLst>
          </p:cNvPr>
          <p:cNvSpPr txBox="1">
            <a:spLocks/>
          </p:cNvSpPr>
          <p:nvPr/>
        </p:nvSpPr>
        <p:spPr>
          <a:xfrm>
            <a:off x="2297779" y="4679871"/>
            <a:ext cx="20032282" cy="4127658"/>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algn="ctr"/>
            <a:r>
              <a:rPr lang="en-US" sz="13800" b="1" spc="600" dirty="0"/>
              <a:t>PROJECT PLANS</a:t>
            </a:r>
          </a:p>
        </p:txBody>
      </p:sp>
    </p:spTree>
    <p:extLst>
      <p:ext uri="{BB962C8B-B14F-4D97-AF65-F5344CB8AC3E}">
        <p14:creationId xmlns:p14="http://schemas.microsoft.com/office/powerpoint/2010/main" val="20779518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C5CC-2F70-4595-BCD5-369B15CD47D8}"/>
              </a:ext>
            </a:extLst>
          </p:cNvPr>
          <p:cNvSpPr>
            <a:spLocks noGrp="1"/>
          </p:cNvSpPr>
          <p:nvPr>
            <p:ph type="title"/>
          </p:nvPr>
        </p:nvSpPr>
        <p:spPr/>
        <p:txBody>
          <a:bodyPr/>
          <a:lstStyle/>
          <a:p>
            <a:r>
              <a:rPr lang="en-US" dirty="0"/>
              <a:t>Project plans for building ML solutions</a:t>
            </a:r>
          </a:p>
        </p:txBody>
      </p:sp>
      <p:sp>
        <p:nvSpPr>
          <p:cNvPr id="3" name="Text Placeholder 2">
            <a:extLst>
              <a:ext uri="{FF2B5EF4-FFF2-40B4-BE49-F238E27FC236}">
                <a16:creationId xmlns:a16="http://schemas.microsoft.com/office/drawing/2014/main" id="{A580238D-7FB1-44A1-83C6-F3B5818C9412}"/>
              </a:ext>
            </a:extLst>
          </p:cNvPr>
          <p:cNvSpPr>
            <a:spLocks noGrp="1"/>
          </p:cNvSpPr>
          <p:nvPr>
            <p:ph type="body" idx="1"/>
          </p:nvPr>
        </p:nvSpPr>
        <p:spPr/>
        <p:txBody>
          <a:bodyPr>
            <a:normAutofit fontScale="92500" lnSpcReduction="20000"/>
          </a:bodyPr>
          <a:lstStyle/>
          <a:p>
            <a:pPr marL="0" indent="0">
              <a:lnSpc>
                <a:spcPct val="150000"/>
              </a:lnSpc>
              <a:buNone/>
            </a:pPr>
            <a:r>
              <a:rPr lang="en-US" sz="4000" dirty="0">
                <a:solidFill>
                  <a:schemeClr val="tx1"/>
                </a:solidFill>
              </a:rPr>
              <a:t>Different types of project require different approaches</a:t>
            </a:r>
          </a:p>
          <a:p>
            <a:pPr marL="742950" indent="-742950">
              <a:lnSpc>
                <a:spcPct val="150000"/>
              </a:lnSpc>
              <a:buClr>
                <a:srgbClr val="025EFF"/>
              </a:buClr>
              <a:buSzPct val="100000"/>
              <a:buFont typeface="+mj-lt"/>
              <a:buAutoNum type="arabicPeriod"/>
            </a:pPr>
            <a:r>
              <a:rPr lang="en-US" sz="4000" dirty="0">
                <a:solidFill>
                  <a:schemeClr val="tx1"/>
                </a:solidFill>
              </a:rPr>
              <a:t>Proof of Concept - </a:t>
            </a:r>
            <a:r>
              <a:rPr lang="en-US" sz="4000" i="1" dirty="0">
                <a:solidFill>
                  <a:schemeClr val="tx1"/>
                </a:solidFill>
              </a:rPr>
              <a:t>avoid</a:t>
            </a:r>
          </a:p>
          <a:p>
            <a:pPr marL="742950" indent="-742950">
              <a:lnSpc>
                <a:spcPct val="150000"/>
              </a:lnSpc>
              <a:buClr>
                <a:srgbClr val="025EFF"/>
              </a:buClr>
              <a:buSzPct val="100000"/>
              <a:buFont typeface="+mj-lt"/>
              <a:buAutoNum type="arabicPeriod"/>
            </a:pPr>
            <a:r>
              <a:rPr lang="en-US" sz="4000" dirty="0">
                <a:solidFill>
                  <a:schemeClr val="tx1"/>
                </a:solidFill>
              </a:rPr>
              <a:t>Pilot project – </a:t>
            </a:r>
            <a:r>
              <a:rPr lang="en-US" sz="4000" i="1" dirty="0">
                <a:solidFill>
                  <a:schemeClr val="tx1"/>
                </a:solidFill>
              </a:rPr>
              <a:t>suggest</a:t>
            </a:r>
            <a:br>
              <a:rPr lang="en-US" sz="4000" i="1" dirty="0">
                <a:solidFill>
                  <a:schemeClr val="tx1"/>
                </a:solidFill>
              </a:rPr>
            </a:br>
            <a:endParaRPr lang="en-US" sz="4000" i="1" dirty="0">
              <a:solidFill>
                <a:schemeClr val="tx1"/>
              </a:solidFill>
            </a:endParaRPr>
          </a:p>
          <a:p>
            <a:pPr marL="742950" indent="-742950">
              <a:lnSpc>
                <a:spcPct val="150000"/>
              </a:lnSpc>
              <a:buClr>
                <a:srgbClr val="025EFF"/>
              </a:buClr>
              <a:buSzPct val="100000"/>
              <a:buFont typeface="+mj-lt"/>
              <a:buAutoNum type="arabicPeriod"/>
            </a:pPr>
            <a:r>
              <a:rPr lang="en-US" sz="4000" dirty="0">
                <a:solidFill>
                  <a:schemeClr val="tx1"/>
                </a:solidFill>
              </a:rPr>
              <a:t>Agile development project - </a:t>
            </a:r>
            <a:r>
              <a:rPr lang="en-US" sz="4000" i="1" dirty="0">
                <a:solidFill>
                  <a:schemeClr val="tx1"/>
                </a:solidFill>
              </a:rPr>
              <a:t>suggest</a:t>
            </a:r>
          </a:p>
          <a:p>
            <a:pPr marL="742950" indent="-742950">
              <a:lnSpc>
                <a:spcPct val="150000"/>
              </a:lnSpc>
              <a:buClr>
                <a:srgbClr val="025EFF"/>
              </a:buClr>
              <a:buSzPct val="100000"/>
              <a:buFont typeface="+mj-lt"/>
              <a:buAutoNum type="arabicPeriod"/>
            </a:pPr>
            <a:r>
              <a:rPr lang="en-US" sz="4000" dirty="0">
                <a:solidFill>
                  <a:schemeClr val="tx1"/>
                </a:solidFill>
              </a:rPr>
              <a:t>Waterfall development project – </a:t>
            </a:r>
            <a:r>
              <a:rPr lang="en-US" sz="4000" i="1" dirty="0">
                <a:solidFill>
                  <a:schemeClr val="tx1"/>
                </a:solidFill>
              </a:rPr>
              <a:t>avoid</a:t>
            </a:r>
            <a:br>
              <a:rPr lang="en-US" sz="4000" i="1" dirty="0">
                <a:solidFill>
                  <a:schemeClr val="tx1"/>
                </a:solidFill>
              </a:rPr>
            </a:br>
            <a:endParaRPr lang="en-US" sz="4000" i="1" dirty="0">
              <a:solidFill>
                <a:schemeClr val="tx1"/>
              </a:solidFill>
            </a:endParaRPr>
          </a:p>
          <a:p>
            <a:pPr marL="742950" indent="-742950">
              <a:lnSpc>
                <a:spcPct val="150000"/>
              </a:lnSpc>
              <a:buClr>
                <a:srgbClr val="025EFF"/>
              </a:buClr>
              <a:buSzPct val="100000"/>
              <a:buFont typeface="+mj-lt"/>
              <a:buAutoNum type="arabicPeriod"/>
            </a:pPr>
            <a:r>
              <a:rPr lang="en-US" sz="4000" dirty="0">
                <a:solidFill>
                  <a:schemeClr val="tx1"/>
                </a:solidFill>
              </a:rPr>
              <a:t>Building a product start-up - 🙃</a:t>
            </a:r>
          </a:p>
          <a:p>
            <a:pPr marL="742950" indent="-742950">
              <a:lnSpc>
                <a:spcPct val="150000"/>
              </a:lnSpc>
              <a:buClr>
                <a:srgbClr val="025EFF"/>
              </a:buClr>
              <a:buSzPct val="100000"/>
              <a:buFont typeface="+mj-lt"/>
              <a:buAutoNum type="arabicPeriod"/>
            </a:pPr>
            <a:r>
              <a:rPr lang="en-US" sz="4000" dirty="0">
                <a:solidFill>
                  <a:schemeClr val="tx1"/>
                </a:solidFill>
              </a:rPr>
              <a:t>Building from scratch - </a:t>
            </a:r>
            <a:r>
              <a:rPr lang="en-US" sz="4000" i="1" dirty="0">
                <a:solidFill>
                  <a:schemeClr val="tx1"/>
                </a:solidFill>
              </a:rPr>
              <a:t>avoid</a:t>
            </a:r>
          </a:p>
          <a:p>
            <a:pPr marL="742950" indent="-742950">
              <a:lnSpc>
                <a:spcPct val="150000"/>
              </a:lnSpc>
              <a:buClr>
                <a:srgbClr val="025EFF"/>
              </a:buClr>
              <a:buSzPct val="100000"/>
              <a:buFont typeface="+mj-lt"/>
              <a:buAutoNum type="arabicPeriod"/>
            </a:pPr>
            <a:r>
              <a:rPr lang="en-US" sz="4000" dirty="0">
                <a:solidFill>
                  <a:schemeClr val="tx1"/>
                </a:solidFill>
              </a:rPr>
              <a:t>Implementing existing solution </a:t>
            </a:r>
            <a:r>
              <a:rPr lang="en-US" sz="4000" i="1" dirty="0">
                <a:solidFill>
                  <a:schemeClr val="tx1"/>
                </a:solidFill>
              </a:rPr>
              <a:t>- suggest</a:t>
            </a:r>
          </a:p>
        </p:txBody>
      </p:sp>
      <p:sp>
        <p:nvSpPr>
          <p:cNvPr id="4" name="Text Placeholder 3">
            <a:extLst>
              <a:ext uri="{FF2B5EF4-FFF2-40B4-BE49-F238E27FC236}">
                <a16:creationId xmlns:a16="http://schemas.microsoft.com/office/drawing/2014/main" id="{39EB3C95-DCFA-4E34-9A9B-E5336A45B4B6}"/>
              </a:ext>
            </a:extLst>
          </p:cNvPr>
          <p:cNvSpPr>
            <a:spLocks noGrp="1"/>
          </p:cNvSpPr>
          <p:nvPr>
            <p:ph type="body" idx="2"/>
          </p:nvPr>
        </p:nvSpPr>
        <p:spPr>
          <a:xfrm>
            <a:off x="514458" y="2071624"/>
            <a:ext cx="21179139" cy="730250"/>
          </a:xfrm>
        </p:spPr>
        <p:txBody>
          <a:bodyPr>
            <a:normAutofit fontScale="77500" lnSpcReduction="20000"/>
          </a:bodyPr>
          <a:lstStyle/>
          <a:p>
            <a:r>
              <a:rPr lang="en-US" dirty="0">
                <a:solidFill>
                  <a:srgbClr val="002F9F"/>
                </a:solidFill>
              </a:rPr>
              <a:t>Example how teams work together</a:t>
            </a:r>
          </a:p>
        </p:txBody>
      </p:sp>
    </p:spTree>
    <p:extLst>
      <p:ext uri="{BB962C8B-B14F-4D97-AF65-F5344CB8AC3E}">
        <p14:creationId xmlns:p14="http://schemas.microsoft.com/office/powerpoint/2010/main" val="1702007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C5CC-2F70-4595-BCD5-369B15CD47D8}"/>
              </a:ext>
            </a:extLst>
          </p:cNvPr>
          <p:cNvSpPr>
            <a:spLocks noGrp="1"/>
          </p:cNvSpPr>
          <p:nvPr>
            <p:ph type="title"/>
          </p:nvPr>
        </p:nvSpPr>
        <p:spPr/>
        <p:txBody>
          <a:bodyPr/>
          <a:lstStyle/>
          <a:p>
            <a:r>
              <a:rPr lang="en-US" dirty="0"/>
              <a:t>Project plans for building ML solutions</a:t>
            </a:r>
          </a:p>
        </p:txBody>
      </p:sp>
      <p:sp>
        <p:nvSpPr>
          <p:cNvPr id="7" name="Text Placeholder 6">
            <a:extLst>
              <a:ext uri="{FF2B5EF4-FFF2-40B4-BE49-F238E27FC236}">
                <a16:creationId xmlns:a16="http://schemas.microsoft.com/office/drawing/2014/main" id="{EB774E78-91D1-4262-BD67-58EA25113A4F}"/>
              </a:ext>
            </a:extLst>
          </p:cNvPr>
          <p:cNvSpPr>
            <a:spLocks noGrp="1"/>
          </p:cNvSpPr>
          <p:nvPr>
            <p:ph type="body" idx="1"/>
          </p:nvPr>
        </p:nvSpPr>
        <p:spPr>
          <a:xfrm>
            <a:off x="972050" y="3535722"/>
            <a:ext cx="22439899" cy="7468671"/>
          </a:xfrm>
        </p:spPr>
        <p:txBody>
          <a:bodyPr>
            <a:spAutoFit/>
          </a:bodyPr>
          <a:lstStyle/>
          <a:p>
            <a:pPr marL="0" indent="0">
              <a:buNone/>
            </a:pPr>
            <a:r>
              <a:rPr lang="en-US" sz="4000" dirty="0">
                <a:solidFill>
                  <a:srgbClr val="0D1E25"/>
                </a:solidFill>
              </a:rPr>
              <a:t>Project budget depends on</a:t>
            </a:r>
          </a:p>
          <a:p>
            <a:pPr marL="742950" indent="-742950">
              <a:buClr>
                <a:srgbClr val="025EFF"/>
              </a:buClr>
              <a:buSzPct val="100000"/>
              <a:buFont typeface="+mj-lt"/>
              <a:buAutoNum type="arabicPeriod"/>
            </a:pPr>
            <a:r>
              <a:rPr lang="en-US" sz="4000" dirty="0">
                <a:solidFill>
                  <a:srgbClr val="0D1E25"/>
                </a:solidFill>
              </a:rPr>
              <a:t>Availability and fit of existing open-source implementations, models or commercial software</a:t>
            </a:r>
          </a:p>
          <a:p>
            <a:pPr marL="742950" indent="-742950">
              <a:buClr>
                <a:srgbClr val="025EFF"/>
              </a:buClr>
              <a:buSzPct val="100000"/>
              <a:buFont typeface="+mj-lt"/>
              <a:buAutoNum type="arabicPeriod"/>
            </a:pPr>
            <a:r>
              <a:rPr lang="en-US" sz="4000" dirty="0">
                <a:solidFill>
                  <a:srgbClr val="0D1E25"/>
                </a:solidFill>
              </a:rPr>
              <a:t>Availability and need of (annotated) data</a:t>
            </a:r>
          </a:p>
          <a:p>
            <a:pPr marL="742950" indent="-742950">
              <a:buClr>
                <a:srgbClr val="025EFF"/>
              </a:buClr>
              <a:buSzPct val="100000"/>
              <a:buFont typeface="+mj-lt"/>
              <a:buAutoNum type="arabicPeriod"/>
            </a:pPr>
            <a:r>
              <a:rPr lang="en-US" sz="4000" dirty="0">
                <a:solidFill>
                  <a:srgbClr val="0D1E25"/>
                </a:solidFill>
              </a:rPr>
              <a:t>Cost of mispredictions</a:t>
            </a:r>
          </a:p>
          <a:p>
            <a:pPr marL="742950" indent="-742950">
              <a:buClr>
                <a:srgbClr val="025EFF"/>
              </a:buClr>
              <a:buSzPct val="100000"/>
              <a:buFont typeface="+mj-lt"/>
              <a:buAutoNum type="arabicPeriod"/>
            </a:pPr>
            <a:r>
              <a:rPr lang="en-US" sz="4000" dirty="0">
                <a:solidFill>
                  <a:srgbClr val="0D1E25"/>
                </a:solidFill>
              </a:rPr>
              <a:t>Functional requirements: data annotation UI, validation UI, re-training loop, …</a:t>
            </a:r>
          </a:p>
          <a:p>
            <a:pPr marL="742950" indent="-742950">
              <a:buClr>
                <a:srgbClr val="025EFF"/>
              </a:buClr>
              <a:buSzPct val="100000"/>
              <a:buFont typeface="+mj-lt"/>
              <a:buAutoNum type="arabicPeriod"/>
            </a:pPr>
            <a:r>
              <a:rPr lang="en-US" sz="4000" dirty="0">
                <a:solidFill>
                  <a:srgbClr val="0D1E25"/>
                </a:solidFill>
              </a:rPr>
              <a:t>Non-functional requirements like desired scalability, response times, uptime, …</a:t>
            </a:r>
          </a:p>
          <a:p>
            <a:pPr marL="742950" indent="-742950">
              <a:buClr>
                <a:srgbClr val="025EFF"/>
              </a:buClr>
              <a:buSzPct val="100000"/>
              <a:buFont typeface="+mj-lt"/>
              <a:buAutoNum type="arabicPeriod"/>
            </a:pPr>
            <a:r>
              <a:rPr lang="en-US" sz="4000" dirty="0">
                <a:solidFill>
                  <a:srgbClr val="0D1E25"/>
                </a:solidFill>
              </a:rPr>
              <a:t>Integration</a:t>
            </a:r>
          </a:p>
          <a:p>
            <a:pPr marL="0" indent="0">
              <a:buNone/>
            </a:pPr>
            <a:endParaRPr lang="en-US" sz="4000" dirty="0">
              <a:solidFill>
                <a:srgbClr val="0D1E25"/>
              </a:solidFill>
            </a:endParaRPr>
          </a:p>
          <a:p>
            <a:pPr marL="0" indent="0">
              <a:buNone/>
            </a:pPr>
            <a:endParaRPr lang="en-US" sz="4000" dirty="0">
              <a:solidFill>
                <a:srgbClr val="0D1E25"/>
              </a:solidFill>
            </a:endParaRPr>
          </a:p>
          <a:p>
            <a:pPr marL="0" indent="0">
              <a:buNone/>
            </a:pPr>
            <a:r>
              <a:rPr lang="en-US" sz="4000" dirty="0">
                <a:solidFill>
                  <a:srgbClr val="0D1E25"/>
                </a:solidFill>
              </a:rPr>
              <a:t>Project budget grows </a:t>
            </a:r>
            <a:r>
              <a:rPr lang="en-US" sz="4000" i="1" dirty="0">
                <a:solidFill>
                  <a:srgbClr val="0D1E25"/>
                </a:solidFill>
              </a:rPr>
              <a:t>exponentially</a:t>
            </a:r>
            <a:r>
              <a:rPr lang="en-US" sz="4000" dirty="0">
                <a:solidFill>
                  <a:srgbClr val="0D1E25"/>
                </a:solidFill>
              </a:rPr>
              <a:t> with complexity, not </a:t>
            </a:r>
            <a:r>
              <a:rPr lang="en-US" sz="4000" i="1" dirty="0">
                <a:solidFill>
                  <a:srgbClr val="0D1E25"/>
                </a:solidFill>
              </a:rPr>
              <a:t>linearly</a:t>
            </a:r>
          </a:p>
        </p:txBody>
      </p:sp>
      <p:sp>
        <p:nvSpPr>
          <p:cNvPr id="9" name="Text Placeholder 8">
            <a:extLst>
              <a:ext uri="{FF2B5EF4-FFF2-40B4-BE49-F238E27FC236}">
                <a16:creationId xmlns:a16="http://schemas.microsoft.com/office/drawing/2014/main" id="{E710FD53-C506-4516-9638-C006FAAF2496}"/>
              </a:ext>
            </a:extLst>
          </p:cNvPr>
          <p:cNvSpPr>
            <a:spLocks noGrp="1"/>
          </p:cNvSpPr>
          <p:nvPr>
            <p:ph type="body" idx="2"/>
          </p:nvPr>
        </p:nvSpPr>
        <p:spPr/>
        <p:txBody>
          <a:bodyPr>
            <a:normAutofit/>
          </a:bodyPr>
          <a:lstStyle/>
          <a:p>
            <a:r>
              <a:rPr lang="en-US" sz="3200" dirty="0">
                <a:solidFill>
                  <a:srgbClr val="002F9F"/>
                </a:solidFill>
              </a:rPr>
              <a:t>Example how teams work together</a:t>
            </a:r>
          </a:p>
        </p:txBody>
      </p:sp>
      <p:sp>
        <p:nvSpPr>
          <p:cNvPr id="5" name="TextBox 4">
            <a:extLst>
              <a:ext uri="{FF2B5EF4-FFF2-40B4-BE49-F238E27FC236}">
                <a16:creationId xmlns:a16="http://schemas.microsoft.com/office/drawing/2014/main" id="{2848325D-D1D8-45EF-A4F4-58174CFCECEB}"/>
              </a:ext>
            </a:extLst>
          </p:cNvPr>
          <p:cNvSpPr txBox="1"/>
          <p:nvPr/>
        </p:nvSpPr>
        <p:spPr>
          <a:xfrm>
            <a:off x="6275437" y="11753125"/>
            <a:ext cx="11833124" cy="1323439"/>
          </a:xfrm>
          <a:prstGeom prst="rect">
            <a:avLst/>
          </a:prstGeom>
          <a:noFill/>
        </p:spPr>
        <p:txBody>
          <a:bodyPr wrap="square">
            <a:spAutoFit/>
          </a:bodyPr>
          <a:lstStyle/>
          <a:p>
            <a:pPr algn="ctr"/>
            <a:r>
              <a:rPr lang="en-GB" sz="4000" i="1" dirty="0">
                <a:solidFill>
                  <a:srgbClr val="025EFF"/>
                </a:solidFill>
                <a:effectLst/>
                <a:latin typeface="Calibri" panose="020F0502020204030204" pitchFamily="34" charset="0"/>
                <a:cs typeface="Calibri" panose="020F0502020204030204" pitchFamily="34" charset="0"/>
              </a:rPr>
              <a:t>“What one programmer can do in one month, two programmers can do in two months” – Fred Brooks</a:t>
            </a:r>
            <a:endParaRPr lang="en-BE" sz="4000" i="1" dirty="0">
              <a:solidFill>
                <a:srgbClr val="025E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443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sp>
        <p:nvSpPr>
          <p:cNvPr id="8" name="Rectangle 7">
            <a:extLst>
              <a:ext uri="{FF2B5EF4-FFF2-40B4-BE49-F238E27FC236}">
                <a16:creationId xmlns:a16="http://schemas.microsoft.com/office/drawing/2014/main" id="{462BC672-436B-4916-BF32-6C4B37AB9C66}"/>
              </a:ext>
            </a:extLst>
          </p:cNvPr>
          <p:cNvSpPr/>
          <p:nvPr/>
        </p:nvSpPr>
        <p:spPr>
          <a:xfrm>
            <a:off x="-555609" y="546597"/>
            <a:ext cx="21262344" cy="1362124"/>
          </a:xfrm>
          <a:prstGeom prst="rect">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Google Shape;223;p4">
            <a:extLst>
              <a:ext uri="{FF2B5EF4-FFF2-40B4-BE49-F238E27FC236}">
                <a16:creationId xmlns:a16="http://schemas.microsoft.com/office/drawing/2014/main" id="{73022849-39E5-4511-A948-9C8F9CC17051}"/>
              </a:ext>
            </a:extLst>
          </p:cNvPr>
          <p:cNvSpPr txBox="1"/>
          <p:nvPr/>
        </p:nvSpPr>
        <p:spPr>
          <a:xfrm>
            <a:off x="917343" y="502050"/>
            <a:ext cx="19789392" cy="1949252"/>
          </a:xfrm>
          <a:prstGeom prst="rect">
            <a:avLst/>
          </a:prstGeom>
          <a:noFill/>
          <a:ln>
            <a:noFill/>
          </a:ln>
        </p:spPr>
        <p:txBody>
          <a:bodyPr spcFirstLastPara="1" wrap="square" lIns="50800" tIns="50800" rIns="50800" bIns="50800" anchor="t" anchorCtr="0">
            <a:spAutoFit/>
          </a:bodyPr>
          <a:lstStyle/>
          <a:p>
            <a:pPr marL="0" marR="0" lvl="0" indent="0" algn="l" rtl="0">
              <a:lnSpc>
                <a:spcPct val="120000"/>
              </a:lnSpc>
              <a:spcBef>
                <a:spcPts val="0"/>
              </a:spcBef>
              <a:spcAft>
                <a:spcPts val="0"/>
              </a:spcAft>
              <a:buClr>
                <a:srgbClr val="025FFF"/>
              </a:buClr>
              <a:buSzPts val="7000"/>
              <a:buFont typeface="Arial"/>
              <a:buNone/>
            </a:pPr>
            <a:r>
              <a:rPr lang="en-GB" sz="9600" b="1" i="0" u="none" strike="noStrike" cap="none" spc="-150" dirty="0">
                <a:solidFill>
                  <a:schemeClr val="bg1"/>
                </a:solidFill>
                <a:latin typeface="Poppins" panose="00000500000000000000" pitchFamily="2" charset="0"/>
                <a:cs typeface="Poppins" panose="00000500000000000000" pitchFamily="2" charset="0"/>
                <a:sym typeface="Arial"/>
              </a:rPr>
              <a:t>THE IMPORTANCE OF LANGUAGE</a:t>
            </a:r>
          </a:p>
        </p:txBody>
      </p:sp>
      <p:sp>
        <p:nvSpPr>
          <p:cNvPr id="2" name="Rectangle 1">
            <a:extLst>
              <a:ext uri="{FF2B5EF4-FFF2-40B4-BE49-F238E27FC236}">
                <a16:creationId xmlns:a16="http://schemas.microsoft.com/office/drawing/2014/main" id="{F07E8FDB-50AF-8A22-CA18-1A8B0235A658}"/>
              </a:ext>
            </a:extLst>
          </p:cNvPr>
          <p:cNvSpPr/>
          <p:nvPr/>
        </p:nvSpPr>
        <p:spPr>
          <a:xfrm>
            <a:off x="1503413" y="11780336"/>
            <a:ext cx="3007287" cy="14336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dirty="0">
                <a:solidFill>
                  <a:srgbClr val="022CFF"/>
                </a:solidFill>
              </a:rPr>
              <a:t>Scope 1: Structured, numeric data</a:t>
            </a:r>
          </a:p>
        </p:txBody>
      </p:sp>
      <p:sp>
        <p:nvSpPr>
          <p:cNvPr id="16" name="Rectangle 15">
            <a:extLst>
              <a:ext uri="{FF2B5EF4-FFF2-40B4-BE49-F238E27FC236}">
                <a16:creationId xmlns:a16="http://schemas.microsoft.com/office/drawing/2014/main" id="{299CC5B5-678D-C984-5A73-8AFF637D010E}"/>
              </a:ext>
            </a:extLst>
          </p:cNvPr>
          <p:cNvSpPr/>
          <p:nvPr/>
        </p:nvSpPr>
        <p:spPr>
          <a:xfrm>
            <a:off x="5207563" y="10276234"/>
            <a:ext cx="3007287" cy="293771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dirty="0">
                <a:solidFill>
                  <a:srgbClr val="022CFF"/>
                </a:solidFill>
              </a:rPr>
              <a:t>Scope 2: Invisible, structured written data</a:t>
            </a:r>
          </a:p>
        </p:txBody>
      </p:sp>
      <p:sp>
        <p:nvSpPr>
          <p:cNvPr id="17" name="Rectangle 16">
            <a:extLst>
              <a:ext uri="{FF2B5EF4-FFF2-40B4-BE49-F238E27FC236}">
                <a16:creationId xmlns:a16="http://schemas.microsoft.com/office/drawing/2014/main" id="{D5D0B98B-6586-8695-E46A-10AA6AF4053E}"/>
              </a:ext>
            </a:extLst>
          </p:cNvPr>
          <p:cNvSpPr/>
          <p:nvPr/>
        </p:nvSpPr>
        <p:spPr>
          <a:xfrm>
            <a:off x="8911713" y="8255147"/>
            <a:ext cx="3007287" cy="495880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dirty="0">
                <a:solidFill>
                  <a:srgbClr val="022CFF"/>
                </a:solidFill>
              </a:rPr>
              <a:t>Scope 3: The written world on the internet and in books</a:t>
            </a:r>
          </a:p>
        </p:txBody>
      </p:sp>
      <p:sp>
        <p:nvSpPr>
          <p:cNvPr id="18" name="Rectangle 17">
            <a:extLst>
              <a:ext uri="{FF2B5EF4-FFF2-40B4-BE49-F238E27FC236}">
                <a16:creationId xmlns:a16="http://schemas.microsoft.com/office/drawing/2014/main" id="{4C7EFDCC-D764-4D56-7A3F-F639C158A341}"/>
              </a:ext>
            </a:extLst>
          </p:cNvPr>
          <p:cNvSpPr/>
          <p:nvPr/>
        </p:nvSpPr>
        <p:spPr>
          <a:xfrm>
            <a:off x="12615863" y="6696356"/>
            <a:ext cx="3007287" cy="651759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dirty="0">
                <a:solidFill>
                  <a:srgbClr val="022CFF"/>
                </a:solidFill>
              </a:rPr>
              <a:t>Scope 4: The world of video and audio</a:t>
            </a:r>
          </a:p>
        </p:txBody>
      </p:sp>
      <p:sp>
        <p:nvSpPr>
          <p:cNvPr id="19" name="Rectangle 18">
            <a:extLst>
              <a:ext uri="{FF2B5EF4-FFF2-40B4-BE49-F238E27FC236}">
                <a16:creationId xmlns:a16="http://schemas.microsoft.com/office/drawing/2014/main" id="{6F404BB2-0B39-4CFB-D4ED-F8261F87F376}"/>
              </a:ext>
            </a:extLst>
          </p:cNvPr>
          <p:cNvSpPr/>
          <p:nvPr/>
        </p:nvSpPr>
        <p:spPr>
          <a:xfrm>
            <a:off x="16320013" y="5102322"/>
            <a:ext cx="3007287" cy="811162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dirty="0">
                <a:solidFill>
                  <a:srgbClr val="022CFF"/>
                </a:solidFill>
              </a:rPr>
              <a:t>Scope 5: Interacting with the world</a:t>
            </a:r>
          </a:p>
        </p:txBody>
      </p:sp>
      <p:sp>
        <p:nvSpPr>
          <p:cNvPr id="20" name="Rectangle 19">
            <a:extLst>
              <a:ext uri="{FF2B5EF4-FFF2-40B4-BE49-F238E27FC236}">
                <a16:creationId xmlns:a16="http://schemas.microsoft.com/office/drawing/2014/main" id="{23DB014A-B369-4F38-3DF9-54D3AF549960}"/>
              </a:ext>
            </a:extLst>
          </p:cNvPr>
          <p:cNvSpPr/>
          <p:nvPr/>
        </p:nvSpPr>
        <p:spPr>
          <a:xfrm>
            <a:off x="20024163" y="3171825"/>
            <a:ext cx="3007287" cy="100421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sz="2800" dirty="0">
                <a:solidFill>
                  <a:srgbClr val="022CFF"/>
                </a:solidFill>
              </a:rPr>
              <a:t>Scope X: Emotions, feelings and internal states</a:t>
            </a:r>
          </a:p>
        </p:txBody>
      </p:sp>
      <p:sp>
        <p:nvSpPr>
          <p:cNvPr id="3" name="Down Arrow 2">
            <a:extLst>
              <a:ext uri="{FF2B5EF4-FFF2-40B4-BE49-F238E27FC236}">
                <a16:creationId xmlns:a16="http://schemas.microsoft.com/office/drawing/2014/main" id="{4C66D524-62BF-003D-D323-20B77592F5BF}"/>
              </a:ext>
            </a:extLst>
          </p:cNvPr>
          <p:cNvSpPr/>
          <p:nvPr/>
        </p:nvSpPr>
        <p:spPr>
          <a:xfrm>
            <a:off x="11519140" y="5760238"/>
            <a:ext cx="672860" cy="24326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Down Arrow 3">
            <a:extLst>
              <a:ext uri="{FF2B5EF4-FFF2-40B4-BE49-F238E27FC236}">
                <a16:creationId xmlns:a16="http://schemas.microsoft.com/office/drawing/2014/main" id="{629851C4-8455-0B79-6C49-941D5ED9D5F0}"/>
              </a:ext>
            </a:extLst>
          </p:cNvPr>
          <p:cNvSpPr/>
          <p:nvPr/>
        </p:nvSpPr>
        <p:spPr>
          <a:xfrm>
            <a:off x="15286720" y="4163234"/>
            <a:ext cx="672860" cy="24326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Down Arrow 4">
            <a:extLst>
              <a:ext uri="{FF2B5EF4-FFF2-40B4-BE49-F238E27FC236}">
                <a16:creationId xmlns:a16="http://schemas.microsoft.com/office/drawing/2014/main" id="{22F914F2-80F5-E99A-02F6-009CFE797059}"/>
              </a:ext>
            </a:extLst>
          </p:cNvPr>
          <p:cNvSpPr/>
          <p:nvPr/>
        </p:nvSpPr>
        <p:spPr>
          <a:xfrm>
            <a:off x="19053509" y="3623094"/>
            <a:ext cx="672860" cy="1699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82736404-805E-CA8E-22F8-20CDFE393162}"/>
              </a:ext>
            </a:extLst>
          </p:cNvPr>
          <p:cNvSpPr txBox="1"/>
          <p:nvPr/>
        </p:nvSpPr>
        <p:spPr>
          <a:xfrm>
            <a:off x="10925884" y="5264065"/>
            <a:ext cx="1992853" cy="369332"/>
          </a:xfrm>
          <a:prstGeom prst="rect">
            <a:avLst/>
          </a:prstGeom>
          <a:noFill/>
        </p:spPr>
        <p:txBody>
          <a:bodyPr wrap="none" rtlCol="0">
            <a:spAutoFit/>
          </a:bodyPr>
          <a:lstStyle/>
          <a:p>
            <a:r>
              <a:rPr lang="en-BE" dirty="0"/>
              <a:t>November 2022</a:t>
            </a:r>
          </a:p>
        </p:txBody>
      </p:sp>
      <p:sp>
        <p:nvSpPr>
          <p:cNvPr id="7" name="TextBox 6">
            <a:extLst>
              <a:ext uri="{FF2B5EF4-FFF2-40B4-BE49-F238E27FC236}">
                <a16:creationId xmlns:a16="http://schemas.microsoft.com/office/drawing/2014/main" id="{792C7F38-914E-BA38-A6E0-E21125366C2C}"/>
              </a:ext>
            </a:extLst>
          </p:cNvPr>
          <p:cNvSpPr txBox="1"/>
          <p:nvPr/>
        </p:nvSpPr>
        <p:spPr>
          <a:xfrm>
            <a:off x="14512456" y="3620653"/>
            <a:ext cx="2056973" cy="369332"/>
          </a:xfrm>
          <a:prstGeom prst="rect">
            <a:avLst/>
          </a:prstGeom>
          <a:noFill/>
        </p:spPr>
        <p:txBody>
          <a:bodyPr wrap="none" rtlCol="0">
            <a:spAutoFit/>
          </a:bodyPr>
          <a:lstStyle/>
          <a:p>
            <a:r>
              <a:rPr lang="en-BE" dirty="0"/>
              <a:t>November 2023</a:t>
            </a:r>
          </a:p>
        </p:txBody>
      </p:sp>
      <p:sp>
        <p:nvSpPr>
          <p:cNvPr id="10" name="TextBox 9">
            <a:extLst>
              <a:ext uri="{FF2B5EF4-FFF2-40B4-BE49-F238E27FC236}">
                <a16:creationId xmlns:a16="http://schemas.microsoft.com/office/drawing/2014/main" id="{31CE2A6E-79FF-0839-7840-B6ED5089D50F}"/>
              </a:ext>
            </a:extLst>
          </p:cNvPr>
          <p:cNvSpPr txBox="1"/>
          <p:nvPr/>
        </p:nvSpPr>
        <p:spPr>
          <a:xfrm>
            <a:off x="18991691" y="3222814"/>
            <a:ext cx="883575" cy="369332"/>
          </a:xfrm>
          <a:prstGeom prst="rect">
            <a:avLst/>
          </a:prstGeom>
          <a:noFill/>
        </p:spPr>
        <p:txBody>
          <a:bodyPr wrap="none" rtlCol="0">
            <a:spAutoFit/>
          </a:bodyPr>
          <a:lstStyle/>
          <a:p>
            <a:r>
              <a:rPr lang="en-BE" dirty="0"/>
              <a:t>Soon?</a:t>
            </a:r>
          </a:p>
        </p:txBody>
      </p:sp>
    </p:spTree>
    <p:extLst>
      <p:ext uri="{BB962C8B-B14F-4D97-AF65-F5344CB8AC3E}">
        <p14:creationId xmlns:p14="http://schemas.microsoft.com/office/powerpoint/2010/main" val="542034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C5CC-2F70-4595-BCD5-369B15CD47D8}"/>
              </a:ext>
            </a:extLst>
          </p:cNvPr>
          <p:cNvSpPr>
            <a:spLocks noGrp="1"/>
          </p:cNvSpPr>
          <p:nvPr>
            <p:ph type="title"/>
          </p:nvPr>
        </p:nvSpPr>
        <p:spPr/>
        <p:txBody>
          <a:bodyPr>
            <a:normAutofit fontScale="90000"/>
          </a:bodyPr>
          <a:lstStyle/>
          <a:p>
            <a:r>
              <a:rPr lang="en-US" dirty="0"/>
              <a:t>Project plans for building ML solutions - Example</a:t>
            </a:r>
          </a:p>
        </p:txBody>
      </p:sp>
      <p:sp>
        <p:nvSpPr>
          <p:cNvPr id="9" name="Text Placeholder 8">
            <a:extLst>
              <a:ext uri="{FF2B5EF4-FFF2-40B4-BE49-F238E27FC236}">
                <a16:creationId xmlns:a16="http://schemas.microsoft.com/office/drawing/2014/main" id="{E710FD53-C506-4516-9638-C006FAAF2496}"/>
              </a:ext>
            </a:extLst>
          </p:cNvPr>
          <p:cNvSpPr>
            <a:spLocks noGrp="1"/>
          </p:cNvSpPr>
          <p:nvPr>
            <p:ph type="body" idx="2"/>
          </p:nvPr>
        </p:nvSpPr>
        <p:spPr>
          <a:xfrm>
            <a:off x="514459" y="2455231"/>
            <a:ext cx="21179139" cy="730250"/>
          </a:xfrm>
        </p:spPr>
        <p:txBody>
          <a:bodyPr>
            <a:normAutofit/>
          </a:bodyPr>
          <a:lstStyle/>
          <a:p>
            <a:r>
              <a:rPr lang="en-US" sz="3200" dirty="0">
                <a:solidFill>
                  <a:srgbClr val="002F9F"/>
                </a:solidFill>
              </a:rPr>
              <a:t>Example of a project budget for about ~100k implementing an NLP solution</a:t>
            </a:r>
          </a:p>
        </p:txBody>
      </p:sp>
      <p:graphicFrame>
        <p:nvGraphicFramePr>
          <p:cNvPr id="10" name="Table 9">
            <a:extLst>
              <a:ext uri="{FF2B5EF4-FFF2-40B4-BE49-F238E27FC236}">
                <a16:creationId xmlns:a16="http://schemas.microsoft.com/office/drawing/2014/main" id="{124C82C1-BE44-4C01-B2B6-0AB0B476CE75}"/>
              </a:ext>
            </a:extLst>
          </p:cNvPr>
          <p:cNvGraphicFramePr>
            <a:graphicFrameLocks noGrp="1"/>
          </p:cNvGraphicFramePr>
          <p:nvPr>
            <p:extLst>
              <p:ext uri="{D42A27DB-BD31-4B8C-83A1-F6EECF244321}">
                <p14:modId xmlns:p14="http://schemas.microsoft.com/office/powerpoint/2010/main" val="1967609280"/>
              </p:ext>
            </p:extLst>
          </p:nvPr>
        </p:nvGraphicFramePr>
        <p:xfrm>
          <a:off x="642851" y="3296010"/>
          <a:ext cx="23098298" cy="10128365"/>
        </p:xfrm>
        <a:graphic>
          <a:graphicData uri="http://schemas.openxmlformats.org/drawingml/2006/table">
            <a:tbl>
              <a:tblPr/>
              <a:tblGrid>
                <a:gridCol w="5774575">
                  <a:extLst>
                    <a:ext uri="{9D8B030D-6E8A-4147-A177-3AD203B41FA5}">
                      <a16:colId xmlns:a16="http://schemas.microsoft.com/office/drawing/2014/main" val="1126522756"/>
                    </a:ext>
                  </a:extLst>
                </a:gridCol>
                <a:gridCol w="10049037">
                  <a:extLst>
                    <a:ext uri="{9D8B030D-6E8A-4147-A177-3AD203B41FA5}">
                      <a16:colId xmlns:a16="http://schemas.microsoft.com/office/drawing/2014/main" val="3977795329"/>
                    </a:ext>
                  </a:extLst>
                </a:gridCol>
                <a:gridCol w="4770285">
                  <a:extLst>
                    <a:ext uri="{9D8B030D-6E8A-4147-A177-3AD203B41FA5}">
                      <a16:colId xmlns:a16="http://schemas.microsoft.com/office/drawing/2014/main" val="1880556941"/>
                    </a:ext>
                  </a:extLst>
                </a:gridCol>
                <a:gridCol w="2504401">
                  <a:extLst>
                    <a:ext uri="{9D8B030D-6E8A-4147-A177-3AD203B41FA5}">
                      <a16:colId xmlns:a16="http://schemas.microsoft.com/office/drawing/2014/main" val="3329051413"/>
                    </a:ext>
                  </a:extLst>
                </a:gridCol>
              </a:tblGrid>
              <a:tr h="344961">
                <a:tc>
                  <a:txBody>
                    <a:bodyPr/>
                    <a:lstStyle/>
                    <a:p>
                      <a:r>
                        <a:rPr lang="en-GB" sz="2800" b="1"/>
                        <a:t>Topic</a:t>
                      </a:r>
                      <a:endParaRPr lang="en-GB" sz="2800"/>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b="1"/>
                        <a:t>Notes</a:t>
                      </a:r>
                      <a:endParaRPr lang="en-GB" sz="2800"/>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b="1"/>
                        <a:t>Who</a:t>
                      </a:r>
                      <a:endParaRPr lang="en-GB" sz="2800"/>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b="1"/>
                        <a:t>Timing</a:t>
                      </a:r>
                      <a:endParaRPr lang="en-GB" sz="2800"/>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2650927"/>
                  </a:ext>
                </a:extLst>
              </a:tr>
              <a:tr h="344961">
                <a:tc gridSpan="2">
                  <a:txBody>
                    <a:bodyPr/>
                    <a:lstStyle/>
                    <a:p>
                      <a:r>
                        <a:rPr lang="en-GB" sz="2800" dirty="0">
                          <a:solidFill>
                            <a:schemeClr val="bg1"/>
                          </a:solidFill>
                          <a:effectLst/>
                        </a:rPr>
                        <a:t>Phase 0 - Requirements analysis and project config</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hMerge="1">
                  <a:txBody>
                    <a:bodyPr/>
                    <a:lstStyle/>
                    <a:p>
                      <a:endParaRPr lang="en-BE"/>
                    </a:p>
                  </a:txBody>
                  <a:tcPr/>
                </a:tc>
                <a:tc>
                  <a:txBody>
                    <a:bodyPr/>
                    <a:lstStyle/>
                    <a:p>
                      <a:r>
                        <a:rPr lang="en-BE" sz="2800" dirty="0">
                          <a:effectLst/>
                        </a:rPr>
                        <a:t> </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BE" sz="2800" dirty="0">
                          <a:effectLst/>
                        </a:rPr>
                        <a:t> </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extLst>
                  <a:ext uri="{0D108BD9-81ED-4DB2-BD59-A6C34878D82A}">
                    <a16:rowId xmlns:a16="http://schemas.microsoft.com/office/drawing/2014/main" val="91392938"/>
                  </a:ext>
                </a:extLst>
              </a:tr>
              <a:tr h="1561813">
                <a:tc>
                  <a:txBody>
                    <a:bodyPr/>
                    <a:lstStyle/>
                    <a:p>
                      <a:r>
                        <a:rPr lang="en-GB" sz="2800"/>
                        <a:t>Project kick-off</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dirty="0"/>
                        <a:t>Agenda</a:t>
                      </a:r>
                    </a:p>
                    <a:p>
                      <a:pPr>
                        <a:buFont typeface="Arial" panose="020B0604020202020204" pitchFamily="34" charset="0"/>
                        <a:buChar char="•"/>
                      </a:pPr>
                      <a:r>
                        <a:rPr lang="en-GB" sz="2800" dirty="0"/>
                        <a:t>Discuss project planning and milestones</a:t>
                      </a:r>
                    </a:p>
                    <a:p>
                      <a:pPr>
                        <a:buFont typeface="Arial" panose="020B0604020202020204" pitchFamily="34" charset="0"/>
                        <a:buChar char="•"/>
                      </a:pPr>
                      <a:r>
                        <a:rPr lang="en-GB" sz="2800" dirty="0"/>
                        <a:t>Schedule workshops</a:t>
                      </a:r>
                    </a:p>
                    <a:p>
                      <a:pPr>
                        <a:buFont typeface="Arial" panose="020B0604020202020204" pitchFamily="34" charset="0"/>
                        <a:buChar char="•"/>
                      </a:pPr>
                      <a:r>
                        <a:rPr lang="en-GB" sz="2800" dirty="0"/>
                        <a:t>Set up project governance</a:t>
                      </a:r>
                    </a:p>
                    <a:p>
                      <a:pPr>
                        <a:buFont typeface="Arial" panose="020B0604020202020204" pitchFamily="34" charset="0"/>
                        <a:buChar char="•"/>
                      </a:pPr>
                      <a:r>
                        <a:rPr lang="en-GB" sz="2800" dirty="0"/>
                        <a:t>Agree on communication channels, status meetings, …</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dirty="0"/>
                        <a:t>Project leadership</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a:t>Week 1</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1322273"/>
                  </a:ext>
                </a:extLst>
              </a:tr>
              <a:tr h="1561813">
                <a:tc>
                  <a:txBody>
                    <a:bodyPr/>
                    <a:lstStyle/>
                    <a:p>
                      <a:r>
                        <a:rPr lang="en-GB" sz="2800" dirty="0"/>
                        <a:t>Functional analysis workshop 1</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dirty="0"/>
                        <a:t>Full day analysis workshop</a:t>
                      </a:r>
                    </a:p>
                    <a:p>
                      <a:pPr>
                        <a:buFont typeface="Arial" panose="020B0604020202020204" pitchFamily="34" charset="0"/>
                        <a:buChar char="•"/>
                      </a:pPr>
                      <a:r>
                        <a:rPr lang="en-GB" sz="2800" dirty="0"/>
                        <a:t>End-to-end process for broader context</a:t>
                      </a:r>
                    </a:p>
                    <a:p>
                      <a:pPr>
                        <a:buFont typeface="Arial" panose="020B0604020202020204" pitchFamily="34" charset="0"/>
                        <a:buChar char="•"/>
                      </a:pPr>
                      <a:r>
                        <a:rPr lang="en-GB" sz="2800" dirty="0"/>
                        <a:t>Data to extract and examples</a:t>
                      </a:r>
                    </a:p>
                    <a:p>
                      <a:pPr>
                        <a:buFont typeface="Arial" panose="020B0604020202020204" pitchFamily="34" charset="0"/>
                        <a:buChar char="•"/>
                      </a:pPr>
                      <a:r>
                        <a:rPr lang="en-GB" sz="2800" dirty="0"/>
                        <a:t>Requirements for custom validation rules enrichments</a:t>
                      </a:r>
                    </a:p>
                    <a:p>
                      <a:r>
                        <a:rPr lang="en-GB" sz="2800" i="1" dirty="0"/>
                        <a:t>Location: on-site or remote.</a:t>
                      </a:r>
                      <a:endParaRPr lang="en-GB" sz="2800" dirty="0"/>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dirty="0"/>
                        <a:t>Business stakeholders</a:t>
                      </a:r>
                    </a:p>
                    <a:p>
                      <a:r>
                        <a:rPr lang="en-GB" sz="2800" dirty="0"/>
                        <a:t>Analysts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dirty="0"/>
                        <a:t>Week 2</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05847992"/>
                  </a:ext>
                </a:extLst>
              </a:tr>
              <a:tr h="831702">
                <a:tc>
                  <a:txBody>
                    <a:bodyPr/>
                    <a:lstStyle/>
                    <a:p>
                      <a:r>
                        <a:rPr lang="en-GB" sz="2800"/>
                        <a:t>Draft functional requirements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dirty="0"/>
                        <a:t>Draft functional requirements document.</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dirty="0"/>
                        <a:t>Business Analysts</a:t>
                      </a:r>
                    </a:p>
                    <a:p>
                      <a:r>
                        <a:rPr lang="en-GB" sz="2800" dirty="0"/>
                        <a:t>Support from business stakeholders.</a:t>
                      </a:r>
                    </a:p>
                    <a:p>
                      <a:r>
                        <a:rPr lang="en-GB" sz="2800" dirty="0"/>
                        <a:t> </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a:t>Week 2-3</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2114901"/>
                  </a:ext>
                </a:extLst>
              </a:tr>
              <a:tr h="588331">
                <a:tc>
                  <a:txBody>
                    <a:bodyPr/>
                    <a:lstStyle/>
                    <a:p>
                      <a:r>
                        <a:rPr lang="en-GB" sz="2800"/>
                        <a:t>Functional analysis workshop 2</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a:t>Answer and discuss remaining questions.</a:t>
                      </a:r>
                    </a:p>
                    <a:p>
                      <a:r>
                        <a:rPr lang="en-GB" sz="2800"/>
                        <a:t>Discuss preliminary budget to align on scope.</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dirty="0"/>
                        <a:t>Business Analysts</a:t>
                      </a:r>
                    </a:p>
                    <a:p>
                      <a:r>
                        <a:rPr lang="en-GB" sz="2800" dirty="0"/>
                        <a:t>Support from business stakeholders.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a:t>Week 3</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8070563"/>
                  </a:ext>
                </a:extLst>
              </a:tr>
              <a:tr h="588331">
                <a:tc>
                  <a:txBody>
                    <a:bodyPr/>
                    <a:lstStyle/>
                    <a:p>
                      <a:r>
                        <a:rPr lang="en-GB" sz="2800"/>
                        <a:t>Technical integration workshop</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dirty="0"/>
                        <a:t>Integration with Dynamics AX for enrichments and output</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dirty="0"/>
                        <a:t>Technical Analyst / Architect</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800"/>
                        <a:t>Week 2</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5473424"/>
                  </a:ext>
                </a:extLst>
              </a:tr>
              <a:tr h="588331">
                <a:tc>
                  <a:txBody>
                    <a:bodyPr/>
                    <a:lstStyle/>
                    <a:p>
                      <a:r>
                        <a:rPr lang="en-GB" sz="2800" dirty="0">
                          <a:solidFill>
                            <a:schemeClr val="bg1"/>
                          </a:solidFill>
                          <a:effectLst/>
                        </a:rPr>
                        <a:t>Milestone 1</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dirty="0">
                          <a:solidFill>
                            <a:schemeClr val="bg1"/>
                          </a:solidFill>
                          <a:effectLst/>
                        </a:rPr>
                        <a:t>Acceptance of functional and technical requirements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dirty="0">
                          <a:solidFill>
                            <a:schemeClr val="bg1"/>
                          </a:solidFill>
                          <a:effectLst/>
                        </a:rPr>
                        <a:t>Project leadership</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dirty="0">
                          <a:solidFill>
                            <a:schemeClr val="bg1"/>
                          </a:solidFill>
                          <a:effectLst/>
                        </a:rPr>
                        <a:t>Week 4</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extLst>
                  <a:ext uri="{0D108BD9-81ED-4DB2-BD59-A6C34878D82A}">
                    <a16:rowId xmlns:a16="http://schemas.microsoft.com/office/drawing/2014/main" val="2764794050"/>
                  </a:ext>
                </a:extLst>
              </a:tr>
            </a:tbl>
          </a:graphicData>
        </a:graphic>
      </p:graphicFrame>
    </p:spTree>
    <p:extLst>
      <p:ext uri="{BB962C8B-B14F-4D97-AF65-F5344CB8AC3E}">
        <p14:creationId xmlns:p14="http://schemas.microsoft.com/office/powerpoint/2010/main" val="22730618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C5CC-2F70-4595-BCD5-369B15CD47D8}"/>
              </a:ext>
            </a:extLst>
          </p:cNvPr>
          <p:cNvSpPr>
            <a:spLocks noGrp="1"/>
          </p:cNvSpPr>
          <p:nvPr>
            <p:ph type="title"/>
          </p:nvPr>
        </p:nvSpPr>
        <p:spPr/>
        <p:txBody>
          <a:bodyPr>
            <a:normAutofit fontScale="90000"/>
          </a:bodyPr>
          <a:lstStyle/>
          <a:p>
            <a:r>
              <a:rPr lang="en-US" dirty="0"/>
              <a:t>Project plans for building ML solutions - Example</a:t>
            </a:r>
          </a:p>
        </p:txBody>
      </p:sp>
      <p:sp>
        <p:nvSpPr>
          <p:cNvPr id="9" name="Text Placeholder 8">
            <a:extLst>
              <a:ext uri="{FF2B5EF4-FFF2-40B4-BE49-F238E27FC236}">
                <a16:creationId xmlns:a16="http://schemas.microsoft.com/office/drawing/2014/main" id="{E710FD53-C506-4516-9638-C006FAAF2496}"/>
              </a:ext>
            </a:extLst>
          </p:cNvPr>
          <p:cNvSpPr>
            <a:spLocks noGrp="1"/>
          </p:cNvSpPr>
          <p:nvPr>
            <p:ph type="body" idx="2"/>
          </p:nvPr>
        </p:nvSpPr>
        <p:spPr>
          <a:xfrm>
            <a:off x="514459" y="2455231"/>
            <a:ext cx="21179139" cy="730250"/>
          </a:xfrm>
        </p:spPr>
        <p:txBody>
          <a:bodyPr>
            <a:normAutofit/>
          </a:bodyPr>
          <a:lstStyle/>
          <a:p>
            <a:r>
              <a:rPr lang="en-US" sz="3200" dirty="0">
                <a:solidFill>
                  <a:srgbClr val="002F9F"/>
                </a:solidFill>
              </a:rPr>
              <a:t>Example of a project budget for about ~100k implementing an NLP solution</a:t>
            </a:r>
          </a:p>
        </p:txBody>
      </p:sp>
      <p:graphicFrame>
        <p:nvGraphicFramePr>
          <p:cNvPr id="8" name="Table 7">
            <a:extLst>
              <a:ext uri="{FF2B5EF4-FFF2-40B4-BE49-F238E27FC236}">
                <a16:creationId xmlns:a16="http://schemas.microsoft.com/office/drawing/2014/main" id="{F9EF0841-E098-49DB-9781-C64C670D2B0A}"/>
              </a:ext>
            </a:extLst>
          </p:cNvPr>
          <p:cNvGraphicFramePr>
            <a:graphicFrameLocks noGrp="1"/>
          </p:cNvGraphicFramePr>
          <p:nvPr>
            <p:extLst>
              <p:ext uri="{D42A27DB-BD31-4B8C-83A1-F6EECF244321}">
                <p14:modId xmlns:p14="http://schemas.microsoft.com/office/powerpoint/2010/main" val="3183509884"/>
              </p:ext>
            </p:extLst>
          </p:nvPr>
        </p:nvGraphicFramePr>
        <p:xfrm>
          <a:off x="642851" y="3653292"/>
          <a:ext cx="23098298" cy="9214911"/>
        </p:xfrm>
        <a:graphic>
          <a:graphicData uri="http://schemas.openxmlformats.org/drawingml/2006/table">
            <a:tbl>
              <a:tblPr/>
              <a:tblGrid>
                <a:gridCol w="5774575">
                  <a:extLst>
                    <a:ext uri="{9D8B030D-6E8A-4147-A177-3AD203B41FA5}">
                      <a16:colId xmlns:a16="http://schemas.microsoft.com/office/drawing/2014/main" val="1126522756"/>
                    </a:ext>
                  </a:extLst>
                </a:gridCol>
                <a:gridCol w="10049037">
                  <a:extLst>
                    <a:ext uri="{9D8B030D-6E8A-4147-A177-3AD203B41FA5}">
                      <a16:colId xmlns:a16="http://schemas.microsoft.com/office/drawing/2014/main" val="3977795329"/>
                    </a:ext>
                  </a:extLst>
                </a:gridCol>
                <a:gridCol w="4770285">
                  <a:extLst>
                    <a:ext uri="{9D8B030D-6E8A-4147-A177-3AD203B41FA5}">
                      <a16:colId xmlns:a16="http://schemas.microsoft.com/office/drawing/2014/main" val="1880556941"/>
                    </a:ext>
                  </a:extLst>
                </a:gridCol>
                <a:gridCol w="2504401">
                  <a:extLst>
                    <a:ext uri="{9D8B030D-6E8A-4147-A177-3AD203B41FA5}">
                      <a16:colId xmlns:a16="http://schemas.microsoft.com/office/drawing/2014/main" val="3329051413"/>
                    </a:ext>
                  </a:extLst>
                </a:gridCol>
              </a:tblGrid>
              <a:tr h="344961">
                <a:tc>
                  <a:txBody>
                    <a:bodyPr/>
                    <a:lstStyle/>
                    <a:p>
                      <a:r>
                        <a:rPr lang="en-GB" sz="2800" b="1">
                          <a:solidFill>
                            <a:srgbClr val="002F9F"/>
                          </a:solidFill>
                        </a:rPr>
                        <a:t>Topic</a:t>
                      </a:r>
                      <a:endParaRPr lang="en-GB" sz="2800">
                        <a:solidFill>
                          <a:srgbClr val="002F9F"/>
                        </a:solidFill>
                      </a:endParaRP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b="1" dirty="0">
                          <a:solidFill>
                            <a:srgbClr val="002F9F"/>
                          </a:solidFill>
                        </a:rPr>
                        <a:t>Notes</a:t>
                      </a:r>
                      <a:endParaRPr lang="en-GB" sz="2800" dirty="0">
                        <a:solidFill>
                          <a:srgbClr val="002F9F"/>
                        </a:solidFill>
                      </a:endParaRP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b="1">
                          <a:solidFill>
                            <a:srgbClr val="002F9F"/>
                          </a:solidFill>
                        </a:rPr>
                        <a:t>Who</a:t>
                      </a:r>
                      <a:endParaRPr lang="en-GB" sz="2800">
                        <a:solidFill>
                          <a:srgbClr val="002F9F"/>
                        </a:solidFill>
                      </a:endParaRP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b="1" dirty="0">
                          <a:solidFill>
                            <a:srgbClr val="002F9F"/>
                          </a:solidFill>
                        </a:rPr>
                        <a:t>Timing</a:t>
                      </a:r>
                      <a:endParaRPr lang="en-GB" sz="2800" dirty="0">
                        <a:solidFill>
                          <a:srgbClr val="002F9F"/>
                        </a:solidFill>
                      </a:endParaRP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2650927"/>
                  </a:ext>
                </a:extLst>
              </a:tr>
              <a:tr h="588331">
                <a:tc>
                  <a:txBody>
                    <a:bodyPr/>
                    <a:lstStyle/>
                    <a:p>
                      <a:r>
                        <a:rPr lang="en-GB" sz="2800">
                          <a:solidFill>
                            <a:schemeClr val="bg1"/>
                          </a:solidFill>
                          <a:effectLst/>
                        </a:rPr>
                        <a:t>Milestone 1</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a:solidFill>
                            <a:schemeClr val="bg1"/>
                          </a:solidFill>
                          <a:effectLst/>
                        </a:rPr>
                        <a:t>Acceptance of functional and technical requirements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dirty="0">
                          <a:solidFill>
                            <a:schemeClr val="bg1"/>
                          </a:solidFill>
                          <a:effectLst/>
                        </a:rPr>
                        <a:t>Project leadership</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dirty="0">
                          <a:solidFill>
                            <a:schemeClr val="bg1"/>
                          </a:solidFill>
                          <a:effectLst/>
                        </a:rPr>
                        <a:t>Week 4</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extLst>
                  <a:ext uri="{0D108BD9-81ED-4DB2-BD59-A6C34878D82A}">
                    <a16:rowId xmlns:a16="http://schemas.microsoft.com/office/drawing/2014/main" val="2764794050"/>
                  </a:ext>
                </a:extLst>
              </a:tr>
              <a:tr h="831702">
                <a:tc>
                  <a:txBody>
                    <a:bodyPr/>
                    <a:lstStyle/>
                    <a:p>
                      <a:r>
                        <a:rPr lang="en-GB" sz="2800" dirty="0">
                          <a:effectLst/>
                        </a:rPr>
                        <a:t>Data annotation</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Data annotation</a:t>
                      </a:r>
                    </a:p>
                    <a:p>
                      <a:r>
                        <a:rPr lang="en-GB" sz="2800" dirty="0">
                          <a:effectLst/>
                        </a:rPr>
                        <a:t>Quality control</a:t>
                      </a:r>
                    </a:p>
                    <a:p>
                      <a:r>
                        <a:rPr lang="en-GB" sz="2800" dirty="0">
                          <a:effectLst/>
                        </a:rPr>
                        <a:t>Support for business questions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Business stakeholders</a:t>
                      </a:r>
                    </a:p>
                    <a:p>
                      <a:r>
                        <a:rPr lang="en-GB" sz="2800" dirty="0">
                          <a:effectLst/>
                        </a:rPr>
                        <a:t>Annotation team</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Week 5-7</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69868151"/>
                  </a:ext>
                </a:extLst>
              </a:tr>
              <a:tr h="344961">
                <a:tc>
                  <a:txBody>
                    <a:bodyPr/>
                    <a:lstStyle/>
                    <a:p>
                      <a:r>
                        <a:rPr lang="en-GB" sz="2800" dirty="0">
                          <a:effectLst/>
                        </a:rPr>
                        <a:t>Model training</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Train entity extraction models</a:t>
                      </a:r>
                    </a:p>
                    <a:p>
                      <a:r>
                        <a:rPr lang="en-GB" sz="2400" i="1" dirty="0">
                          <a:solidFill>
                            <a:srgbClr val="FF0000"/>
                          </a:solidFill>
                          <a:effectLst/>
                        </a:rPr>
                        <a:t>Note: deploying is not in scope in this example but should be and takes a lot of time</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NLP Engineers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a:effectLst/>
                        </a:rPr>
                        <a:t>Week 5-8</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20389400"/>
                  </a:ext>
                </a:extLst>
              </a:tr>
              <a:tr h="588331">
                <a:tc>
                  <a:txBody>
                    <a:bodyPr/>
                    <a:lstStyle/>
                    <a:p>
                      <a:r>
                        <a:rPr lang="en-GB" sz="2800">
                          <a:effectLst/>
                        </a:rPr>
                        <a:t>Implementation </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a:effectLst/>
                        </a:rPr>
                        <a:t>Implementation of enrichments with custom validation logic</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Developers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a:effectLst/>
                        </a:rPr>
                        <a:t>Week 5-8</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70032783"/>
                  </a:ext>
                </a:extLst>
              </a:tr>
              <a:tr h="344961">
                <a:tc>
                  <a:txBody>
                    <a:bodyPr/>
                    <a:lstStyle/>
                    <a:p>
                      <a:r>
                        <a:rPr lang="en-GB" sz="2800">
                          <a:effectLst/>
                        </a:rPr>
                        <a:t>Integration</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a:effectLst/>
                        </a:rPr>
                        <a:t>Integration with Dynamics AX</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solidFill>
                            <a:schemeClr val="tx1"/>
                          </a:solidFill>
                        </a:rPr>
                        <a:t>Developers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Week 5-8</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7718453"/>
                  </a:ext>
                </a:extLst>
              </a:tr>
              <a:tr h="588331">
                <a:tc>
                  <a:txBody>
                    <a:bodyPr/>
                    <a:lstStyle/>
                    <a:p>
                      <a:r>
                        <a:rPr lang="en-GB" sz="2800">
                          <a:effectLst/>
                        </a:rPr>
                        <a:t>Testing</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a:effectLst/>
                        </a:rPr>
                        <a:t>End-to-end testing of integration, enrichments and all relevant test cases.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All</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Week 9-10</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85159772"/>
                  </a:ext>
                </a:extLst>
              </a:tr>
              <a:tr h="344961">
                <a:tc>
                  <a:txBody>
                    <a:bodyPr/>
                    <a:lstStyle/>
                    <a:p>
                      <a:r>
                        <a:rPr lang="en-GB" sz="2800" dirty="0">
                          <a:solidFill>
                            <a:schemeClr val="bg1">
                              <a:lumMod val="95000"/>
                            </a:schemeClr>
                          </a:solidFill>
                          <a:effectLst/>
                        </a:rPr>
                        <a:t>Milestone 2</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dirty="0">
                          <a:solidFill>
                            <a:schemeClr val="bg1">
                              <a:lumMod val="95000"/>
                            </a:schemeClr>
                          </a:solidFill>
                          <a:effectLst/>
                        </a:rPr>
                        <a:t>End-to-end process delivery</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dirty="0">
                          <a:solidFill>
                            <a:schemeClr val="bg1">
                              <a:lumMod val="95000"/>
                            </a:schemeClr>
                          </a:solidFill>
                          <a:effectLst/>
                        </a:rPr>
                        <a:t>Project stakeholders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dirty="0">
                          <a:solidFill>
                            <a:schemeClr val="bg1">
                              <a:lumMod val="95000"/>
                            </a:schemeClr>
                          </a:solidFill>
                          <a:effectLst/>
                        </a:rPr>
                        <a:t>Week 10</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extLst>
                  <a:ext uri="{0D108BD9-81ED-4DB2-BD59-A6C34878D82A}">
                    <a16:rowId xmlns:a16="http://schemas.microsoft.com/office/drawing/2014/main" val="4104649551"/>
                  </a:ext>
                </a:extLst>
              </a:tr>
              <a:tr h="588331">
                <a:tc>
                  <a:txBody>
                    <a:bodyPr/>
                    <a:lstStyle/>
                    <a:p>
                      <a:r>
                        <a:rPr lang="en-GB" sz="2800">
                          <a:effectLst/>
                        </a:rPr>
                        <a:t>User training</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a:effectLst/>
                        </a:rPr>
                        <a:t>User training for end-users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Business users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a:effectLst/>
                        </a:rPr>
                        <a:t>Week 11</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27600415"/>
                  </a:ext>
                </a:extLst>
              </a:tr>
              <a:tr h="588331">
                <a:tc>
                  <a:txBody>
                    <a:bodyPr/>
                    <a:lstStyle/>
                    <a:p>
                      <a:r>
                        <a:rPr lang="en-GB" sz="2800">
                          <a:effectLst/>
                        </a:rPr>
                        <a:t>UAT testing</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a:effectLst/>
                        </a:rPr>
                        <a:t>User acceptance testing from Azelis business users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Business users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a:effectLst/>
                        </a:rPr>
                        <a:t>Week 11-12</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40390930"/>
                  </a:ext>
                </a:extLst>
              </a:tr>
              <a:tr h="344961">
                <a:tc>
                  <a:txBody>
                    <a:bodyPr/>
                    <a:lstStyle/>
                    <a:p>
                      <a:r>
                        <a:rPr lang="en-GB" sz="2800">
                          <a:solidFill>
                            <a:schemeClr val="bg1">
                              <a:lumMod val="95000"/>
                            </a:schemeClr>
                          </a:solidFill>
                          <a:effectLst/>
                        </a:rPr>
                        <a:t>Milestone 3</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a:solidFill>
                            <a:schemeClr val="bg1">
                              <a:lumMod val="95000"/>
                            </a:schemeClr>
                          </a:solidFill>
                          <a:effectLst/>
                        </a:rPr>
                        <a:t>Go/no-go before move to production</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dirty="0">
                          <a:solidFill>
                            <a:schemeClr val="bg1">
                              <a:lumMod val="95000"/>
                            </a:schemeClr>
                          </a:solidFill>
                          <a:effectLst/>
                        </a:rPr>
                        <a:t>Project stakeholders</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tc>
                  <a:txBody>
                    <a:bodyPr/>
                    <a:lstStyle/>
                    <a:p>
                      <a:r>
                        <a:rPr lang="en-GB" sz="2800" dirty="0">
                          <a:solidFill>
                            <a:schemeClr val="bg1">
                              <a:lumMod val="95000"/>
                            </a:schemeClr>
                          </a:solidFill>
                          <a:effectLst/>
                        </a:rPr>
                        <a:t>Week 12</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F9F"/>
                    </a:solidFill>
                  </a:tcPr>
                </a:tc>
                <a:extLst>
                  <a:ext uri="{0D108BD9-81ED-4DB2-BD59-A6C34878D82A}">
                    <a16:rowId xmlns:a16="http://schemas.microsoft.com/office/drawing/2014/main" val="174038442"/>
                  </a:ext>
                </a:extLst>
              </a:tr>
              <a:tr h="588331">
                <a:tc>
                  <a:txBody>
                    <a:bodyPr/>
                    <a:lstStyle/>
                    <a:p>
                      <a:r>
                        <a:rPr lang="en-GB" sz="2800">
                          <a:effectLst/>
                        </a:rPr>
                        <a:t>Go-live support </a:t>
                      </a:r>
                    </a:p>
                    <a:p>
                      <a:r>
                        <a:rPr lang="en-GB" sz="2800">
                          <a:effectLst/>
                        </a:rPr>
                        <a:t> </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GB" sz="2800">
                          <a:effectLst/>
                        </a:rPr>
                        <a:t>Functional support</a:t>
                      </a:r>
                    </a:p>
                    <a:p>
                      <a:pPr>
                        <a:buFont typeface="Arial" panose="020B0604020202020204" pitchFamily="34" charset="0"/>
                        <a:buChar char="•"/>
                      </a:pPr>
                      <a:r>
                        <a:rPr lang="en-GB" sz="2800">
                          <a:effectLst/>
                        </a:rPr>
                        <a:t>Technical support</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Project team</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GB" sz="2800" dirty="0">
                          <a:effectLst/>
                        </a:rPr>
                        <a:t>Week 12-16</a:t>
                      </a:r>
                    </a:p>
                  </a:txBody>
                  <a:tcPr marL="82702" marR="82702" marT="41351" marB="413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20825651"/>
                  </a:ext>
                </a:extLst>
              </a:tr>
            </a:tbl>
          </a:graphicData>
        </a:graphic>
      </p:graphicFrame>
    </p:spTree>
    <p:extLst>
      <p:ext uri="{BB962C8B-B14F-4D97-AF65-F5344CB8AC3E}">
        <p14:creationId xmlns:p14="http://schemas.microsoft.com/office/powerpoint/2010/main" val="32867473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6E294-95D2-4A16-BA73-8DC62CE93897}"/>
              </a:ext>
            </a:extLst>
          </p:cNvPr>
          <p:cNvSpPr txBox="1"/>
          <p:nvPr/>
        </p:nvSpPr>
        <p:spPr>
          <a:xfrm>
            <a:off x="9844944" y="120573"/>
            <a:ext cx="4569086" cy="253916"/>
          </a:xfrm>
          <a:prstGeom prst="rect">
            <a:avLst/>
          </a:prstGeom>
          <a:noFill/>
        </p:spPr>
        <p:txBody>
          <a:bodyPr wrap="square" rtlCol="0">
            <a:spAutoFit/>
          </a:bodyPr>
          <a:lstStyle/>
          <a:p>
            <a:pPr algn="ctr" defTabSz="302301">
              <a:buClrTx/>
            </a:pPr>
            <a:r>
              <a:rPr lang="en-US" sz="1050" b="1" kern="1200" dirty="0" err="1">
                <a:solidFill>
                  <a:srgbClr val="55B9D4"/>
                </a:solidFill>
                <a:latin typeface="Poppins" panose="00000500000000000000" pitchFamily="2" charset="0"/>
                <a:cs typeface="Poppins" panose="00000500000000000000" pitchFamily="2" charset="0"/>
              </a:rPr>
              <a:t>Faktion</a:t>
            </a:r>
            <a:r>
              <a:rPr lang="en-US" sz="1050" b="1" kern="1200" dirty="0">
                <a:solidFill>
                  <a:srgbClr val="55B9D4"/>
                </a:solidFill>
                <a:latin typeface="Poppins" panose="00000500000000000000" pitchFamily="2" charset="0"/>
                <a:cs typeface="Poppins" panose="00000500000000000000" pitchFamily="2" charset="0"/>
              </a:rPr>
              <a:t> project delivery methodology</a:t>
            </a:r>
          </a:p>
        </p:txBody>
      </p:sp>
      <p:cxnSp>
        <p:nvCxnSpPr>
          <p:cNvPr id="3" name="Straight Connector 2">
            <a:extLst>
              <a:ext uri="{FF2B5EF4-FFF2-40B4-BE49-F238E27FC236}">
                <a16:creationId xmlns:a16="http://schemas.microsoft.com/office/drawing/2014/main" id="{B40A291E-BD0C-48BA-9202-238E868359AA}"/>
              </a:ext>
            </a:extLst>
          </p:cNvPr>
          <p:cNvCxnSpPr>
            <a:cxnSpLocks/>
          </p:cNvCxnSpPr>
          <p:nvPr/>
        </p:nvCxnSpPr>
        <p:spPr>
          <a:xfrm>
            <a:off x="12041756" y="958477"/>
            <a:ext cx="0" cy="12011457"/>
          </a:xfrm>
          <a:prstGeom prst="line">
            <a:avLst/>
          </a:prstGeom>
          <a:ln w="57150">
            <a:tailEnd type="stealth"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62F35ED-E870-492C-B806-AC85F8ED7F3C}"/>
              </a:ext>
            </a:extLst>
          </p:cNvPr>
          <p:cNvSpPr txBox="1"/>
          <p:nvPr/>
        </p:nvSpPr>
        <p:spPr>
          <a:xfrm>
            <a:off x="10283329" y="350595"/>
            <a:ext cx="1374682" cy="199157"/>
          </a:xfrm>
          <a:prstGeom prst="rect">
            <a:avLst/>
          </a:prstGeom>
          <a:noFill/>
        </p:spPr>
        <p:txBody>
          <a:bodyPr wrap="square" rtlCol="0">
            <a:spAutoFit/>
          </a:bodyPr>
          <a:lstStyle/>
          <a:p>
            <a:pPr defTabSz="302301">
              <a:buClrTx/>
            </a:pPr>
            <a:r>
              <a:rPr lang="en-US" sz="694" b="1" kern="1200" dirty="0">
                <a:solidFill>
                  <a:srgbClr val="002F9F"/>
                </a:solidFill>
                <a:latin typeface="TT Firs Neue" panose="02000503030000020004" pitchFamily="2" charset="77"/>
                <a:ea typeface="+mn-ea"/>
                <a:cs typeface="+mn-cs"/>
              </a:rPr>
              <a:t>Machine Learning</a:t>
            </a:r>
          </a:p>
        </p:txBody>
      </p:sp>
      <p:sp>
        <p:nvSpPr>
          <p:cNvPr id="5" name="TextBox 4">
            <a:extLst>
              <a:ext uri="{FF2B5EF4-FFF2-40B4-BE49-F238E27FC236}">
                <a16:creationId xmlns:a16="http://schemas.microsoft.com/office/drawing/2014/main" id="{34CC741C-7F24-4181-B8DC-20F2FBB084F7}"/>
              </a:ext>
            </a:extLst>
          </p:cNvPr>
          <p:cNvSpPr txBox="1"/>
          <p:nvPr/>
        </p:nvSpPr>
        <p:spPr>
          <a:xfrm>
            <a:off x="12679559" y="348019"/>
            <a:ext cx="1374682" cy="199157"/>
          </a:xfrm>
          <a:prstGeom prst="rect">
            <a:avLst/>
          </a:prstGeom>
          <a:noFill/>
        </p:spPr>
        <p:txBody>
          <a:bodyPr wrap="square" rtlCol="0">
            <a:spAutoFit/>
          </a:bodyPr>
          <a:lstStyle/>
          <a:p>
            <a:pPr algn="ctr" defTabSz="302301">
              <a:buClrTx/>
            </a:pPr>
            <a:r>
              <a:rPr lang="en-US" sz="694" b="1" kern="1200" dirty="0">
                <a:solidFill>
                  <a:srgbClr val="002F9F"/>
                </a:solidFill>
                <a:latin typeface="TT Firs Neue" panose="02000503030000020004" pitchFamily="2" charset="77"/>
                <a:ea typeface="+mn-ea"/>
                <a:cs typeface="+mn-cs"/>
              </a:rPr>
              <a:t>Application Engineering</a:t>
            </a:r>
          </a:p>
        </p:txBody>
      </p:sp>
      <p:sp>
        <p:nvSpPr>
          <p:cNvPr id="6" name="TextBox 5">
            <a:extLst>
              <a:ext uri="{FF2B5EF4-FFF2-40B4-BE49-F238E27FC236}">
                <a16:creationId xmlns:a16="http://schemas.microsoft.com/office/drawing/2014/main" id="{71D46254-0D08-46EE-BF8A-EE579A6D2BD1}"/>
              </a:ext>
            </a:extLst>
          </p:cNvPr>
          <p:cNvSpPr txBox="1"/>
          <p:nvPr/>
        </p:nvSpPr>
        <p:spPr>
          <a:xfrm>
            <a:off x="9890555" y="5832245"/>
            <a:ext cx="1910420" cy="341632"/>
          </a:xfrm>
          <a:prstGeom prst="rect">
            <a:avLst/>
          </a:prstGeom>
          <a:noFill/>
        </p:spPr>
        <p:txBody>
          <a:bodyPr wrap="square" rtlCol="0">
            <a:spAutoFit/>
          </a:bodyPr>
          <a:lstStyle/>
          <a:p>
            <a:pPr defTabSz="302301">
              <a:buClrTx/>
            </a:pPr>
            <a:r>
              <a:rPr lang="en-US" sz="694" b="1" kern="1200" dirty="0">
                <a:solidFill>
                  <a:srgbClr val="002F9F"/>
                </a:solidFill>
                <a:latin typeface="TT Firs Neue" panose="02000503030000020004" pitchFamily="2" charset="77"/>
                <a:ea typeface="+mn-ea"/>
                <a:cs typeface="+mn-cs"/>
              </a:rPr>
              <a:t>Phase 3</a:t>
            </a:r>
          </a:p>
          <a:p>
            <a:pPr defTabSz="302301">
              <a:buClrTx/>
            </a:pPr>
            <a:r>
              <a:rPr lang="en-US" sz="926" kern="1200" dirty="0">
                <a:solidFill>
                  <a:srgbClr val="002F9F"/>
                </a:solidFill>
                <a:latin typeface="TT Firs Neue" panose="02000503030000020004" pitchFamily="2" charset="77"/>
                <a:ea typeface="+mn-ea"/>
                <a:cs typeface="+mn-cs"/>
              </a:rPr>
              <a:t>MODELLING</a:t>
            </a:r>
          </a:p>
        </p:txBody>
      </p:sp>
      <p:sp>
        <p:nvSpPr>
          <p:cNvPr id="7" name="TextBox 6">
            <a:extLst>
              <a:ext uri="{FF2B5EF4-FFF2-40B4-BE49-F238E27FC236}">
                <a16:creationId xmlns:a16="http://schemas.microsoft.com/office/drawing/2014/main" id="{2F7D8A82-846E-424B-96A6-6318EF3248D6}"/>
              </a:ext>
            </a:extLst>
          </p:cNvPr>
          <p:cNvSpPr txBox="1"/>
          <p:nvPr/>
        </p:nvSpPr>
        <p:spPr>
          <a:xfrm>
            <a:off x="9890555" y="2878262"/>
            <a:ext cx="1910420" cy="341632"/>
          </a:xfrm>
          <a:prstGeom prst="rect">
            <a:avLst/>
          </a:prstGeom>
          <a:noFill/>
        </p:spPr>
        <p:txBody>
          <a:bodyPr wrap="square" rtlCol="0">
            <a:spAutoFit/>
          </a:bodyPr>
          <a:lstStyle/>
          <a:p>
            <a:pPr defTabSz="302301">
              <a:buClrTx/>
            </a:pPr>
            <a:r>
              <a:rPr lang="en-US" sz="694" b="1" kern="1200" dirty="0">
                <a:solidFill>
                  <a:srgbClr val="002F9F"/>
                </a:solidFill>
                <a:latin typeface="TT Firs Neue" panose="02000503030000020004" pitchFamily="2" charset="77"/>
                <a:ea typeface="+mn-ea"/>
                <a:cs typeface="+mn-cs"/>
              </a:rPr>
              <a:t>Phase 2</a:t>
            </a:r>
          </a:p>
          <a:p>
            <a:pPr defTabSz="302301">
              <a:buClrTx/>
            </a:pPr>
            <a:r>
              <a:rPr lang="en-US" sz="926" kern="1200" dirty="0">
                <a:solidFill>
                  <a:srgbClr val="002F9F"/>
                </a:solidFill>
                <a:latin typeface="TT Firs Neue" panose="02000503030000020004" pitchFamily="2" charset="77"/>
                <a:ea typeface="+mn-ea"/>
                <a:cs typeface="+mn-cs"/>
              </a:rPr>
              <a:t>TRAINING DATA</a:t>
            </a:r>
          </a:p>
        </p:txBody>
      </p:sp>
      <p:sp>
        <p:nvSpPr>
          <p:cNvPr id="8" name="TextBox 7">
            <a:extLst>
              <a:ext uri="{FF2B5EF4-FFF2-40B4-BE49-F238E27FC236}">
                <a16:creationId xmlns:a16="http://schemas.microsoft.com/office/drawing/2014/main" id="{7FD49DCC-228F-48D0-8B0B-155F9AB098E4}"/>
              </a:ext>
            </a:extLst>
          </p:cNvPr>
          <p:cNvSpPr txBox="1"/>
          <p:nvPr/>
        </p:nvSpPr>
        <p:spPr>
          <a:xfrm>
            <a:off x="11084665" y="576043"/>
            <a:ext cx="1910420" cy="341632"/>
          </a:xfrm>
          <a:prstGeom prst="rect">
            <a:avLst/>
          </a:prstGeom>
          <a:solidFill>
            <a:schemeClr val="bg1"/>
          </a:solidFill>
        </p:spPr>
        <p:txBody>
          <a:bodyPr wrap="square" rtlCol="0">
            <a:spAutoFit/>
          </a:bodyPr>
          <a:lstStyle/>
          <a:p>
            <a:pPr algn="ctr" defTabSz="302301">
              <a:buClrTx/>
            </a:pPr>
            <a:r>
              <a:rPr lang="en-US" sz="694" b="1" kern="1200">
                <a:solidFill>
                  <a:srgbClr val="A5A5A5">
                    <a:lumMod val="75000"/>
                  </a:srgbClr>
                </a:solidFill>
                <a:latin typeface="TT Firs Neue" panose="02000503030000020004" pitchFamily="2" charset="77"/>
                <a:ea typeface="+mn-ea"/>
                <a:cs typeface="+mn-cs"/>
              </a:rPr>
              <a:t>Phase 1</a:t>
            </a:r>
          </a:p>
          <a:p>
            <a:pPr algn="ctr" defTabSz="302301">
              <a:buClrTx/>
            </a:pPr>
            <a:r>
              <a:rPr lang="en-US" sz="926" kern="1200">
                <a:solidFill>
                  <a:prstClr val="black"/>
                </a:solidFill>
                <a:latin typeface="TT Firs Neue" panose="02000503030000020004" pitchFamily="2" charset="77"/>
                <a:ea typeface="+mn-ea"/>
                <a:cs typeface="+mn-cs"/>
              </a:rPr>
              <a:t>DESIGN</a:t>
            </a:r>
          </a:p>
        </p:txBody>
      </p:sp>
      <p:sp>
        <p:nvSpPr>
          <p:cNvPr id="9" name="TextBox 8">
            <a:extLst>
              <a:ext uri="{FF2B5EF4-FFF2-40B4-BE49-F238E27FC236}">
                <a16:creationId xmlns:a16="http://schemas.microsoft.com/office/drawing/2014/main" id="{74587258-18CD-48AA-9D10-AE7FE982CD23}"/>
              </a:ext>
            </a:extLst>
          </p:cNvPr>
          <p:cNvSpPr txBox="1"/>
          <p:nvPr/>
        </p:nvSpPr>
        <p:spPr>
          <a:xfrm>
            <a:off x="11086546" y="9087179"/>
            <a:ext cx="1910420" cy="341632"/>
          </a:xfrm>
          <a:prstGeom prst="rect">
            <a:avLst/>
          </a:prstGeom>
          <a:solidFill>
            <a:schemeClr val="bg1"/>
          </a:solidFill>
        </p:spPr>
        <p:txBody>
          <a:bodyPr wrap="square" rtlCol="0">
            <a:spAutoFit/>
          </a:bodyPr>
          <a:lstStyle/>
          <a:p>
            <a:pPr algn="ctr" defTabSz="302301">
              <a:buClrTx/>
            </a:pPr>
            <a:r>
              <a:rPr lang="en-US" sz="694" b="1" kern="1200">
                <a:solidFill>
                  <a:srgbClr val="A5A5A5">
                    <a:lumMod val="75000"/>
                  </a:srgbClr>
                </a:solidFill>
                <a:latin typeface="TT Firs Neue" panose="02000503030000020004" pitchFamily="2" charset="77"/>
                <a:ea typeface="+mn-ea"/>
                <a:cs typeface="+mn-cs"/>
              </a:rPr>
              <a:t>Phase 4</a:t>
            </a:r>
          </a:p>
          <a:p>
            <a:pPr algn="ctr" defTabSz="302301">
              <a:buClrTx/>
            </a:pPr>
            <a:r>
              <a:rPr lang="en-US" sz="926" kern="1200">
                <a:solidFill>
                  <a:prstClr val="black"/>
                </a:solidFill>
                <a:latin typeface="TT Firs Neue" panose="02000503030000020004" pitchFamily="2" charset="77"/>
                <a:ea typeface="+mn-ea"/>
                <a:cs typeface="+mn-cs"/>
              </a:rPr>
              <a:t>INTEGRATION</a:t>
            </a:r>
          </a:p>
        </p:txBody>
      </p:sp>
      <p:sp>
        <p:nvSpPr>
          <p:cNvPr id="10" name="TextBox 9">
            <a:extLst>
              <a:ext uri="{FF2B5EF4-FFF2-40B4-BE49-F238E27FC236}">
                <a16:creationId xmlns:a16="http://schemas.microsoft.com/office/drawing/2014/main" id="{F80993B6-5CEC-42C7-80B4-FFB4A21BBBF9}"/>
              </a:ext>
            </a:extLst>
          </p:cNvPr>
          <p:cNvSpPr txBox="1"/>
          <p:nvPr/>
        </p:nvSpPr>
        <p:spPr>
          <a:xfrm>
            <a:off x="11086071" y="10861165"/>
            <a:ext cx="1910420" cy="341632"/>
          </a:xfrm>
          <a:prstGeom prst="rect">
            <a:avLst/>
          </a:prstGeom>
          <a:solidFill>
            <a:schemeClr val="bg1"/>
          </a:solidFill>
        </p:spPr>
        <p:txBody>
          <a:bodyPr wrap="square" rtlCol="0">
            <a:spAutoFit/>
          </a:bodyPr>
          <a:lstStyle/>
          <a:p>
            <a:pPr algn="ctr" defTabSz="302301">
              <a:buClrTx/>
            </a:pPr>
            <a:r>
              <a:rPr lang="en-US" sz="694" b="1" kern="1200">
                <a:solidFill>
                  <a:srgbClr val="A5A5A5">
                    <a:lumMod val="75000"/>
                  </a:srgbClr>
                </a:solidFill>
                <a:latin typeface="TT Firs Neue" panose="02000503030000020004" pitchFamily="2" charset="77"/>
                <a:ea typeface="+mn-ea"/>
                <a:cs typeface="+mn-cs"/>
              </a:rPr>
              <a:t>Phase 5</a:t>
            </a:r>
          </a:p>
          <a:p>
            <a:pPr algn="ctr" defTabSz="302301">
              <a:buClrTx/>
            </a:pPr>
            <a:r>
              <a:rPr lang="en-US" sz="926" kern="1200">
                <a:solidFill>
                  <a:prstClr val="black"/>
                </a:solidFill>
                <a:latin typeface="TT Firs Neue" panose="02000503030000020004" pitchFamily="2" charset="77"/>
                <a:ea typeface="+mn-ea"/>
                <a:cs typeface="+mn-cs"/>
              </a:rPr>
              <a:t>PRODUCTION</a:t>
            </a:r>
          </a:p>
        </p:txBody>
      </p:sp>
      <p:sp>
        <p:nvSpPr>
          <p:cNvPr id="11" name="TextBox 10">
            <a:extLst>
              <a:ext uri="{FF2B5EF4-FFF2-40B4-BE49-F238E27FC236}">
                <a16:creationId xmlns:a16="http://schemas.microsoft.com/office/drawing/2014/main" id="{76664B78-1156-4F98-9F14-59167A37B8CB}"/>
              </a:ext>
            </a:extLst>
          </p:cNvPr>
          <p:cNvSpPr txBox="1"/>
          <p:nvPr/>
        </p:nvSpPr>
        <p:spPr>
          <a:xfrm>
            <a:off x="11183877" y="941886"/>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Functional and technical requirements analysis</a:t>
            </a:r>
          </a:p>
        </p:txBody>
      </p:sp>
      <p:sp>
        <p:nvSpPr>
          <p:cNvPr id="12" name="TextBox 11">
            <a:extLst>
              <a:ext uri="{FF2B5EF4-FFF2-40B4-BE49-F238E27FC236}">
                <a16:creationId xmlns:a16="http://schemas.microsoft.com/office/drawing/2014/main" id="{BCB9BA8D-CF53-4A74-9A2A-D46F527A123C}"/>
              </a:ext>
            </a:extLst>
          </p:cNvPr>
          <p:cNvSpPr txBox="1"/>
          <p:nvPr/>
        </p:nvSpPr>
        <p:spPr>
          <a:xfrm>
            <a:off x="11183877" y="1139839"/>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Solution Design</a:t>
            </a:r>
          </a:p>
        </p:txBody>
      </p:sp>
      <p:grpSp>
        <p:nvGrpSpPr>
          <p:cNvPr id="13" name="Group 12">
            <a:extLst>
              <a:ext uri="{FF2B5EF4-FFF2-40B4-BE49-F238E27FC236}">
                <a16:creationId xmlns:a16="http://schemas.microsoft.com/office/drawing/2014/main" id="{3EB0C4F2-973F-4E2F-8778-247A40E4D43D}"/>
              </a:ext>
            </a:extLst>
          </p:cNvPr>
          <p:cNvGrpSpPr/>
          <p:nvPr/>
        </p:nvGrpSpPr>
        <p:grpSpPr>
          <a:xfrm>
            <a:off x="11188474" y="2498831"/>
            <a:ext cx="1711996" cy="345026"/>
            <a:chOff x="2122370" y="2808524"/>
            <a:chExt cx="2589196" cy="521812"/>
          </a:xfrm>
        </p:grpSpPr>
        <p:sp>
          <p:nvSpPr>
            <p:cNvPr id="14" name="TextBox 13">
              <a:extLst>
                <a:ext uri="{FF2B5EF4-FFF2-40B4-BE49-F238E27FC236}">
                  <a16:creationId xmlns:a16="http://schemas.microsoft.com/office/drawing/2014/main" id="{814F4C08-6756-4714-9652-A8B14CADF6BD}"/>
                </a:ext>
              </a:extLst>
            </p:cNvPr>
            <p:cNvSpPr txBox="1"/>
            <p:nvPr/>
          </p:nvSpPr>
          <p:spPr>
            <a:xfrm>
              <a:off x="2122370" y="3067535"/>
              <a:ext cx="2589196" cy="262801"/>
            </a:xfrm>
            <a:prstGeom prst="rect">
              <a:avLst/>
            </a:prstGeom>
            <a:solidFill>
              <a:schemeClr val="tx1">
                <a:lumMod val="95000"/>
                <a:lumOff val="5000"/>
              </a:schemeClr>
            </a:solidFill>
          </p:spPr>
          <p:txBody>
            <a:bodyPr wrap="square" rtlCol="0">
              <a:spAutoFit/>
            </a:bodyPr>
            <a:lstStyle/>
            <a:p>
              <a:pPr algn="ctr" defTabSz="302301">
                <a:buClrTx/>
              </a:pPr>
              <a:r>
                <a:rPr lang="en-US" sz="529" kern="1200">
                  <a:solidFill>
                    <a:prstClr val="white"/>
                  </a:solidFill>
                  <a:latin typeface="Calibri" panose="020F0502020204030204"/>
                  <a:ea typeface="+mn-ea"/>
                  <a:cs typeface="+mn-cs"/>
                </a:rPr>
                <a:t>Budget and feasibility gate</a:t>
              </a:r>
            </a:p>
          </p:txBody>
        </p:sp>
        <p:pic>
          <p:nvPicPr>
            <p:cNvPr id="15" name="Picture 14">
              <a:extLst>
                <a:ext uri="{FF2B5EF4-FFF2-40B4-BE49-F238E27FC236}">
                  <a16:creationId xmlns:a16="http://schemas.microsoft.com/office/drawing/2014/main" id="{3C5A8FCD-F87E-42A6-9494-7A6D47D710F9}"/>
                </a:ext>
              </a:extLst>
            </p:cNvPr>
            <p:cNvPicPr>
              <a:picLocks noChangeAspect="1"/>
            </p:cNvPicPr>
            <p:nvPr/>
          </p:nvPicPr>
          <p:blipFill>
            <a:blip r:embed="rId2"/>
            <a:stretch>
              <a:fillRect/>
            </a:stretch>
          </p:blipFill>
          <p:spPr>
            <a:xfrm>
              <a:off x="3290267" y="2808524"/>
              <a:ext cx="259382" cy="259382"/>
            </a:xfrm>
            <a:prstGeom prst="rect">
              <a:avLst/>
            </a:prstGeom>
            <a:solidFill>
              <a:schemeClr val="bg1"/>
            </a:solidFill>
          </p:spPr>
        </p:pic>
      </p:grpSp>
      <p:grpSp>
        <p:nvGrpSpPr>
          <p:cNvPr id="16" name="Group 15">
            <a:extLst>
              <a:ext uri="{FF2B5EF4-FFF2-40B4-BE49-F238E27FC236}">
                <a16:creationId xmlns:a16="http://schemas.microsoft.com/office/drawing/2014/main" id="{2D00F771-A007-40AE-B076-AF952A2AA564}"/>
              </a:ext>
            </a:extLst>
          </p:cNvPr>
          <p:cNvGrpSpPr/>
          <p:nvPr/>
        </p:nvGrpSpPr>
        <p:grpSpPr>
          <a:xfrm>
            <a:off x="11183877" y="1688134"/>
            <a:ext cx="1711996" cy="742872"/>
            <a:chOff x="2122370" y="1826618"/>
            <a:chExt cx="2589196" cy="1123509"/>
          </a:xfrm>
        </p:grpSpPr>
        <p:sp>
          <p:nvSpPr>
            <p:cNvPr id="17" name="TextBox 16">
              <a:extLst>
                <a:ext uri="{FF2B5EF4-FFF2-40B4-BE49-F238E27FC236}">
                  <a16:creationId xmlns:a16="http://schemas.microsoft.com/office/drawing/2014/main" id="{84CD4601-F012-4FBF-B7FE-B9662A3705CB}"/>
                </a:ext>
              </a:extLst>
            </p:cNvPr>
            <p:cNvSpPr txBox="1"/>
            <p:nvPr/>
          </p:nvSpPr>
          <p:spPr>
            <a:xfrm>
              <a:off x="2122370" y="2071540"/>
              <a:ext cx="2589196" cy="878587"/>
            </a:xfrm>
            <a:prstGeom prst="rect">
              <a:avLst/>
            </a:prstGeom>
            <a:solidFill>
              <a:schemeClr val="accent5">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Deliverables</a:t>
              </a:r>
            </a:p>
            <a:p>
              <a:pPr marL="113363" indent="-113363" defTabSz="302301">
                <a:buClrTx/>
                <a:buFont typeface="Arial" panose="020B0604020202020204" pitchFamily="34" charset="0"/>
                <a:buChar char="•"/>
              </a:pPr>
              <a:r>
                <a:rPr lang="en-US" sz="529" kern="1200">
                  <a:solidFill>
                    <a:prstClr val="black"/>
                  </a:solidFill>
                  <a:latin typeface="Calibri" panose="020F0502020204030204"/>
                  <a:ea typeface="+mn-ea"/>
                  <a:cs typeface="+mn-cs"/>
                </a:rPr>
                <a:t>Full budget estimation</a:t>
              </a:r>
            </a:p>
            <a:p>
              <a:pPr marL="113363" indent="-113363" defTabSz="302301">
                <a:buClrTx/>
                <a:buFont typeface="Arial" panose="020B0604020202020204" pitchFamily="34" charset="0"/>
                <a:buChar char="•"/>
              </a:pPr>
              <a:r>
                <a:rPr lang="en-US" sz="529" kern="1200">
                  <a:solidFill>
                    <a:prstClr val="black"/>
                  </a:solidFill>
                  <a:latin typeface="Calibri" panose="020F0502020204030204"/>
                  <a:ea typeface="+mn-ea"/>
                  <a:cs typeface="+mn-cs"/>
                </a:rPr>
                <a:t>Clear scope</a:t>
              </a:r>
            </a:p>
            <a:p>
              <a:pPr marL="113363" indent="-113363" defTabSz="302301">
                <a:buClrTx/>
                <a:buFont typeface="Arial" panose="020B0604020202020204" pitchFamily="34" charset="0"/>
                <a:buChar char="•"/>
              </a:pPr>
              <a:r>
                <a:rPr lang="en-US" sz="529" kern="1200">
                  <a:solidFill>
                    <a:prstClr val="black"/>
                  </a:solidFill>
                  <a:latin typeface="Calibri" panose="020F0502020204030204"/>
                  <a:ea typeface="+mn-ea"/>
                  <a:cs typeface="+mn-cs"/>
                </a:rPr>
                <a:t>Architectural design</a:t>
              </a:r>
            </a:p>
            <a:p>
              <a:pPr marL="113363" indent="-113363" defTabSz="302301">
                <a:buClrTx/>
                <a:buFont typeface="Arial" panose="020B0604020202020204" pitchFamily="34" charset="0"/>
                <a:buChar char="•"/>
              </a:pPr>
              <a:r>
                <a:rPr lang="en-US" sz="529" kern="1200">
                  <a:solidFill>
                    <a:prstClr val="black"/>
                  </a:solidFill>
                  <a:latin typeface="Calibri" panose="020F0502020204030204"/>
                  <a:ea typeface="+mn-ea"/>
                  <a:cs typeface="+mn-cs"/>
                </a:rPr>
                <a:t>List of business objectives and quantifiable accuracy requirements</a:t>
              </a:r>
            </a:p>
          </p:txBody>
        </p:sp>
        <p:pic>
          <p:nvPicPr>
            <p:cNvPr id="18" name="Picture 17">
              <a:extLst>
                <a:ext uri="{FF2B5EF4-FFF2-40B4-BE49-F238E27FC236}">
                  <a16:creationId xmlns:a16="http://schemas.microsoft.com/office/drawing/2014/main" id="{D517B4F7-6A4F-4867-8A2B-9089A906DD5D}"/>
                </a:ext>
              </a:extLst>
            </p:cNvPr>
            <p:cNvPicPr>
              <a:picLocks noChangeAspect="1"/>
            </p:cNvPicPr>
            <p:nvPr/>
          </p:nvPicPr>
          <p:blipFill>
            <a:blip r:embed="rId3"/>
            <a:stretch>
              <a:fillRect/>
            </a:stretch>
          </p:blipFill>
          <p:spPr>
            <a:xfrm>
              <a:off x="3318817" y="1826618"/>
              <a:ext cx="230832" cy="230832"/>
            </a:xfrm>
            <a:prstGeom prst="rect">
              <a:avLst/>
            </a:prstGeom>
            <a:solidFill>
              <a:schemeClr val="bg1"/>
            </a:solidFill>
          </p:spPr>
        </p:pic>
      </p:grpSp>
      <p:sp>
        <p:nvSpPr>
          <p:cNvPr id="19" name="TextBox 18">
            <a:extLst>
              <a:ext uri="{FF2B5EF4-FFF2-40B4-BE49-F238E27FC236}">
                <a16:creationId xmlns:a16="http://schemas.microsoft.com/office/drawing/2014/main" id="{7DD405D7-B8AF-4B43-89BD-C10CC8725224}"/>
              </a:ext>
            </a:extLst>
          </p:cNvPr>
          <p:cNvSpPr txBox="1"/>
          <p:nvPr/>
        </p:nvSpPr>
        <p:spPr>
          <a:xfrm>
            <a:off x="9946014" y="1357957"/>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Exploratory data analysis </a:t>
            </a:r>
          </a:p>
        </p:txBody>
      </p:sp>
      <p:sp>
        <p:nvSpPr>
          <p:cNvPr id="20" name="TextBox 19">
            <a:extLst>
              <a:ext uri="{FF2B5EF4-FFF2-40B4-BE49-F238E27FC236}">
                <a16:creationId xmlns:a16="http://schemas.microsoft.com/office/drawing/2014/main" id="{498C0826-5DFA-4FC0-8D6F-E74762D9D43C}"/>
              </a:ext>
            </a:extLst>
          </p:cNvPr>
          <p:cNvSpPr txBox="1"/>
          <p:nvPr/>
        </p:nvSpPr>
        <p:spPr>
          <a:xfrm>
            <a:off x="9946014" y="1547771"/>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Literature research</a:t>
            </a:r>
          </a:p>
        </p:txBody>
      </p:sp>
      <p:sp>
        <p:nvSpPr>
          <p:cNvPr id="21" name="TextBox 20">
            <a:extLst>
              <a:ext uri="{FF2B5EF4-FFF2-40B4-BE49-F238E27FC236}">
                <a16:creationId xmlns:a16="http://schemas.microsoft.com/office/drawing/2014/main" id="{86EAB3A6-A1E1-4E60-B51A-A4EA1A1C60A0}"/>
              </a:ext>
            </a:extLst>
          </p:cNvPr>
          <p:cNvSpPr txBox="1"/>
          <p:nvPr/>
        </p:nvSpPr>
        <p:spPr>
          <a:xfrm>
            <a:off x="12342244" y="1358549"/>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UX research</a:t>
            </a:r>
          </a:p>
        </p:txBody>
      </p:sp>
      <p:sp>
        <p:nvSpPr>
          <p:cNvPr id="22" name="TextBox 21">
            <a:extLst>
              <a:ext uri="{FF2B5EF4-FFF2-40B4-BE49-F238E27FC236}">
                <a16:creationId xmlns:a16="http://schemas.microsoft.com/office/drawing/2014/main" id="{A0ED8A2B-CCE4-4A26-AAAA-5E46B69BEB46}"/>
              </a:ext>
            </a:extLst>
          </p:cNvPr>
          <p:cNvSpPr txBox="1"/>
          <p:nvPr/>
        </p:nvSpPr>
        <p:spPr>
          <a:xfrm>
            <a:off x="12342244" y="1547771"/>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Competitor research</a:t>
            </a:r>
          </a:p>
        </p:txBody>
      </p:sp>
      <p:sp>
        <p:nvSpPr>
          <p:cNvPr id="23" name="TextBox 22">
            <a:extLst>
              <a:ext uri="{FF2B5EF4-FFF2-40B4-BE49-F238E27FC236}">
                <a16:creationId xmlns:a16="http://schemas.microsoft.com/office/drawing/2014/main" id="{3D87A779-4B6C-4177-8C28-88B102F8F382}"/>
              </a:ext>
            </a:extLst>
          </p:cNvPr>
          <p:cNvSpPr txBox="1"/>
          <p:nvPr/>
        </p:nvSpPr>
        <p:spPr>
          <a:xfrm>
            <a:off x="9947896" y="3261206"/>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2.a Raw data quality review</a:t>
            </a:r>
          </a:p>
        </p:txBody>
      </p:sp>
      <p:sp>
        <p:nvSpPr>
          <p:cNvPr id="24" name="TextBox 23">
            <a:extLst>
              <a:ext uri="{FF2B5EF4-FFF2-40B4-BE49-F238E27FC236}">
                <a16:creationId xmlns:a16="http://schemas.microsoft.com/office/drawing/2014/main" id="{F72A6697-FD08-4A24-8F1F-A587C1BF288B}"/>
              </a:ext>
            </a:extLst>
          </p:cNvPr>
          <p:cNvSpPr txBox="1"/>
          <p:nvPr/>
        </p:nvSpPr>
        <p:spPr>
          <a:xfrm>
            <a:off x="9947896" y="3541300"/>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2.b Annotation cycle</a:t>
            </a:r>
          </a:p>
        </p:txBody>
      </p:sp>
      <p:graphicFrame>
        <p:nvGraphicFramePr>
          <p:cNvPr id="25" name="Diagram 24">
            <a:extLst>
              <a:ext uri="{FF2B5EF4-FFF2-40B4-BE49-F238E27FC236}">
                <a16:creationId xmlns:a16="http://schemas.microsoft.com/office/drawing/2014/main" id="{D70A4581-6CBE-449D-AB5F-B50982C891B4}"/>
              </a:ext>
            </a:extLst>
          </p:cNvPr>
          <p:cNvGraphicFramePr/>
          <p:nvPr>
            <p:extLst>
              <p:ext uri="{D42A27DB-BD31-4B8C-83A1-F6EECF244321}">
                <p14:modId xmlns:p14="http://schemas.microsoft.com/office/powerpoint/2010/main" val="3646803676"/>
              </p:ext>
            </p:extLst>
          </p:nvPr>
        </p:nvGraphicFramePr>
        <p:xfrm>
          <a:off x="10112025" y="3719994"/>
          <a:ext cx="1383737" cy="90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6" name="Group 25">
            <a:extLst>
              <a:ext uri="{FF2B5EF4-FFF2-40B4-BE49-F238E27FC236}">
                <a16:creationId xmlns:a16="http://schemas.microsoft.com/office/drawing/2014/main" id="{213A1547-C3C3-4BEA-9FD9-A826F33B3DB5}"/>
              </a:ext>
            </a:extLst>
          </p:cNvPr>
          <p:cNvGrpSpPr/>
          <p:nvPr/>
        </p:nvGrpSpPr>
        <p:grpSpPr>
          <a:xfrm>
            <a:off x="11185758" y="5116073"/>
            <a:ext cx="1711996" cy="345026"/>
            <a:chOff x="2122370" y="2808524"/>
            <a:chExt cx="2589196" cy="521812"/>
          </a:xfrm>
        </p:grpSpPr>
        <p:sp>
          <p:nvSpPr>
            <p:cNvPr id="27" name="TextBox 26">
              <a:extLst>
                <a:ext uri="{FF2B5EF4-FFF2-40B4-BE49-F238E27FC236}">
                  <a16:creationId xmlns:a16="http://schemas.microsoft.com/office/drawing/2014/main" id="{B31B7824-C5CF-4F12-AF5E-79E41C9A6F51}"/>
                </a:ext>
              </a:extLst>
            </p:cNvPr>
            <p:cNvSpPr txBox="1"/>
            <p:nvPr/>
          </p:nvSpPr>
          <p:spPr>
            <a:xfrm>
              <a:off x="2122370" y="3067535"/>
              <a:ext cx="2589196" cy="262801"/>
            </a:xfrm>
            <a:prstGeom prst="rect">
              <a:avLst/>
            </a:prstGeom>
            <a:solidFill>
              <a:schemeClr val="tx1">
                <a:lumMod val="95000"/>
                <a:lumOff val="5000"/>
              </a:schemeClr>
            </a:solidFill>
          </p:spPr>
          <p:txBody>
            <a:bodyPr wrap="square" rtlCol="0">
              <a:spAutoFit/>
            </a:bodyPr>
            <a:lstStyle/>
            <a:p>
              <a:pPr algn="ctr" defTabSz="302301">
                <a:buClrTx/>
              </a:pPr>
              <a:r>
                <a:rPr lang="en-US" sz="529" kern="1200">
                  <a:solidFill>
                    <a:prstClr val="white"/>
                  </a:solidFill>
                  <a:latin typeface="Calibri" panose="020F0502020204030204"/>
                  <a:ea typeface="+mn-ea"/>
                  <a:cs typeface="+mn-cs"/>
                </a:rPr>
                <a:t>Data quality gate and design approval</a:t>
              </a:r>
            </a:p>
          </p:txBody>
        </p:sp>
        <p:pic>
          <p:nvPicPr>
            <p:cNvPr id="28" name="Picture 27">
              <a:extLst>
                <a:ext uri="{FF2B5EF4-FFF2-40B4-BE49-F238E27FC236}">
                  <a16:creationId xmlns:a16="http://schemas.microsoft.com/office/drawing/2014/main" id="{11629FD2-5AB1-45AC-B185-C5DAC2EE5EDE}"/>
                </a:ext>
              </a:extLst>
            </p:cNvPr>
            <p:cNvPicPr>
              <a:picLocks noChangeAspect="1"/>
            </p:cNvPicPr>
            <p:nvPr/>
          </p:nvPicPr>
          <p:blipFill>
            <a:blip r:embed="rId2"/>
            <a:stretch>
              <a:fillRect/>
            </a:stretch>
          </p:blipFill>
          <p:spPr>
            <a:xfrm>
              <a:off x="3290267" y="2808524"/>
              <a:ext cx="259382" cy="259382"/>
            </a:xfrm>
            <a:prstGeom prst="rect">
              <a:avLst/>
            </a:prstGeom>
            <a:solidFill>
              <a:schemeClr val="bg1"/>
            </a:solidFill>
          </p:spPr>
        </p:pic>
      </p:grpSp>
      <p:grpSp>
        <p:nvGrpSpPr>
          <p:cNvPr id="29" name="Group 28">
            <a:extLst>
              <a:ext uri="{FF2B5EF4-FFF2-40B4-BE49-F238E27FC236}">
                <a16:creationId xmlns:a16="http://schemas.microsoft.com/office/drawing/2014/main" id="{08CD5976-AA70-4B91-B43C-33FE7AD3C967}"/>
              </a:ext>
            </a:extLst>
          </p:cNvPr>
          <p:cNvGrpSpPr/>
          <p:nvPr/>
        </p:nvGrpSpPr>
        <p:grpSpPr>
          <a:xfrm>
            <a:off x="11197174" y="4571315"/>
            <a:ext cx="1711996" cy="580007"/>
            <a:chOff x="2122370" y="1826618"/>
            <a:chExt cx="2589196" cy="877194"/>
          </a:xfrm>
        </p:grpSpPr>
        <p:sp>
          <p:nvSpPr>
            <p:cNvPr id="30" name="TextBox 29">
              <a:extLst>
                <a:ext uri="{FF2B5EF4-FFF2-40B4-BE49-F238E27FC236}">
                  <a16:creationId xmlns:a16="http://schemas.microsoft.com/office/drawing/2014/main" id="{B92F9943-2335-4D43-97C2-3EB399ACDF0C}"/>
                </a:ext>
              </a:extLst>
            </p:cNvPr>
            <p:cNvSpPr txBox="1"/>
            <p:nvPr/>
          </p:nvSpPr>
          <p:spPr>
            <a:xfrm>
              <a:off x="2122370" y="2071540"/>
              <a:ext cx="2589196" cy="632272"/>
            </a:xfrm>
            <a:prstGeom prst="rect">
              <a:avLst/>
            </a:prstGeom>
            <a:solidFill>
              <a:schemeClr val="accent5">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Deliverables</a:t>
              </a:r>
            </a:p>
            <a:p>
              <a:pPr marL="113363" indent="-113363" defTabSz="302301">
                <a:buClrTx/>
                <a:buFont typeface="Arial" panose="020B0604020202020204" pitchFamily="34" charset="0"/>
                <a:buChar char="•"/>
              </a:pPr>
              <a:r>
                <a:rPr lang="en-US" sz="529" kern="1200">
                  <a:solidFill>
                    <a:prstClr val="black"/>
                  </a:solidFill>
                  <a:latin typeface="Calibri" panose="020F0502020204030204"/>
                  <a:ea typeface="+mn-ea"/>
                  <a:cs typeface="+mn-cs"/>
                </a:rPr>
                <a:t>Fully annotated data dataset</a:t>
              </a:r>
            </a:p>
            <a:p>
              <a:pPr marL="113363" indent="-113363" defTabSz="302301">
                <a:buClrTx/>
                <a:buFont typeface="Arial" panose="020B0604020202020204" pitchFamily="34" charset="0"/>
                <a:buChar char="•"/>
              </a:pPr>
              <a:r>
                <a:rPr lang="en-US" sz="529" kern="1200">
                  <a:solidFill>
                    <a:prstClr val="black"/>
                  </a:solidFill>
                  <a:latin typeface="Calibri" panose="020F0502020204030204"/>
                  <a:ea typeface="+mn-ea"/>
                  <a:cs typeface="+mn-cs"/>
                </a:rPr>
                <a:t>Application Designs</a:t>
              </a:r>
            </a:p>
            <a:p>
              <a:pPr marL="113363" indent="-113363" defTabSz="302301">
                <a:buClrTx/>
                <a:buFont typeface="Arial" panose="020B0604020202020204" pitchFamily="34" charset="0"/>
                <a:buChar char="•"/>
              </a:pPr>
              <a:endParaRPr lang="en-US" sz="529" kern="1200">
                <a:solidFill>
                  <a:prstClr val="black"/>
                </a:solidFill>
                <a:latin typeface="Calibri" panose="020F0502020204030204"/>
                <a:ea typeface="+mn-ea"/>
                <a:cs typeface="+mn-cs"/>
              </a:endParaRPr>
            </a:p>
          </p:txBody>
        </p:sp>
        <p:pic>
          <p:nvPicPr>
            <p:cNvPr id="31" name="Picture 30">
              <a:extLst>
                <a:ext uri="{FF2B5EF4-FFF2-40B4-BE49-F238E27FC236}">
                  <a16:creationId xmlns:a16="http://schemas.microsoft.com/office/drawing/2014/main" id="{DA32D839-9B5E-4EEE-ADD3-98B9A60CD5E9}"/>
                </a:ext>
              </a:extLst>
            </p:cNvPr>
            <p:cNvPicPr>
              <a:picLocks noChangeAspect="1"/>
            </p:cNvPicPr>
            <p:nvPr/>
          </p:nvPicPr>
          <p:blipFill>
            <a:blip r:embed="rId3"/>
            <a:stretch>
              <a:fillRect/>
            </a:stretch>
          </p:blipFill>
          <p:spPr>
            <a:xfrm>
              <a:off x="3318817" y="1826618"/>
              <a:ext cx="230832" cy="230832"/>
            </a:xfrm>
            <a:prstGeom prst="rect">
              <a:avLst/>
            </a:prstGeom>
            <a:solidFill>
              <a:schemeClr val="bg1"/>
            </a:solidFill>
          </p:spPr>
        </p:pic>
      </p:grpSp>
      <p:sp>
        <p:nvSpPr>
          <p:cNvPr id="32" name="TextBox 31">
            <a:extLst>
              <a:ext uri="{FF2B5EF4-FFF2-40B4-BE49-F238E27FC236}">
                <a16:creationId xmlns:a16="http://schemas.microsoft.com/office/drawing/2014/main" id="{0483B5EA-208D-491B-9B35-EB938A4B4C37}"/>
              </a:ext>
            </a:extLst>
          </p:cNvPr>
          <p:cNvSpPr txBox="1"/>
          <p:nvPr/>
        </p:nvSpPr>
        <p:spPr>
          <a:xfrm>
            <a:off x="9947896" y="6274378"/>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3.a Set up modelling benchmark framework</a:t>
            </a:r>
          </a:p>
        </p:txBody>
      </p:sp>
      <p:sp>
        <p:nvSpPr>
          <p:cNvPr id="33" name="TextBox 32">
            <a:extLst>
              <a:ext uri="{FF2B5EF4-FFF2-40B4-BE49-F238E27FC236}">
                <a16:creationId xmlns:a16="http://schemas.microsoft.com/office/drawing/2014/main" id="{77EE3831-2C7C-4D08-84F4-4F8D81CD5402}"/>
              </a:ext>
            </a:extLst>
          </p:cNvPr>
          <p:cNvSpPr txBox="1"/>
          <p:nvPr/>
        </p:nvSpPr>
        <p:spPr>
          <a:xfrm>
            <a:off x="9947896" y="6511944"/>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3.b Modelling cycle</a:t>
            </a:r>
          </a:p>
        </p:txBody>
      </p:sp>
      <p:graphicFrame>
        <p:nvGraphicFramePr>
          <p:cNvPr id="34" name="Diagram 33">
            <a:extLst>
              <a:ext uri="{FF2B5EF4-FFF2-40B4-BE49-F238E27FC236}">
                <a16:creationId xmlns:a16="http://schemas.microsoft.com/office/drawing/2014/main" id="{435F6C7F-F2B5-44AF-BB8D-BF01B0DCA972}"/>
              </a:ext>
            </a:extLst>
          </p:cNvPr>
          <p:cNvGraphicFramePr/>
          <p:nvPr>
            <p:extLst>
              <p:ext uri="{D42A27DB-BD31-4B8C-83A1-F6EECF244321}">
                <p14:modId xmlns:p14="http://schemas.microsoft.com/office/powerpoint/2010/main" val="2673560195"/>
              </p:ext>
            </p:extLst>
          </p:nvPr>
        </p:nvGraphicFramePr>
        <p:xfrm>
          <a:off x="10037433" y="6749509"/>
          <a:ext cx="1798877" cy="13239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35" name="Group 34">
            <a:extLst>
              <a:ext uri="{FF2B5EF4-FFF2-40B4-BE49-F238E27FC236}">
                <a16:creationId xmlns:a16="http://schemas.microsoft.com/office/drawing/2014/main" id="{DAC6E5CC-1A7A-45E6-B583-6729730A0C2B}"/>
              </a:ext>
            </a:extLst>
          </p:cNvPr>
          <p:cNvGrpSpPr/>
          <p:nvPr/>
        </p:nvGrpSpPr>
        <p:grpSpPr>
          <a:xfrm>
            <a:off x="11162927" y="8638116"/>
            <a:ext cx="1711996" cy="345026"/>
            <a:chOff x="2122370" y="2808524"/>
            <a:chExt cx="2589196" cy="521812"/>
          </a:xfrm>
        </p:grpSpPr>
        <p:sp>
          <p:nvSpPr>
            <p:cNvPr id="36" name="TextBox 35">
              <a:extLst>
                <a:ext uri="{FF2B5EF4-FFF2-40B4-BE49-F238E27FC236}">
                  <a16:creationId xmlns:a16="http://schemas.microsoft.com/office/drawing/2014/main" id="{C4685F04-89E5-445C-AC3F-EA107B4E4D23}"/>
                </a:ext>
              </a:extLst>
            </p:cNvPr>
            <p:cNvSpPr txBox="1"/>
            <p:nvPr/>
          </p:nvSpPr>
          <p:spPr>
            <a:xfrm>
              <a:off x="2122370" y="3067535"/>
              <a:ext cx="2589196" cy="262801"/>
            </a:xfrm>
            <a:prstGeom prst="rect">
              <a:avLst/>
            </a:prstGeom>
            <a:solidFill>
              <a:schemeClr val="tx1">
                <a:lumMod val="95000"/>
                <a:lumOff val="5000"/>
              </a:schemeClr>
            </a:solidFill>
          </p:spPr>
          <p:txBody>
            <a:bodyPr wrap="square" rtlCol="0">
              <a:spAutoFit/>
            </a:bodyPr>
            <a:lstStyle/>
            <a:p>
              <a:pPr algn="ctr" defTabSz="302301">
                <a:buClrTx/>
              </a:pPr>
              <a:r>
                <a:rPr lang="en-US" sz="529" kern="1200">
                  <a:solidFill>
                    <a:prstClr val="white"/>
                  </a:solidFill>
                  <a:latin typeface="Calibri" panose="020F0502020204030204"/>
                  <a:ea typeface="+mn-ea"/>
                  <a:cs typeface="+mn-cs"/>
                </a:rPr>
                <a:t>Model quality gate</a:t>
              </a:r>
            </a:p>
          </p:txBody>
        </p:sp>
        <p:pic>
          <p:nvPicPr>
            <p:cNvPr id="37" name="Picture 36">
              <a:extLst>
                <a:ext uri="{FF2B5EF4-FFF2-40B4-BE49-F238E27FC236}">
                  <a16:creationId xmlns:a16="http://schemas.microsoft.com/office/drawing/2014/main" id="{42484472-5643-45E8-A982-8FA0D1A53B31}"/>
                </a:ext>
              </a:extLst>
            </p:cNvPr>
            <p:cNvPicPr>
              <a:picLocks noChangeAspect="1"/>
            </p:cNvPicPr>
            <p:nvPr/>
          </p:nvPicPr>
          <p:blipFill>
            <a:blip r:embed="rId2"/>
            <a:stretch>
              <a:fillRect/>
            </a:stretch>
          </p:blipFill>
          <p:spPr>
            <a:xfrm>
              <a:off x="3290267" y="2808524"/>
              <a:ext cx="259382" cy="259382"/>
            </a:xfrm>
            <a:prstGeom prst="rect">
              <a:avLst/>
            </a:prstGeom>
            <a:solidFill>
              <a:schemeClr val="bg1"/>
            </a:solidFill>
          </p:spPr>
        </p:pic>
      </p:grpSp>
      <p:grpSp>
        <p:nvGrpSpPr>
          <p:cNvPr id="38" name="Group 37">
            <a:extLst>
              <a:ext uri="{FF2B5EF4-FFF2-40B4-BE49-F238E27FC236}">
                <a16:creationId xmlns:a16="http://schemas.microsoft.com/office/drawing/2014/main" id="{42FF3D10-D0AC-4DB4-9F4E-E256A121919B}"/>
              </a:ext>
            </a:extLst>
          </p:cNvPr>
          <p:cNvGrpSpPr/>
          <p:nvPr/>
        </p:nvGrpSpPr>
        <p:grpSpPr>
          <a:xfrm>
            <a:off x="11174343" y="8148662"/>
            <a:ext cx="1711996" cy="580007"/>
            <a:chOff x="2122370" y="1826618"/>
            <a:chExt cx="2589196" cy="877194"/>
          </a:xfrm>
        </p:grpSpPr>
        <p:sp>
          <p:nvSpPr>
            <p:cNvPr id="39" name="TextBox 38">
              <a:extLst>
                <a:ext uri="{FF2B5EF4-FFF2-40B4-BE49-F238E27FC236}">
                  <a16:creationId xmlns:a16="http://schemas.microsoft.com/office/drawing/2014/main" id="{B3C859F3-84B2-45CB-8644-8E876FB7ABD1}"/>
                </a:ext>
              </a:extLst>
            </p:cNvPr>
            <p:cNvSpPr txBox="1"/>
            <p:nvPr/>
          </p:nvSpPr>
          <p:spPr>
            <a:xfrm>
              <a:off x="2122370" y="2071540"/>
              <a:ext cx="2589196" cy="632272"/>
            </a:xfrm>
            <a:prstGeom prst="rect">
              <a:avLst/>
            </a:prstGeom>
            <a:solidFill>
              <a:schemeClr val="accent5">
                <a:lumMod val="20000"/>
                <a:lumOff val="80000"/>
              </a:schemeClr>
            </a:solidFill>
          </p:spPr>
          <p:txBody>
            <a:bodyPr wrap="square" rtlCol="0">
              <a:spAutoFit/>
            </a:bodyPr>
            <a:lstStyle/>
            <a:p>
              <a:pPr defTabSz="302301">
                <a:buClrTx/>
              </a:pPr>
              <a:r>
                <a:rPr lang="en-US" sz="529" kern="1200" dirty="0">
                  <a:solidFill>
                    <a:prstClr val="black"/>
                  </a:solidFill>
                  <a:latin typeface="Calibri" panose="020F0502020204030204"/>
                  <a:ea typeface="+mn-ea"/>
                  <a:cs typeface="+mn-cs"/>
                </a:rPr>
                <a:t>Deliverables</a:t>
              </a:r>
            </a:p>
            <a:p>
              <a:pPr marL="113363" indent="-113363" defTabSz="302301">
                <a:buClrTx/>
                <a:buFont typeface="Arial" panose="020B0604020202020204" pitchFamily="34" charset="0"/>
                <a:buChar char="•"/>
              </a:pPr>
              <a:r>
                <a:rPr lang="en-US" sz="529" kern="1200" dirty="0">
                  <a:solidFill>
                    <a:prstClr val="black"/>
                  </a:solidFill>
                  <a:latin typeface="Calibri" panose="020F0502020204030204"/>
                  <a:ea typeface="+mn-ea"/>
                  <a:cs typeface="+mn-cs"/>
                </a:rPr>
                <a:t>Detailed model accuracy report</a:t>
              </a:r>
            </a:p>
            <a:p>
              <a:pPr marL="113363" indent="-113363" defTabSz="302301">
                <a:buClrTx/>
                <a:buFont typeface="Arial" panose="020B0604020202020204" pitchFamily="34" charset="0"/>
                <a:buChar char="•"/>
              </a:pPr>
              <a:r>
                <a:rPr lang="en-US" sz="529" kern="1200" dirty="0">
                  <a:solidFill>
                    <a:prstClr val="black"/>
                  </a:solidFill>
                  <a:latin typeface="Calibri" panose="020F0502020204030204"/>
                  <a:ea typeface="+mn-ea"/>
                  <a:cs typeface="+mn-cs"/>
                </a:rPr>
                <a:t>Application</a:t>
              </a:r>
            </a:p>
            <a:p>
              <a:pPr marL="113363" indent="-113363" defTabSz="302301">
                <a:buClrTx/>
                <a:buFont typeface="Arial" panose="020B0604020202020204" pitchFamily="34" charset="0"/>
                <a:buChar char="•"/>
              </a:pPr>
              <a:endParaRPr lang="en-US" sz="529" kern="1200" dirty="0">
                <a:solidFill>
                  <a:prstClr val="black"/>
                </a:solidFill>
                <a:latin typeface="Calibri" panose="020F0502020204030204"/>
                <a:ea typeface="+mn-ea"/>
                <a:cs typeface="+mn-cs"/>
              </a:endParaRPr>
            </a:p>
          </p:txBody>
        </p:sp>
        <p:pic>
          <p:nvPicPr>
            <p:cNvPr id="40" name="Picture 39">
              <a:extLst>
                <a:ext uri="{FF2B5EF4-FFF2-40B4-BE49-F238E27FC236}">
                  <a16:creationId xmlns:a16="http://schemas.microsoft.com/office/drawing/2014/main" id="{A0C265CB-DC76-4827-8047-E287E409111C}"/>
                </a:ext>
              </a:extLst>
            </p:cNvPr>
            <p:cNvPicPr>
              <a:picLocks noChangeAspect="1"/>
            </p:cNvPicPr>
            <p:nvPr/>
          </p:nvPicPr>
          <p:blipFill>
            <a:blip r:embed="rId3"/>
            <a:stretch>
              <a:fillRect/>
            </a:stretch>
          </p:blipFill>
          <p:spPr>
            <a:xfrm>
              <a:off x="3318817" y="1826618"/>
              <a:ext cx="230832" cy="230832"/>
            </a:xfrm>
            <a:prstGeom prst="rect">
              <a:avLst/>
            </a:prstGeom>
            <a:solidFill>
              <a:schemeClr val="bg1"/>
            </a:solidFill>
          </p:spPr>
        </p:pic>
      </p:grpSp>
      <p:sp>
        <p:nvSpPr>
          <p:cNvPr id="41" name="TextBox 40">
            <a:extLst>
              <a:ext uri="{FF2B5EF4-FFF2-40B4-BE49-F238E27FC236}">
                <a16:creationId xmlns:a16="http://schemas.microsoft.com/office/drawing/2014/main" id="{B7B63C56-35A2-41FB-B7FD-468D236B8DEF}"/>
              </a:ext>
            </a:extLst>
          </p:cNvPr>
          <p:cNvSpPr txBox="1"/>
          <p:nvPr/>
        </p:nvSpPr>
        <p:spPr>
          <a:xfrm>
            <a:off x="11174343" y="9518365"/>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API integration for predictions</a:t>
            </a:r>
          </a:p>
        </p:txBody>
      </p:sp>
      <p:sp>
        <p:nvSpPr>
          <p:cNvPr id="42" name="TextBox 41">
            <a:extLst>
              <a:ext uri="{FF2B5EF4-FFF2-40B4-BE49-F238E27FC236}">
                <a16:creationId xmlns:a16="http://schemas.microsoft.com/office/drawing/2014/main" id="{79BF6D36-35F2-4DE7-A4B0-B4DAFEB9D59E}"/>
              </a:ext>
            </a:extLst>
          </p:cNvPr>
          <p:cNvSpPr txBox="1"/>
          <p:nvPr/>
        </p:nvSpPr>
        <p:spPr>
          <a:xfrm>
            <a:off x="11174343" y="9804110"/>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Re-training pipeline</a:t>
            </a:r>
          </a:p>
        </p:txBody>
      </p:sp>
      <p:sp>
        <p:nvSpPr>
          <p:cNvPr id="43" name="TextBox 42">
            <a:extLst>
              <a:ext uri="{FF2B5EF4-FFF2-40B4-BE49-F238E27FC236}">
                <a16:creationId xmlns:a16="http://schemas.microsoft.com/office/drawing/2014/main" id="{59D94023-C142-4114-B141-92EAB139D496}"/>
              </a:ext>
            </a:extLst>
          </p:cNvPr>
          <p:cNvSpPr txBox="1"/>
          <p:nvPr/>
        </p:nvSpPr>
        <p:spPr>
          <a:xfrm>
            <a:off x="11174343" y="10089855"/>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UAT testing</a:t>
            </a:r>
          </a:p>
        </p:txBody>
      </p:sp>
      <p:sp>
        <p:nvSpPr>
          <p:cNvPr id="44" name="TextBox 43">
            <a:extLst>
              <a:ext uri="{FF2B5EF4-FFF2-40B4-BE49-F238E27FC236}">
                <a16:creationId xmlns:a16="http://schemas.microsoft.com/office/drawing/2014/main" id="{0B8C9529-F78D-4FC8-AEE8-C229AB5BDBCD}"/>
              </a:ext>
            </a:extLst>
          </p:cNvPr>
          <p:cNvSpPr txBox="1"/>
          <p:nvPr/>
        </p:nvSpPr>
        <p:spPr>
          <a:xfrm>
            <a:off x="11197174" y="11346611"/>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Move to production</a:t>
            </a:r>
          </a:p>
        </p:txBody>
      </p:sp>
      <p:sp>
        <p:nvSpPr>
          <p:cNvPr id="45" name="TextBox 44">
            <a:extLst>
              <a:ext uri="{FF2B5EF4-FFF2-40B4-BE49-F238E27FC236}">
                <a16:creationId xmlns:a16="http://schemas.microsoft.com/office/drawing/2014/main" id="{797527D2-5429-4452-A755-94412509CC2A}"/>
              </a:ext>
            </a:extLst>
          </p:cNvPr>
          <p:cNvSpPr txBox="1"/>
          <p:nvPr/>
        </p:nvSpPr>
        <p:spPr>
          <a:xfrm>
            <a:off x="11086071" y="11708534"/>
            <a:ext cx="1910420" cy="341632"/>
          </a:xfrm>
          <a:prstGeom prst="rect">
            <a:avLst/>
          </a:prstGeom>
          <a:solidFill>
            <a:schemeClr val="bg1"/>
          </a:solidFill>
        </p:spPr>
        <p:txBody>
          <a:bodyPr wrap="square" rtlCol="0">
            <a:spAutoFit/>
          </a:bodyPr>
          <a:lstStyle/>
          <a:p>
            <a:pPr algn="ctr" defTabSz="302301">
              <a:buClrTx/>
            </a:pPr>
            <a:r>
              <a:rPr lang="en-US" sz="694" b="1" kern="1200">
                <a:solidFill>
                  <a:srgbClr val="A5A5A5">
                    <a:lumMod val="75000"/>
                  </a:srgbClr>
                </a:solidFill>
                <a:latin typeface="TT Firs Neue" panose="02000503030000020004" pitchFamily="2" charset="77"/>
                <a:ea typeface="+mn-ea"/>
                <a:cs typeface="+mn-cs"/>
              </a:rPr>
              <a:t>Phase 6</a:t>
            </a:r>
          </a:p>
          <a:p>
            <a:pPr algn="ctr" defTabSz="302301">
              <a:buClrTx/>
            </a:pPr>
            <a:r>
              <a:rPr lang="en-US" sz="926" kern="1200">
                <a:solidFill>
                  <a:prstClr val="black"/>
                </a:solidFill>
                <a:latin typeface="TT Firs Neue" panose="02000503030000020004" pitchFamily="2" charset="77"/>
                <a:ea typeface="+mn-ea"/>
                <a:cs typeface="+mn-cs"/>
              </a:rPr>
              <a:t>MAINTENANCE</a:t>
            </a:r>
          </a:p>
        </p:txBody>
      </p:sp>
      <p:sp>
        <p:nvSpPr>
          <p:cNvPr id="46" name="TextBox 45">
            <a:extLst>
              <a:ext uri="{FF2B5EF4-FFF2-40B4-BE49-F238E27FC236}">
                <a16:creationId xmlns:a16="http://schemas.microsoft.com/office/drawing/2014/main" id="{8BA16ABF-FEAD-4AF6-B4C4-E4C91228C060}"/>
              </a:ext>
            </a:extLst>
          </p:cNvPr>
          <p:cNvSpPr txBox="1"/>
          <p:nvPr/>
        </p:nvSpPr>
        <p:spPr>
          <a:xfrm>
            <a:off x="9947896" y="12149545"/>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Monitoring of model quality</a:t>
            </a:r>
          </a:p>
        </p:txBody>
      </p:sp>
      <p:sp>
        <p:nvSpPr>
          <p:cNvPr id="47" name="TextBox 46">
            <a:extLst>
              <a:ext uri="{FF2B5EF4-FFF2-40B4-BE49-F238E27FC236}">
                <a16:creationId xmlns:a16="http://schemas.microsoft.com/office/drawing/2014/main" id="{BFF3F800-67B4-4845-AB6E-DC653274A9C7}"/>
              </a:ext>
            </a:extLst>
          </p:cNvPr>
          <p:cNvSpPr txBox="1"/>
          <p:nvPr/>
        </p:nvSpPr>
        <p:spPr>
          <a:xfrm>
            <a:off x="9947896" y="12596497"/>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Re-training model</a:t>
            </a:r>
          </a:p>
        </p:txBody>
      </p:sp>
      <p:sp>
        <p:nvSpPr>
          <p:cNvPr id="48" name="TextBox 47">
            <a:extLst>
              <a:ext uri="{FF2B5EF4-FFF2-40B4-BE49-F238E27FC236}">
                <a16:creationId xmlns:a16="http://schemas.microsoft.com/office/drawing/2014/main" id="{3FEC9221-C053-4EE8-9244-23DD91005ED7}"/>
              </a:ext>
            </a:extLst>
          </p:cNvPr>
          <p:cNvSpPr txBox="1"/>
          <p:nvPr/>
        </p:nvSpPr>
        <p:spPr>
          <a:xfrm>
            <a:off x="9947896" y="12373021"/>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Ongoing data labelling of mispredictions</a:t>
            </a:r>
          </a:p>
        </p:txBody>
      </p:sp>
      <p:grpSp>
        <p:nvGrpSpPr>
          <p:cNvPr id="49" name="Group 48">
            <a:extLst>
              <a:ext uri="{FF2B5EF4-FFF2-40B4-BE49-F238E27FC236}">
                <a16:creationId xmlns:a16="http://schemas.microsoft.com/office/drawing/2014/main" id="{81AE96A7-1F76-4A52-B15C-85B0275D703F}"/>
              </a:ext>
            </a:extLst>
          </p:cNvPr>
          <p:cNvGrpSpPr/>
          <p:nvPr/>
        </p:nvGrpSpPr>
        <p:grpSpPr>
          <a:xfrm>
            <a:off x="9947896" y="12884185"/>
            <a:ext cx="1711996" cy="345026"/>
            <a:chOff x="2122370" y="2808524"/>
            <a:chExt cx="2589196" cy="521812"/>
          </a:xfrm>
        </p:grpSpPr>
        <p:sp>
          <p:nvSpPr>
            <p:cNvPr id="50" name="TextBox 49">
              <a:extLst>
                <a:ext uri="{FF2B5EF4-FFF2-40B4-BE49-F238E27FC236}">
                  <a16:creationId xmlns:a16="http://schemas.microsoft.com/office/drawing/2014/main" id="{98168967-B338-48F4-9884-F91066715019}"/>
                </a:ext>
              </a:extLst>
            </p:cNvPr>
            <p:cNvSpPr txBox="1"/>
            <p:nvPr/>
          </p:nvSpPr>
          <p:spPr>
            <a:xfrm>
              <a:off x="2122370" y="3067535"/>
              <a:ext cx="2589196" cy="262801"/>
            </a:xfrm>
            <a:prstGeom prst="rect">
              <a:avLst/>
            </a:prstGeom>
            <a:solidFill>
              <a:schemeClr val="tx1">
                <a:lumMod val="95000"/>
                <a:lumOff val="5000"/>
              </a:schemeClr>
            </a:solidFill>
          </p:spPr>
          <p:txBody>
            <a:bodyPr wrap="square" rtlCol="0">
              <a:spAutoFit/>
            </a:bodyPr>
            <a:lstStyle/>
            <a:p>
              <a:pPr algn="ctr" defTabSz="302301">
                <a:buClrTx/>
              </a:pPr>
              <a:r>
                <a:rPr lang="en-US" sz="529" kern="1200">
                  <a:solidFill>
                    <a:prstClr val="white"/>
                  </a:solidFill>
                  <a:latin typeface="Calibri" panose="020F0502020204030204"/>
                  <a:ea typeface="+mn-ea"/>
                  <a:cs typeface="+mn-cs"/>
                </a:rPr>
                <a:t>Model quality SLA</a:t>
              </a:r>
            </a:p>
          </p:txBody>
        </p:sp>
        <p:pic>
          <p:nvPicPr>
            <p:cNvPr id="51" name="Picture 50">
              <a:extLst>
                <a:ext uri="{FF2B5EF4-FFF2-40B4-BE49-F238E27FC236}">
                  <a16:creationId xmlns:a16="http://schemas.microsoft.com/office/drawing/2014/main" id="{AEE1B95A-E7B5-4A10-99B9-CBDF26660149}"/>
                </a:ext>
              </a:extLst>
            </p:cNvPr>
            <p:cNvPicPr>
              <a:picLocks noChangeAspect="1"/>
            </p:cNvPicPr>
            <p:nvPr/>
          </p:nvPicPr>
          <p:blipFill>
            <a:blip r:embed="rId2"/>
            <a:stretch>
              <a:fillRect/>
            </a:stretch>
          </p:blipFill>
          <p:spPr>
            <a:xfrm>
              <a:off x="3290267" y="2808524"/>
              <a:ext cx="259382" cy="259382"/>
            </a:xfrm>
            <a:prstGeom prst="rect">
              <a:avLst/>
            </a:prstGeom>
            <a:solidFill>
              <a:schemeClr val="bg1"/>
            </a:solidFill>
          </p:spPr>
        </p:pic>
      </p:grpSp>
      <p:grpSp>
        <p:nvGrpSpPr>
          <p:cNvPr id="52" name="Group 51">
            <a:extLst>
              <a:ext uri="{FF2B5EF4-FFF2-40B4-BE49-F238E27FC236}">
                <a16:creationId xmlns:a16="http://schemas.microsoft.com/office/drawing/2014/main" id="{9B04E57F-8F2B-41A0-9E81-2EAB825EAA82}"/>
              </a:ext>
            </a:extLst>
          </p:cNvPr>
          <p:cNvGrpSpPr/>
          <p:nvPr/>
        </p:nvGrpSpPr>
        <p:grpSpPr>
          <a:xfrm>
            <a:off x="12651669" y="12884185"/>
            <a:ext cx="1711996" cy="345026"/>
            <a:chOff x="2122370" y="2808524"/>
            <a:chExt cx="2589196" cy="521812"/>
          </a:xfrm>
        </p:grpSpPr>
        <p:sp>
          <p:nvSpPr>
            <p:cNvPr id="53" name="TextBox 52">
              <a:extLst>
                <a:ext uri="{FF2B5EF4-FFF2-40B4-BE49-F238E27FC236}">
                  <a16:creationId xmlns:a16="http://schemas.microsoft.com/office/drawing/2014/main" id="{49E57A9A-5D7A-47DE-A986-62E35F9EA70C}"/>
                </a:ext>
              </a:extLst>
            </p:cNvPr>
            <p:cNvSpPr txBox="1"/>
            <p:nvPr/>
          </p:nvSpPr>
          <p:spPr>
            <a:xfrm>
              <a:off x="2122370" y="3067535"/>
              <a:ext cx="2589196" cy="262801"/>
            </a:xfrm>
            <a:prstGeom prst="rect">
              <a:avLst/>
            </a:prstGeom>
            <a:solidFill>
              <a:schemeClr val="tx1">
                <a:lumMod val="95000"/>
                <a:lumOff val="5000"/>
              </a:schemeClr>
            </a:solidFill>
          </p:spPr>
          <p:txBody>
            <a:bodyPr wrap="square" rtlCol="0">
              <a:spAutoFit/>
            </a:bodyPr>
            <a:lstStyle/>
            <a:p>
              <a:pPr algn="ctr" defTabSz="302301">
                <a:buClrTx/>
              </a:pPr>
              <a:r>
                <a:rPr lang="en-US" sz="529" kern="1200">
                  <a:solidFill>
                    <a:prstClr val="white"/>
                  </a:solidFill>
                  <a:latin typeface="Calibri" panose="020F0502020204030204"/>
                  <a:ea typeface="+mn-ea"/>
                  <a:cs typeface="+mn-cs"/>
                </a:rPr>
                <a:t>Uptime and responsiveness SLA</a:t>
              </a:r>
            </a:p>
          </p:txBody>
        </p:sp>
        <p:pic>
          <p:nvPicPr>
            <p:cNvPr id="54" name="Picture 53">
              <a:extLst>
                <a:ext uri="{FF2B5EF4-FFF2-40B4-BE49-F238E27FC236}">
                  <a16:creationId xmlns:a16="http://schemas.microsoft.com/office/drawing/2014/main" id="{205A2B31-6FEC-43BC-AD8C-58AC693C6B00}"/>
                </a:ext>
              </a:extLst>
            </p:cNvPr>
            <p:cNvPicPr>
              <a:picLocks noChangeAspect="1"/>
            </p:cNvPicPr>
            <p:nvPr/>
          </p:nvPicPr>
          <p:blipFill>
            <a:blip r:embed="rId2"/>
            <a:stretch>
              <a:fillRect/>
            </a:stretch>
          </p:blipFill>
          <p:spPr>
            <a:xfrm>
              <a:off x="3290267" y="2808524"/>
              <a:ext cx="259382" cy="259382"/>
            </a:xfrm>
            <a:prstGeom prst="rect">
              <a:avLst/>
            </a:prstGeom>
            <a:solidFill>
              <a:schemeClr val="bg1"/>
            </a:solidFill>
          </p:spPr>
        </p:pic>
      </p:grpSp>
      <p:grpSp>
        <p:nvGrpSpPr>
          <p:cNvPr id="55" name="Group 54">
            <a:extLst>
              <a:ext uri="{FF2B5EF4-FFF2-40B4-BE49-F238E27FC236}">
                <a16:creationId xmlns:a16="http://schemas.microsoft.com/office/drawing/2014/main" id="{AC97D076-0E9E-45B2-8B96-C24E7C44A108}"/>
              </a:ext>
            </a:extLst>
          </p:cNvPr>
          <p:cNvGrpSpPr/>
          <p:nvPr/>
        </p:nvGrpSpPr>
        <p:grpSpPr>
          <a:xfrm>
            <a:off x="11197174" y="10490120"/>
            <a:ext cx="1711996" cy="345026"/>
            <a:chOff x="2122370" y="2808524"/>
            <a:chExt cx="2589196" cy="521812"/>
          </a:xfrm>
        </p:grpSpPr>
        <p:sp>
          <p:nvSpPr>
            <p:cNvPr id="56" name="TextBox 55">
              <a:extLst>
                <a:ext uri="{FF2B5EF4-FFF2-40B4-BE49-F238E27FC236}">
                  <a16:creationId xmlns:a16="http://schemas.microsoft.com/office/drawing/2014/main" id="{34ADB01B-D9FD-4278-8944-E3883F6BCF9C}"/>
                </a:ext>
              </a:extLst>
            </p:cNvPr>
            <p:cNvSpPr txBox="1"/>
            <p:nvPr/>
          </p:nvSpPr>
          <p:spPr>
            <a:xfrm>
              <a:off x="2122370" y="3067535"/>
              <a:ext cx="2589196" cy="262801"/>
            </a:xfrm>
            <a:prstGeom prst="rect">
              <a:avLst/>
            </a:prstGeom>
            <a:solidFill>
              <a:schemeClr val="tx1">
                <a:lumMod val="95000"/>
                <a:lumOff val="5000"/>
              </a:schemeClr>
            </a:solidFill>
          </p:spPr>
          <p:txBody>
            <a:bodyPr wrap="square" rtlCol="0">
              <a:spAutoFit/>
            </a:bodyPr>
            <a:lstStyle/>
            <a:p>
              <a:pPr algn="ctr" defTabSz="302301">
                <a:buClrTx/>
              </a:pPr>
              <a:r>
                <a:rPr lang="en-US" sz="529" kern="1200">
                  <a:solidFill>
                    <a:prstClr val="white"/>
                  </a:solidFill>
                  <a:latin typeface="Calibri" panose="020F0502020204030204"/>
                  <a:ea typeface="+mn-ea"/>
                  <a:cs typeface="+mn-cs"/>
                </a:rPr>
                <a:t>All tests pass</a:t>
              </a:r>
            </a:p>
          </p:txBody>
        </p:sp>
        <p:pic>
          <p:nvPicPr>
            <p:cNvPr id="57" name="Picture 56">
              <a:extLst>
                <a:ext uri="{FF2B5EF4-FFF2-40B4-BE49-F238E27FC236}">
                  <a16:creationId xmlns:a16="http://schemas.microsoft.com/office/drawing/2014/main" id="{66952368-A0FD-4759-8257-9D89CADF8828}"/>
                </a:ext>
              </a:extLst>
            </p:cNvPr>
            <p:cNvPicPr>
              <a:picLocks noChangeAspect="1"/>
            </p:cNvPicPr>
            <p:nvPr/>
          </p:nvPicPr>
          <p:blipFill>
            <a:blip r:embed="rId2"/>
            <a:stretch>
              <a:fillRect/>
            </a:stretch>
          </p:blipFill>
          <p:spPr>
            <a:xfrm>
              <a:off x="3290267" y="2808524"/>
              <a:ext cx="259382" cy="259382"/>
            </a:xfrm>
            <a:prstGeom prst="rect">
              <a:avLst/>
            </a:prstGeom>
            <a:solidFill>
              <a:schemeClr val="bg1"/>
            </a:solidFill>
          </p:spPr>
        </p:pic>
      </p:grpSp>
      <p:sp>
        <p:nvSpPr>
          <p:cNvPr id="58" name="TextBox 57">
            <a:extLst>
              <a:ext uri="{FF2B5EF4-FFF2-40B4-BE49-F238E27FC236}">
                <a16:creationId xmlns:a16="http://schemas.microsoft.com/office/drawing/2014/main" id="{38207FB3-3077-4E94-8D62-F4409B8E15EF}"/>
              </a:ext>
            </a:extLst>
          </p:cNvPr>
          <p:cNvSpPr txBox="1"/>
          <p:nvPr/>
        </p:nvSpPr>
        <p:spPr>
          <a:xfrm>
            <a:off x="12342245" y="2911822"/>
            <a:ext cx="1910420" cy="341632"/>
          </a:xfrm>
          <a:prstGeom prst="rect">
            <a:avLst/>
          </a:prstGeom>
          <a:noFill/>
        </p:spPr>
        <p:txBody>
          <a:bodyPr wrap="square" rtlCol="0">
            <a:spAutoFit/>
          </a:bodyPr>
          <a:lstStyle/>
          <a:p>
            <a:pPr algn="r" defTabSz="302301">
              <a:buClrTx/>
            </a:pPr>
            <a:r>
              <a:rPr lang="en-US" sz="694" b="1" kern="1200" dirty="0">
                <a:solidFill>
                  <a:srgbClr val="002F9F"/>
                </a:solidFill>
                <a:latin typeface="TT Firs Neue" panose="02000503030000020004" pitchFamily="2" charset="77"/>
                <a:ea typeface="+mn-ea"/>
                <a:cs typeface="+mn-cs"/>
              </a:rPr>
              <a:t>Phase 2</a:t>
            </a:r>
          </a:p>
          <a:p>
            <a:pPr algn="r" defTabSz="302301">
              <a:buClrTx/>
            </a:pPr>
            <a:r>
              <a:rPr lang="en-US" sz="926" kern="1200" dirty="0">
                <a:solidFill>
                  <a:srgbClr val="002F9F"/>
                </a:solidFill>
                <a:latin typeface="TT Firs Neue" panose="02000503030000020004" pitchFamily="2" charset="77"/>
                <a:ea typeface="+mn-ea"/>
                <a:cs typeface="+mn-cs"/>
              </a:rPr>
              <a:t>USER EXPERIENCE</a:t>
            </a:r>
          </a:p>
        </p:txBody>
      </p:sp>
      <p:sp>
        <p:nvSpPr>
          <p:cNvPr id="59" name="TextBox 58">
            <a:extLst>
              <a:ext uri="{FF2B5EF4-FFF2-40B4-BE49-F238E27FC236}">
                <a16:creationId xmlns:a16="http://schemas.microsoft.com/office/drawing/2014/main" id="{C96199F5-6487-4BA4-AB87-5D3264CF1B43}"/>
              </a:ext>
            </a:extLst>
          </p:cNvPr>
          <p:cNvSpPr txBox="1"/>
          <p:nvPr/>
        </p:nvSpPr>
        <p:spPr>
          <a:xfrm>
            <a:off x="12441456" y="3261206"/>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2.c User stories</a:t>
            </a:r>
          </a:p>
        </p:txBody>
      </p:sp>
      <p:graphicFrame>
        <p:nvGraphicFramePr>
          <p:cNvPr id="60" name="Diagram 59">
            <a:extLst>
              <a:ext uri="{FF2B5EF4-FFF2-40B4-BE49-F238E27FC236}">
                <a16:creationId xmlns:a16="http://schemas.microsoft.com/office/drawing/2014/main" id="{A172A80B-9A7B-4C2A-93FA-3002633F42C2}"/>
              </a:ext>
            </a:extLst>
          </p:cNvPr>
          <p:cNvGraphicFramePr/>
          <p:nvPr>
            <p:extLst>
              <p:ext uri="{D42A27DB-BD31-4B8C-83A1-F6EECF244321}">
                <p14:modId xmlns:p14="http://schemas.microsoft.com/office/powerpoint/2010/main" val="1063160720"/>
              </p:ext>
            </p:extLst>
          </p:nvPr>
        </p:nvGraphicFramePr>
        <p:xfrm>
          <a:off x="12732023" y="3763740"/>
          <a:ext cx="1383737" cy="90317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61" name="TextBox 60">
            <a:extLst>
              <a:ext uri="{FF2B5EF4-FFF2-40B4-BE49-F238E27FC236}">
                <a16:creationId xmlns:a16="http://schemas.microsoft.com/office/drawing/2014/main" id="{50455716-55CC-4F27-90CB-DE9AB1606CB1}"/>
              </a:ext>
            </a:extLst>
          </p:cNvPr>
          <p:cNvSpPr txBox="1"/>
          <p:nvPr/>
        </p:nvSpPr>
        <p:spPr>
          <a:xfrm>
            <a:off x="12441456" y="3545496"/>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2.d User experience cycle</a:t>
            </a:r>
          </a:p>
        </p:txBody>
      </p:sp>
      <p:sp>
        <p:nvSpPr>
          <p:cNvPr id="62" name="TextBox 61">
            <a:extLst>
              <a:ext uri="{FF2B5EF4-FFF2-40B4-BE49-F238E27FC236}">
                <a16:creationId xmlns:a16="http://schemas.microsoft.com/office/drawing/2014/main" id="{023496D7-476B-4CCF-A392-6D195EB3F456}"/>
              </a:ext>
            </a:extLst>
          </p:cNvPr>
          <p:cNvSpPr txBox="1"/>
          <p:nvPr/>
        </p:nvSpPr>
        <p:spPr>
          <a:xfrm>
            <a:off x="12342245" y="5867663"/>
            <a:ext cx="1910420" cy="341632"/>
          </a:xfrm>
          <a:prstGeom prst="rect">
            <a:avLst/>
          </a:prstGeom>
          <a:noFill/>
        </p:spPr>
        <p:txBody>
          <a:bodyPr wrap="square" rtlCol="0">
            <a:spAutoFit/>
          </a:bodyPr>
          <a:lstStyle/>
          <a:p>
            <a:pPr algn="r" defTabSz="302301">
              <a:buClrTx/>
            </a:pPr>
            <a:r>
              <a:rPr lang="en-US" sz="694" b="1" kern="1200" dirty="0">
                <a:solidFill>
                  <a:srgbClr val="002F9F"/>
                </a:solidFill>
                <a:latin typeface="TT Firs Neue" panose="02000503030000020004" pitchFamily="2" charset="77"/>
                <a:ea typeface="+mn-ea"/>
                <a:cs typeface="+mn-cs"/>
              </a:rPr>
              <a:t>Phase 3</a:t>
            </a:r>
          </a:p>
          <a:p>
            <a:pPr algn="r" defTabSz="302301">
              <a:buClrTx/>
            </a:pPr>
            <a:r>
              <a:rPr lang="en-US" sz="926" kern="1200" dirty="0">
                <a:solidFill>
                  <a:srgbClr val="002F9F"/>
                </a:solidFill>
                <a:latin typeface="TT Firs Neue" panose="02000503030000020004" pitchFamily="2" charset="77"/>
                <a:ea typeface="+mn-ea"/>
                <a:cs typeface="+mn-cs"/>
              </a:rPr>
              <a:t>IMPLEMENTATION</a:t>
            </a:r>
          </a:p>
        </p:txBody>
      </p:sp>
      <p:sp>
        <p:nvSpPr>
          <p:cNvPr id="63" name="TextBox 62">
            <a:extLst>
              <a:ext uri="{FF2B5EF4-FFF2-40B4-BE49-F238E27FC236}">
                <a16:creationId xmlns:a16="http://schemas.microsoft.com/office/drawing/2014/main" id="{575837C5-2BB8-4BCE-8551-3054DC9D5B79}"/>
              </a:ext>
            </a:extLst>
          </p:cNvPr>
          <p:cNvSpPr txBox="1"/>
          <p:nvPr/>
        </p:nvSpPr>
        <p:spPr>
          <a:xfrm>
            <a:off x="12441456" y="6272739"/>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3.a Implementation</a:t>
            </a:r>
          </a:p>
        </p:txBody>
      </p:sp>
      <p:sp>
        <p:nvSpPr>
          <p:cNvPr id="64" name="TextBox 63">
            <a:extLst>
              <a:ext uri="{FF2B5EF4-FFF2-40B4-BE49-F238E27FC236}">
                <a16:creationId xmlns:a16="http://schemas.microsoft.com/office/drawing/2014/main" id="{B372D4DC-AD48-4573-8B63-C5D1D9BC2A06}"/>
              </a:ext>
            </a:extLst>
          </p:cNvPr>
          <p:cNvSpPr txBox="1"/>
          <p:nvPr/>
        </p:nvSpPr>
        <p:spPr>
          <a:xfrm>
            <a:off x="12441456" y="6514358"/>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3.b Testing</a:t>
            </a:r>
          </a:p>
        </p:txBody>
      </p:sp>
      <p:sp>
        <p:nvSpPr>
          <p:cNvPr id="65" name="TextBox 64">
            <a:extLst>
              <a:ext uri="{FF2B5EF4-FFF2-40B4-BE49-F238E27FC236}">
                <a16:creationId xmlns:a16="http://schemas.microsoft.com/office/drawing/2014/main" id="{F8CC9D60-61E4-4684-9B00-76C2DD40CE41}"/>
              </a:ext>
            </a:extLst>
          </p:cNvPr>
          <p:cNvSpPr txBox="1"/>
          <p:nvPr/>
        </p:nvSpPr>
        <p:spPr>
          <a:xfrm>
            <a:off x="12441456" y="6798968"/>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3.c Scalable cloud platform</a:t>
            </a:r>
          </a:p>
        </p:txBody>
      </p:sp>
      <p:sp>
        <p:nvSpPr>
          <p:cNvPr id="66" name="TextBox 65">
            <a:extLst>
              <a:ext uri="{FF2B5EF4-FFF2-40B4-BE49-F238E27FC236}">
                <a16:creationId xmlns:a16="http://schemas.microsoft.com/office/drawing/2014/main" id="{1F3E095B-76B5-40D1-8213-EF74A947A650}"/>
              </a:ext>
            </a:extLst>
          </p:cNvPr>
          <p:cNvSpPr txBox="1"/>
          <p:nvPr/>
        </p:nvSpPr>
        <p:spPr>
          <a:xfrm>
            <a:off x="12441456" y="7083577"/>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3.d </a:t>
            </a:r>
            <a:r>
              <a:rPr lang="en-US" sz="529" kern="1200" err="1">
                <a:solidFill>
                  <a:prstClr val="black"/>
                </a:solidFill>
                <a:latin typeface="Calibri" panose="020F0502020204030204"/>
                <a:ea typeface="+mn-ea"/>
                <a:cs typeface="+mn-cs"/>
              </a:rPr>
              <a:t>MLOps</a:t>
            </a:r>
            <a:endParaRPr lang="en-US" sz="529" kern="1200">
              <a:solidFill>
                <a:prstClr val="black"/>
              </a:solidFill>
              <a:latin typeface="Calibri" panose="020F0502020204030204"/>
              <a:ea typeface="+mn-ea"/>
              <a:cs typeface="+mn-cs"/>
            </a:endParaRPr>
          </a:p>
        </p:txBody>
      </p:sp>
      <p:sp>
        <p:nvSpPr>
          <p:cNvPr id="67" name="TextBox 66">
            <a:extLst>
              <a:ext uri="{FF2B5EF4-FFF2-40B4-BE49-F238E27FC236}">
                <a16:creationId xmlns:a16="http://schemas.microsoft.com/office/drawing/2014/main" id="{BB8186B3-A698-4A89-BF12-F843302C36B1}"/>
              </a:ext>
            </a:extLst>
          </p:cNvPr>
          <p:cNvSpPr txBox="1"/>
          <p:nvPr/>
        </p:nvSpPr>
        <p:spPr>
          <a:xfrm>
            <a:off x="12651669" y="12149308"/>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Security updates</a:t>
            </a:r>
          </a:p>
        </p:txBody>
      </p:sp>
      <p:sp>
        <p:nvSpPr>
          <p:cNvPr id="68" name="TextBox 67">
            <a:extLst>
              <a:ext uri="{FF2B5EF4-FFF2-40B4-BE49-F238E27FC236}">
                <a16:creationId xmlns:a16="http://schemas.microsoft.com/office/drawing/2014/main" id="{1E04CAAC-7DBD-4540-95F3-362519523B5A}"/>
              </a:ext>
            </a:extLst>
          </p:cNvPr>
          <p:cNvSpPr txBox="1"/>
          <p:nvPr/>
        </p:nvSpPr>
        <p:spPr>
          <a:xfrm>
            <a:off x="12651669" y="12373021"/>
            <a:ext cx="1711996" cy="173766"/>
          </a:xfrm>
          <a:prstGeom prst="rect">
            <a:avLst/>
          </a:prstGeom>
          <a:solidFill>
            <a:schemeClr val="accent2">
              <a:lumMod val="20000"/>
              <a:lumOff val="80000"/>
            </a:schemeClr>
          </a:solidFill>
        </p:spPr>
        <p:txBody>
          <a:bodyPr wrap="square" rtlCol="0">
            <a:spAutoFit/>
          </a:bodyPr>
          <a:lstStyle/>
          <a:p>
            <a:pPr defTabSz="302301">
              <a:buClrTx/>
            </a:pPr>
            <a:r>
              <a:rPr lang="en-US" sz="529" kern="1200">
                <a:solidFill>
                  <a:prstClr val="black"/>
                </a:solidFill>
                <a:latin typeface="Calibri" panose="020F0502020204030204"/>
                <a:ea typeface="+mn-ea"/>
                <a:cs typeface="+mn-cs"/>
              </a:rPr>
              <a:t>Bugfixes</a:t>
            </a:r>
          </a:p>
        </p:txBody>
      </p:sp>
      <p:sp>
        <p:nvSpPr>
          <p:cNvPr id="69" name="TextBox 68">
            <a:extLst>
              <a:ext uri="{FF2B5EF4-FFF2-40B4-BE49-F238E27FC236}">
                <a16:creationId xmlns:a16="http://schemas.microsoft.com/office/drawing/2014/main" id="{08E27EF0-829B-4EA6-BE8C-EA4E073B0CB6}"/>
              </a:ext>
            </a:extLst>
          </p:cNvPr>
          <p:cNvSpPr txBox="1"/>
          <p:nvPr/>
        </p:nvSpPr>
        <p:spPr>
          <a:xfrm>
            <a:off x="14539056" y="417863"/>
            <a:ext cx="5272944" cy="1631216"/>
          </a:xfrm>
          <a:prstGeom prst="rect">
            <a:avLst/>
          </a:prstGeom>
          <a:noFill/>
        </p:spPr>
        <p:txBody>
          <a:bodyPr wrap="square" rtlCol="0">
            <a:spAutoFit/>
          </a:bodyPr>
          <a:lstStyle/>
          <a:p>
            <a:pPr defTabSz="302301">
              <a:buClrTx/>
            </a:pPr>
            <a:r>
              <a:rPr lang="en-US" sz="2000" kern="1200" dirty="0">
                <a:solidFill>
                  <a:srgbClr val="002F9F"/>
                </a:solidFill>
                <a:latin typeface="Poppins" panose="00000500000000000000" pitchFamily="2" charset="0"/>
                <a:cs typeface="Poppins" panose="00000500000000000000" pitchFamily="2" charset="0"/>
              </a:rPr>
              <a:t>Key Roles</a:t>
            </a:r>
          </a:p>
          <a:p>
            <a:pPr marL="188938" indent="-188938" defTabSz="302301">
              <a:buClrTx/>
              <a:buFontTx/>
              <a:buChar char="-"/>
            </a:pPr>
            <a:r>
              <a:rPr lang="en-US" sz="2000" kern="1200" dirty="0">
                <a:solidFill>
                  <a:srgbClr val="002F9F"/>
                </a:solidFill>
                <a:latin typeface="Poppins" panose="00000500000000000000" pitchFamily="2" charset="0"/>
                <a:cs typeface="Poppins" panose="00000500000000000000" pitchFamily="2" charset="0"/>
              </a:rPr>
              <a:t>Data quality owner</a:t>
            </a:r>
          </a:p>
          <a:p>
            <a:pPr marL="188938" indent="-188938" defTabSz="302301">
              <a:buClrTx/>
              <a:buFontTx/>
              <a:buChar char="-"/>
            </a:pPr>
            <a:r>
              <a:rPr lang="en-US" sz="2000" kern="1200" dirty="0">
                <a:solidFill>
                  <a:srgbClr val="002F9F"/>
                </a:solidFill>
                <a:latin typeface="Poppins" panose="00000500000000000000" pitchFamily="2" charset="0"/>
                <a:cs typeface="Poppins" panose="00000500000000000000" pitchFamily="2" charset="0"/>
              </a:rPr>
              <a:t>Model quality owner</a:t>
            </a:r>
          </a:p>
          <a:p>
            <a:pPr marL="188938" indent="-188938" defTabSz="302301">
              <a:buClrTx/>
              <a:buFontTx/>
              <a:buChar char="-"/>
            </a:pPr>
            <a:r>
              <a:rPr lang="en-US" sz="2000" kern="1200" dirty="0">
                <a:solidFill>
                  <a:srgbClr val="002F9F"/>
                </a:solidFill>
                <a:latin typeface="Poppins" panose="00000500000000000000" pitchFamily="2" charset="0"/>
                <a:cs typeface="Poppins" panose="00000500000000000000" pitchFamily="2" charset="0"/>
              </a:rPr>
              <a:t>Integration quality owner</a:t>
            </a:r>
          </a:p>
          <a:p>
            <a:pPr marL="188938" indent="-188938" defTabSz="302301">
              <a:buClrTx/>
              <a:buFontTx/>
              <a:buChar char="-"/>
            </a:pPr>
            <a:r>
              <a:rPr lang="en-US" sz="2000" kern="1200" dirty="0">
                <a:solidFill>
                  <a:srgbClr val="002F9F"/>
                </a:solidFill>
                <a:latin typeface="Poppins" panose="00000500000000000000" pitchFamily="2" charset="0"/>
                <a:cs typeface="Poppins" panose="00000500000000000000" pitchFamily="2" charset="0"/>
              </a:rPr>
              <a:t>Project manager</a:t>
            </a:r>
          </a:p>
        </p:txBody>
      </p:sp>
    </p:spTree>
    <p:extLst>
      <p:ext uri="{BB962C8B-B14F-4D97-AF65-F5344CB8AC3E}">
        <p14:creationId xmlns:p14="http://schemas.microsoft.com/office/powerpoint/2010/main" val="36410586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C5CC-2F70-4595-BCD5-369B15CD47D8}"/>
              </a:ext>
            </a:extLst>
          </p:cNvPr>
          <p:cNvSpPr>
            <a:spLocks noGrp="1"/>
          </p:cNvSpPr>
          <p:nvPr>
            <p:ph type="title"/>
          </p:nvPr>
        </p:nvSpPr>
        <p:spPr/>
        <p:txBody>
          <a:bodyPr/>
          <a:lstStyle/>
          <a:p>
            <a:r>
              <a:rPr lang="en-US" dirty="0"/>
              <a:t>Project plans for building ML solutions</a:t>
            </a:r>
          </a:p>
        </p:txBody>
      </p:sp>
      <p:sp>
        <p:nvSpPr>
          <p:cNvPr id="7" name="Text Placeholder 6">
            <a:extLst>
              <a:ext uri="{FF2B5EF4-FFF2-40B4-BE49-F238E27FC236}">
                <a16:creationId xmlns:a16="http://schemas.microsoft.com/office/drawing/2014/main" id="{EB774E78-91D1-4262-BD67-58EA25113A4F}"/>
              </a:ext>
            </a:extLst>
          </p:cNvPr>
          <p:cNvSpPr>
            <a:spLocks noGrp="1"/>
          </p:cNvSpPr>
          <p:nvPr>
            <p:ph type="body" idx="1"/>
          </p:nvPr>
        </p:nvSpPr>
        <p:spPr>
          <a:xfrm>
            <a:off x="972050" y="4850626"/>
            <a:ext cx="22439899" cy="4824316"/>
          </a:xfrm>
        </p:spPr>
        <p:txBody>
          <a:bodyPr>
            <a:normAutofit/>
          </a:bodyPr>
          <a:lstStyle/>
          <a:p>
            <a:pPr marL="0" indent="0">
              <a:buNone/>
            </a:pPr>
            <a:r>
              <a:rPr lang="en-US" dirty="0">
                <a:solidFill>
                  <a:srgbClr val="002F9F"/>
                </a:solidFill>
              </a:rPr>
              <a:t>Show</a:t>
            </a:r>
          </a:p>
          <a:p>
            <a:pPr>
              <a:buClr>
                <a:srgbClr val="025EFF"/>
              </a:buClr>
            </a:pPr>
            <a:r>
              <a:rPr lang="en-US" dirty="0">
                <a:solidFill>
                  <a:srgbClr val="025EFF"/>
                </a:solidFill>
              </a:rPr>
              <a:t> </a:t>
            </a:r>
            <a:r>
              <a:rPr lang="en-US" dirty="0">
                <a:solidFill>
                  <a:srgbClr val="025EFF"/>
                </a:solidFill>
                <a:hlinkClick r:id="rId3">
                  <a:extLst>
                    <a:ext uri="{A12FA001-AC4F-418D-AE19-62706E023703}">
                      <ahyp:hlinkClr xmlns:ahyp="http://schemas.microsoft.com/office/drawing/2018/hyperlinkcolor" val="tx"/>
                    </a:ext>
                  </a:extLst>
                </a:hlinkClick>
              </a:rPr>
              <a:t>https://metamaze.atlassian.net/wiki/spaces/MTG/pages/10031923234/ML+Project+Methodology</a:t>
            </a:r>
            <a:endParaRPr lang="en-US" dirty="0">
              <a:solidFill>
                <a:srgbClr val="025EFF"/>
              </a:solidFill>
            </a:endParaRPr>
          </a:p>
          <a:p>
            <a:endParaRPr lang="en-US" dirty="0">
              <a:solidFill>
                <a:srgbClr val="025EFF"/>
              </a:solidFill>
            </a:endParaRPr>
          </a:p>
          <a:p>
            <a:endParaRPr lang="en-US" dirty="0">
              <a:solidFill>
                <a:srgbClr val="025EFF"/>
              </a:solidFill>
            </a:endParaRPr>
          </a:p>
          <a:p>
            <a:pPr marL="0" indent="0">
              <a:buNone/>
            </a:pPr>
            <a:r>
              <a:rPr lang="en-US" dirty="0">
                <a:solidFill>
                  <a:srgbClr val="002F9F"/>
                </a:solidFill>
              </a:rPr>
              <a:t>Show </a:t>
            </a:r>
          </a:p>
          <a:p>
            <a:pPr>
              <a:buClr>
                <a:srgbClr val="025EFF"/>
              </a:buClr>
            </a:pPr>
            <a:r>
              <a:rPr lang="en-US" dirty="0">
                <a:solidFill>
                  <a:srgbClr val="025EFF"/>
                </a:solidFill>
                <a:hlinkClick r:id="rId4">
                  <a:extLst>
                    <a:ext uri="{A12FA001-AC4F-418D-AE19-62706E023703}">
                      <ahyp:hlinkClr xmlns:ahyp="http://schemas.microsoft.com/office/drawing/2018/hyperlinkcolor" val="tx"/>
                    </a:ext>
                  </a:extLst>
                </a:hlinkClick>
              </a:rPr>
              <a:t>https://metamaze.atlassian.net/wiki/spaces/DO/pages/19784400897/Project+approach</a:t>
            </a:r>
            <a:endParaRPr lang="en-US" dirty="0">
              <a:solidFill>
                <a:srgbClr val="025EFF"/>
              </a:solidFill>
            </a:endParaRPr>
          </a:p>
          <a:p>
            <a:pPr marL="0" indent="0">
              <a:buNone/>
            </a:pPr>
            <a:endParaRPr lang="en-US" dirty="0">
              <a:solidFill>
                <a:srgbClr val="025EFF"/>
              </a:solidFill>
            </a:endParaRPr>
          </a:p>
        </p:txBody>
      </p:sp>
      <p:sp>
        <p:nvSpPr>
          <p:cNvPr id="9" name="Text Placeholder 8">
            <a:extLst>
              <a:ext uri="{FF2B5EF4-FFF2-40B4-BE49-F238E27FC236}">
                <a16:creationId xmlns:a16="http://schemas.microsoft.com/office/drawing/2014/main" id="{E710FD53-C506-4516-9638-C006FAAF2496}"/>
              </a:ext>
            </a:extLst>
          </p:cNvPr>
          <p:cNvSpPr>
            <a:spLocks noGrp="1"/>
          </p:cNvSpPr>
          <p:nvPr>
            <p:ph type="body" idx="2"/>
          </p:nvPr>
        </p:nvSpPr>
        <p:spPr/>
        <p:txBody>
          <a:bodyPr>
            <a:normAutofit/>
          </a:bodyPr>
          <a:lstStyle/>
          <a:p>
            <a:r>
              <a:rPr lang="en-US" sz="3200" dirty="0">
                <a:solidFill>
                  <a:srgbClr val="002F9F"/>
                </a:solidFill>
              </a:rPr>
              <a:t>Example how teams work together</a:t>
            </a:r>
          </a:p>
        </p:txBody>
      </p:sp>
    </p:spTree>
    <p:extLst>
      <p:ext uri="{BB962C8B-B14F-4D97-AF65-F5344CB8AC3E}">
        <p14:creationId xmlns:p14="http://schemas.microsoft.com/office/powerpoint/2010/main" val="39199555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8958-76AB-475F-BDC1-5CAE25BD7A59}"/>
              </a:ext>
            </a:extLst>
          </p:cNvPr>
          <p:cNvSpPr>
            <a:spLocks noGrp="1"/>
          </p:cNvSpPr>
          <p:nvPr>
            <p:ph type="title"/>
          </p:nvPr>
        </p:nvSpPr>
        <p:spPr/>
        <p:txBody>
          <a:bodyPr/>
          <a:lstStyle/>
          <a:p>
            <a:r>
              <a:rPr lang="en-US" dirty="0"/>
              <a:t>Further reading</a:t>
            </a:r>
          </a:p>
        </p:txBody>
      </p:sp>
      <p:sp>
        <p:nvSpPr>
          <p:cNvPr id="3" name="Text Placeholder 2">
            <a:extLst>
              <a:ext uri="{FF2B5EF4-FFF2-40B4-BE49-F238E27FC236}">
                <a16:creationId xmlns:a16="http://schemas.microsoft.com/office/drawing/2014/main" id="{6083CC97-3221-43C4-8654-4100F1F13685}"/>
              </a:ext>
            </a:extLst>
          </p:cNvPr>
          <p:cNvSpPr>
            <a:spLocks noGrp="1"/>
          </p:cNvSpPr>
          <p:nvPr>
            <p:ph type="body" idx="1"/>
          </p:nvPr>
        </p:nvSpPr>
        <p:spPr>
          <a:xfrm>
            <a:off x="776748" y="4395019"/>
            <a:ext cx="22830503" cy="7843378"/>
          </a:xfrm>
        </p:spPr>
        <p:txBody>
          <a:bodyPr>
            <a:normAutofit/>
          </a:bodyPr>
          <a:lstStyle/>
          <a:p>
            <a:pPr>
              <a:lnSpc>
                <a:spcPct val="150000"/>
              </a:lnSpc>
              <a:buClr>
                <a:srgbClr val="025EFF"/>
              </a:buClr>
              <a:buSzPct val="100000"/>
            </a:pPr>
            <a:r>
              <a:rPr lang="en-US" sz="4000" b="1" dirty="0">
                <a:solidFill>
                  <a:srgbClr val="025EFF"/>
                </a:solidFill>
                <a:hlinkClick r:id="rId3">
                  <a:extLst>
                    <a:ext uri="{A12FA001-AC4F-418D-AE19-62706E023703}">
                      <ahyp:hlinkClr xmlns:ahyp="http://schemas.microsoft.com/office/drawing/2018/hyperlinkcolor" val="tx"/>
                    </a:ext>
                  </a:extLst>
                </a:hlinkClick>
              </a:rPr>
              <a:t>Great, short blog post </a:t>
            </a:r>
            <a:r>
              <a:rPr lang="en-US" sz="4000" dirty="0">
                <a:solidFill>
                  <a:srgbClr val="0D1E25"/>
                </a:solidFill>
              </a:rPr>
              <a:t>by Jeremy Jordan</a:t>
            </a:r>
          </a:p>
          <a:p>
            <a:pPr>
              <a:lnSpc>
                <a:spcPct val="150000"/>
              </a:lnSpc>
              <a:buClr>
                <a:srgbClr val="025EFF"/>
              </a:buClr>
              <a:buSzPct val="100000"/>
            </a:pPr>
            <a:r>
              <a:rPr lang="en-US" sz="4000" dirty="0">
                <a:solidFill>
                  <a:srgbClr val="0D1E25"/>
                </a:solidFill>
              </a:rPr>
              <a:t>Overview of “Data Science Process Management” on </a:t>
            </a:r>
            <a:r>
              <a:rPr lang="en-US" sz="4000" b="1" dirty="0">
                <a:solidFill>
                  <a:srgbClr val="025EFF"/>
                </a:solidFill>
                <a:hlinkClick r:id="rId4">
                  <a:extLst>
                    <a:ext uri="{A12FA001-AC4F-418D-AE19-62706E023703}">
                      <ahyp:hlinkClr xmlns:ahyp="http://schemas.microsoft.com/office/drawing/2018/hyperlinkcolor" val="tx"/>
                    </a:ext>
                  </a:extLst>
                </a:hlinkClick>
              </a:rPr>
              <a:t>GitHub</a:t>
            </a:r>
            <a:r>
              <a:rPr lang="en-US" sz="4000" dirty="0">
                <a:solidFill>
                  <a:srgbClr val="0D1E25"/>
                </a:solidFill>
              </a:rPr>
              <a:t> (not updated last 3 years)</a:t>
            </a:r>
          </a:p>
          <a:p>
            <a:pPr>
              <a:lnSpc>
                <a:spcPct val="150000"/>
              </a:lnSpc>
              <a:buClr>
                <a:srgbClr val="025EFF"/>
              </a:buClr>
              <a:buSzPct val="100000"/>
            </a:pPr>
            <a:r>
              <a:rPr lang="en-US" sz="4000" dirty="0">
                <a:solidFill>
                  <a:srgbClr val="0D1E25"/>
                </a:solidFill>
              </a:rPr>
              <a:t>Best practices for ML Engineering by </a:t>
            </a:r>
            <a:r>
              <a:rPr lang="en-US" sz="4000" b="1" dirty="0">
                <a:solidFill>
                  <a:srgbClr val="025EFF"/>
                </a:solidFill>
                <a:hlinkClick r:id="rId5">
                  <a:extLst>
                    <a:ext uri="{A12FA001-AC4F-418D-AE19-62706E023703}">
                      <ahyp:hlinkClr xmlns:ahyp="http://schemas.microsoft.com/office/drawing/2018/hyperlinkcolor" val="tx"/>
                    </a:ext>
                  </a:extLst>
                </a:hlinkClick>
              </a:rPr>
              <a:t>Google link</a:t>
            </a:r>
            <a:endParaRPr lang="en-US" sz="4000" b="1" dirty="0">
              <a:solidFill>
                <a:srgbClr val="025EFF"/>
              </a:solidFill>
            </a:endParaRPr>
          </a:p>
          <a:p>
            <a:pPr>
              <a:lnSpc>
                <a:spcPct val="150000"/>
              </a:lnSpc>
              <a:buClr>
                <a:srgbClr val="025EFF"/>
              </a:buClr>
              <a:buSzPct val="100000"/>
            </a:pPr>
            <a:r>
              <a:rPr lang="en-US" sz="4000" dirty="0">
                <a:solidFill>
                  <a:srgbClr val="0D1E25"/>
                </a:solidFill>
              </a:rPr>
              <a:t>Domino </a:t>
            </a:r>
            <a:r>
              <a:rPr lang="en-US" sz="4000" b="1" dirty="0">
                <a:solidFill>
                  <a:srgbClr val="025EFF"/>
                </a:solidFill>
              </a:rPr>
              <a:t>- </a:t>
            </a:r>
            <a:r>
              <a:rPr lang="en-US" sz="4000" b="1" dirty="0">
                <a:solidFill>
                  <a:srgbClr val="025EFF"/>
                </a:solidFill>
                <a:hlinkClick r:id="rId6">
                  <a:extLst>
                    <a:ext uri="{A12FA001-AC4F-418D-AE19-62706E023703}">
                      <ahyp:hlinkClr xmlns:ahyp="http://schemas.microsoft.com/office/drawing/2018/hyperlinkcolor" val="tx"/>
                    </a:ext>
                  </a:extLst>
                </a:hlinkClick>
              </a:rPr>
              <a:t>Managing Data Science </a:t>
            </a:r>
            <a:r>
              <a:rPr lang="en-US" sz="4000" dirty="0">
                <a:solidFill>
                  <a:srgbClr val="0D1E25"/>
                </a:solidFill>
              </a:rPr>
              <a:t>whitepaper</a:t>
            </a:r>
          </a:p>
        </p:txBody>
      </p:sp>
      <p:sp>
        <p:nvSpPr>
          <p:cNvPr id="4" name="Text Placeholder 3">
            <a:extLst>
              <a:ext uri="{FF2B5EF4-FFF2-40B4-BE49-F238E27FC236}">
                <a16:creationId xmlns:a16="http://schemas.microsoft.com/office/drawing/2014/main" id="{6A387F12-4612-423D-BDBC-630A3F01B104}"/>
              </a:ext>
            </a:extLst>
          </p:cNvPr>
          <p:cNvSpPr>
            <a:spLocks noGrp="1"/>
          </p:cNvSpPr>
          <p:nvPr>
            <p:ph type="body" idx="2"/>
          </p:nvPr>
        </p:nvSpPr>
        <p:spPr/>
        <p:txBody>
          <a:bodyPr>
            <a:normAutofit fontScale="77500" lnSpcReduction="20000"/>
          </a:bodyPr>
          <a:lstStyle/>
          <a:p>
            <a:r>
              <a:rPr lang="en-US" dirty="0">
                <a:solidFill>
                  <a:srgbClr val="002F9F"/>
                </a:solidFill>
              </a:rPr>
              <a:t>Project plans for ML projects</a:t>
            </a:r>
          </a:p>
        </p:txBody>
      </p:sp>
    </p:spTree>
    <p:extLst>
      <p:ext uri="{BB962C8B-B14F-4D97-AF65-F5344CB8AC3E}">
        <p14:creationId xmlns:p14="http://schemas.microsoft.com/office/powerpoint/2010/main" val="10060060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a:gsLst>
            <a:gs pos="52000">
              <a:srgbClr val="0031A2"/>
            </a:gs>
            <a:gs pos="100000">
              <a:srgbClr val="025EFF"/>
            </a:gs>
          </a:gsLst>
          <a:lin ang="1800000" scaled="0"/>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E82EBB-3F86-4E3E-A952-D769C637F020}"/>
              </a:ext>
            </a:extLst>
          </p:cNvPr>
          <p:cNvSpPr txBox="1">
            <a:spLocks/>
          </p:cNvSpPr>
          <p:nvPr/>
        </p:nvSpPr>
        <p:spPr>
          <a:xfrm>
            <a:off x="2331646" y="4794171"/>
            <a:ext cx="20032282" cy="4127658"/>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algn="ctr"/>
            <a:r>
              <a:rPr lang="en-US" sz="13800" b="1" spc="600" dirty="0"/>
              <a:t>Transformers – selected topics</a:t>
            </a:r>
          </a:p>
        </p:txBody>
      </p:sp>
      <p:sp>
        <p:nvSpPr>
          <p:cNvPr id="5" name="Title 4">
            <a:extLst>
              <a:ext uri="{FF2B5EF4-FFF2-40B4-BE49-F238E27FC236}">
                <a16:creationId xmlns:a16="http://schemas.microsoft.com/office/drawing/2014/main" id="{10B553E5-AC09-5BC0-B556-DF172C7A95B9}"/>
              </a:ext>
            </a:extLst>
          </p:cNvPr>
          <p:cNvSpPr>
            <a:spLocks noGrp="1"/>
          </p:cNvSpPr>
          <p:nvPr>
            <p:ph type="title"/>
          </p:nvPr>
        </p:nvSpPr>
        <p:spPr/>
        <p:txBody>
          <a:bodyPr/>
          <a:lstStyle/>
          <a:p>
            <a:endParaRPr lang="en-BE"/>
          </a:p>
        </p:txBody>
      </p:sp>
    </p:spTree>
    <p:extLst>
      <p:ext uri="{BB962C8B-B14F-4D97-AF65-F5344CB8AC3E}">
        <p14:creationId xmlns:p14="http://schemas.microsoft.com/office/powerpoint/2010/main" val="42048406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5590C1-4908-4418-9C34-0F7DA3E298CE}"/>
              </a:ext>
            </a:extLst>
          </p:cNvPr>
          <p:cNvSpPr>
            <a:spLocks noGrp="1"/>
          </p:cNvSpPr>
          <p:nvPr>
            <p:ph type="body" idx="1"/>
          </p:nvPr>
        </p:nvSpPr>
        <p:spPr>
          <a:xfrm>
            <a:off x="793471" y="2485249"/>
            <a:ext cx="10524413" cy="8650546"/>
          </a:xfrm>
        </p:spPr>
        <p:txBody>
          <a:bodyPr>
            <a:normAutofit/>
          </a:bodyPr>
          <a:lstStyle/>
          <a:p>
            <a:pPr marL="0" indent="0" algn="just">
              <a:lnSpc>
                <a:spcPct val="150000"/>
              </a:lnSpc>
              <a:buNone/>
            </a:pPr>
            <a:r>
              <a:rPr lang="en-US" b="1" dirty="0">
                <a:solidFill>
                  <a:srgbClr val="002F9F"/>
                </a:solidFill>
              </a:rPr>
              <a:t>Some data points on training</a:t>
            </a:r>
            <a:endParaRPr lang="en-US" dirty="0">
              <a:solidFill>
                <a:srgbClr val="002F9F"/>
              </a:solidFill>
            </a:endParaRPr>
          </a:p>
          <a:p>
            <a:pPr algn="just">
              <a:lnSpc>
                <a:spcPct val="110000"/>
              </a:lnSpc>
              <a:buClr>
                <a:srgbClr val="025EFF"/>
              </a:buClr>
            </a:pPr>
            <a:r>
              <a:rPr lang="en-US" sz="3000" dirty="0">
                <a:solidFill>
                  <a:srgbClr val="0D1E25"/>
                </a:solidFill>
                <a:latin typeface="+mn-lt"/>
              </a:rPr>
              <a:t>Initial training of GPT-3 was about USD ~3M </a:t>
            </a:r>
          </a:p>
          <a:p>
            <a:pPr algn="just">
              <a:lnSpc>
                <a:spcPct val="110000"/>
              </a:lnSpc>
              <a:buClr>
                <a:srgbClr val="025EFF"/>
              </a:buClr>
            </a:pPr>
            <a:r>
              <a:rPr lang="en-US" sz="3000" dirty="0">
                <a:solidFill>
                  <a:srgbClr val="0D1E25"/>
                </a:solidFill>
                <a:latin typeface="+mn-lt"/>
              </a:rPr>
              <a:t>Now: USD ~450k to train a GPT-3 like model </a:t>
            </a:r>
            <a:r>
              <a:rPr lang="en-US" sz="2400" dirty="0">
                <a:solidFill>
                  <a:srgbClr val="0D1E25"/>
                </a:solidFill>
                <a:latin typeface="+mn-lt"/>
              </a:rPr>
              <a:t>(</a:t>
            </a:r>
            <a:r>
              <a:rPr lang="en-US" sz="2400" dirty="0">
                <a:solidFill>
                  <a:srgbClr val="025EFF"/>
                </a:solidFill>
                <a:latin typeface="+mn-lt"/>
                <a:hlinkClick r:id="rId3">
                  <a:extLst>
                    <a:ext uri="{A12FA001-AC4F-418D-AE19-62706E023703}">
                      <ahyp:hlinkClr xmlns:ahyp="http://schemas.microsoft.com/office/drawing/2018/hyperlinkcolor" val="tx"/>
                    </a:ext>
                  </a:extLst>
                </a:hlinkClick>
              </a:rPr>
              <a:t>source</a:t>
            </a:r>
            <a:r>
              <a:rPr lang="en-US" sz="2400" dirty="0">
                <a:solidFill>
                  <a:srgbClr val="025EFF"/>
                </a:solidFill>
                <a:latin typeface="+mn-lt"/>
              </a:rPr>
              <a:t>)</a:t>
            </a:r>
            <a:endParaRPr lang="en-US" sz="3000" dirty="0">
              <a:solidFill>
                <a:srgbClr val="025EFF"/>
              </a:solidFill>
              <a:latin typeface="+mn-lt"/>
            </a:endParaRPr>
          </a:p>
          <a:p>
            <a:pPr algn="just">
              <a:lnSpc>
                <a:spcPct val="110000"/>
              </a:lnSpc>
              <a:buClr>
                <a:srgbClr val="025EFF"/>
              </a:buClr>
            </a:pPr>
            <a:r>
              <a:rPr lang="en-US" sz="3000" dirty="0">
                <a:solidFill>
                  <a:srgbClr val="0D1E25"/>
                </a:solidFill>
                <a:latin typeface="+mn-lt"/>
              </a:rPr>
              <a:t>Serving: OPT-175B requires “only” 16 NVIDIA V100 GPUs * EUR 3000 each =&gt; EUR 48.000</a:t>
            </a:r>
          </a:p>
          <a:p>
            <a:pPr>
              <a:lnSpc>
                <a:spcPct val="110000"/>
              </a:lnSpc>
              <a:buClr>
                <a:srgbClr val="025EFF"/>
              </a:buClr>
              <a:buSzPct val="100000"/>
            </a:pPr>
            <a:r>
              <a:rPr lang="en-US" sz="3000" dirty="0">
                <a:solidFill>
                  <a:srgbClr val="0D1E25"/>
                </a:solidFill>
                <a:latin typeface="+mn-lt"/>
              </a:rPr>
              <a:t>Megatron</a:t>
            </a:r>
          </a:p>
          <a:p>
            <a:pPr lvl="1">
              <a:lnSpc>
                <a:spcPct val="110000"/>
              </a:lnSpc>
              <a:buClr>
                <a:srgbClr val="025EFF"/>
              </a:buClr>
              <a:buSzPct val="100000"/>
            </a:pPr>
            <a:r>
              <a:rPr lang="en-US" sz="2000" dirty="0">
                <a:solidFill>
                  <a:srgbClr val="0D1E25"/>
                </a:solidFill>
                <a:latin typeface="+mn-lt"/>
              </a:rPr>
              <a:t>To train </a:t>
            </a:r>
            <a:r>
              <a:rPr lang="en-US" sz="2000" dirty="0" err="1">
                <a:solidFill>
                  <a:srgbClr val="0D1E25"/>
                </a:solidFill>
                <a:latin typeface="+mn-lt"/>
              </a:rPr>
              <a:t>MegatronLM</a:t>
            </a:r>
            <a:r>
              <a:rPr lang="en-US" sz="2000" dirty="0">
                <a:solidFill>
                  <a:srgbClr val="0D1E25"/>
                </a:solidFill>
                <a:latin typeface="+mn-lt"/>
              </a:rPr>
              <a:t>, it took 309657.6 GPU hours (</a:t>
            </a:r>
            <a:r>
              <a:rPr lang="en-US" sz="2000" dirty="0">
                <a:solidFill>
                  <a:srgbClr val="025EFF"/>
                </a:solidFill>
                <a:latin typeface="+mn-lt"/>
                <a:hlinkClick r:id="rId4">
                  <a:extLst>
                    <a:ext uri="{A12FA001-AC4F-418D-AE19-62706E023703}">
                      <ahyp:hlinkClr xmlns:ahyp="http://schemas.microsoft.com/office/drawing/2018/hyperlinkcolor" val="tx"/>
                    </a:ext>
                  </a:extLst>
                </a:hlinkClick>
              </a:rPr>
              <a:t>source</a:t>
            </a:r>
            <a:r>
              <a:rPr lang="en-US" sz="2000" dirty="0">
                <a:solidFill>
                  <a:srgbClr val="0D1E25"/>
                </a:solidFill>
                <a:latin typeface="+mn-lt"/>
              </a:rPr>
              <a:t>)</a:t>
            </a:r>
          </a:p>
          <a:p>
            <a:pPr lvl="1">
              <a:lnSpc>
                <a:spcPct val="110000"/>
              </a:lnSpc>
              <a:buClr>
                <a:srgbClr val="025EFF"/>
              </a:buClr>
              <a:buSzPct val="100000"/>
            </a:pPr>
            <a:r>
              <a:rPr lang="en-US" sz="2000" dirty="0">
                <a:solidFill>
                  <a:srgbClr val="0D1E25"/>
                </a:solidFill>
                <a:latin typeface="+mn-lt"/>
              </a:rPr>
              <a:t>At a peak power consumption of 250Wh , that is 309657.6 hours * 250 W = 77414400Wh = 77 MWh = 54.7 metric tons of CO2e = </a:t>
            </a:r>
          </a:p>
          <a:p>
            <a:pPr lvl="1">
              <a:lnSpc>
                <a:spcPct val="110000"/>
              </a:lnSpc>
              <a:buClr>
                <a:srgbClr val="025EFF"/>
              </a:buClr>
              <a:buSzPct val="100000"/>
            </a:pPr>
            <a:r>
              <a:rPr lang="en-US" sz="3000" dirty="0">
                <a:solidFill>
                  <a:srgbClr val="0D1E25"/>
                </a:solidFill>
                <a:latin typeface="+mn-lt"/>
              </a:rPr>
              <a:t>11.8 passenger vehicles driven for one year</a:t>
            </a:r>
          </a:p>
          <a:p>
            <a:pPr marL="0" lvl="0" indent="0">
              <a:spcBef>
                <a:spcPts val="0"/>
              </a:spcBef>
              <a:buClr>
                <a:schemeClr val="dk1"/>
              </a:buClr>
              <a:buNone/>
            </a:pPr>
            <a:endParaRPr lang="en-US" b="1" dirty="0">
              <a:solidFill>
                <a:srgbClr val="002F9F"/>
              </a:solidFill>
            </a:endParaRPr>
          </a:p>
          <a:p>
            <a:pPr marL="0" lvl="0" indent="0">
              <a:spcBef>
                <a:spcPts val="0"/>
              </a:spcBef>
              <a:buClr>
                <a:schemeClr val="dk1"/>
              </a:buClr>
              <a:buNone/>
            </a:pPr>
            <a:r>
              <a:rPr lang="en-US" b="1" dirty="0">
                <a:solidFill>
                  <a:srgbClr val="002F9F"/>
                </a:solidFill>
              </a:rPr>
              <a:t>Tools: </a:t>
            </a:r>
            <a:r>
              <a:rPr lang="en-US" b="1" dirty="0">
                <a:solidFill>
                  <a:srgbClr val="002F9F"/>
                </a:solidFill>
                <a:hlinkClick r:id="rId5"/>
              </a:rPr>
              <a:t>Experiment Impact Tracker</a:t>
            </a:r>
            <a:endParaRPr lang="en-US" sz="3600" dirty="0">
              <a:solidFill>
                <a:srgbClr val="0D1E25"/>
              </a:solidFill>
            </a:endParaRPr>
          </a:p>
          <a:p>
            <a:pPr marL="0" indent="0">
              <a:buClr>
                <a:srgbClr val="025EFF"/>
              </a:buClr>
              <a:buSzPct val="100000"/>
              <a:buNone/>
            </a:pPr>
            <a:endParaRPr lang="en-US" b="1" dirty="0">
              <a:solidFill>
                <a:srgbClr val="002F9F"/>
              </a:solidFill>
            </a:endParaRPr>
          </a:p>
          <a:p>
            <a:pPr marL="0" indent="0">
              <a:buClr>
                <a:srgbClr val="025EFF"/>
              </a:buClr>
              <a:buSzPct val="100000"/>
              <a:buNone/>
            </a:pPr>
            <a:r>
              <a:rPr lang="en-US" b="1" dirty="0">
                <a:solidFill>
                  <a:srgbClr val="002F9F"/>
                </a:solidFill>
              </a:rPr>
              <a:t>You’ll learn more in the Ethical AI course.</a:t>
            </a:r>
          </a:p>
        </p:txBody>
      </p:sp>
      <p:pic>
        <p:nvPicPr>
          <p:cNvPr id="5" name="Google Shape;1004;p90" descr="Chart, scatter chart&#10;&#10;Description automatically generated">
            <a:extLst>
              <a:ext uri="{FF2B5EF4-FFF2-40B4-BE49-F238E27FC236}">
                <a16:creationId xmlns:a16="http://schemas.microsoft.com/office/drawing/2014/main" id="{5378B3E0-D924-4B6D-A342-50A5F4784133}"/>
              </a:ext>
            </a:extLst>
          </p:cNvPr>
          <p:cNvPicPr preferRelativeResize="0">
            <a:picLocks/>
          </p:cNvPicPr>
          <p:nvPr/>
        </p:nvPicPr>
        <p:blipFill rotWithShape="1">
          <a:blip r:embed="rId6">
            <a:alphaModFix/>
          </a:blip>
          <a:srcRect/>
          <a:stretch/>
        </p:blipFill>
        <p:spPr>
          <a:xfrm>
            <a:off x="13259237" y="6764559"/>
            <a:ext cx="10524412" cy="6824032"/>
          </a:xfrm>
          <a:prstGeom prst="rect">
            <a:avLst/>
          </a:prstGeom>
          <a:noFill/>
          <a:ln>
            <a:noFill/>
          </a:ln>
        </p:spPr>
      </p:pic>
      <p:pic>
        <p:nvPicPr>
          <p:cNvPr id="6" name="Picture 5" descr="Chart&#10;&#10;Description automatically generated with medium confidence">
            <a:extLst>
              <a:ext uri="{FF2B5EF4-FFF2-40B4-BE49-F238E27FC236}">
                <a16:creationId xmlns:a16="http://schemas.microsoft.com/office/drawing/2014/main" id="{E3ECF7BF-E815-4E82-80C9-A40446C27A08}"/>
              </a:ext>
            </a:extLst>
          </p:cNvPr>
          <p:cNvPicPr>
            <a:picLocks noChangeAspect="1"/>
          </p:cNvPicPr>
          <p:nvPr/>
        </p:nvPicPr>
        <p:blipFill>
          <a:blip r:embed="rId7"/>
          <a:stretch>
            <a:fillRect/>
          </a:stretch>
        </p:blipFill>
        <p:spPr>
          <a:xfrm>
            <a:off x="12465767" y="294491"/>
            <a:ext cx="12111353" cy="6017802"/>
          </a:xfrm>
          <a:prstGeom prst="rect">
            <a:avLst/>
          </a:prstGeom>
        </p:spPr>
      </p:pic>
      <p:sp>
        <p:nvSpPr>
          <p:cNvPr id="7" name="Google Shape;1006;p90">
            <a:extLst>
              <a:ext uri="{FF2B5EF4-FFF2-40B4-BE49-F238E27FC236}">
                <a16:creationId xmlns:a16="http://schemas.microsoft.com/office/drawing/2014/main" id="{45D44811-D0C7-4D16-AC06-FAAA8ABD1885}"/>
              </a:ext>
            </a:extLst>
          </p:cNvPr>
          <p:cNvSpPr txBox="1"/>
          <p:nvPr/>
        </p:nvSpPr>
        <p:spPr>
          <a:xfrm>
            <a:off x="6986038" y="11135795"/>
            <a:ext cx="6273199" cy="1569620"/>
          </a:xfrm>
          <a:prstGeom prst="homePlate">
            <a:avLst>
              <a:gd name="adj" fmla="val 51879"/>
            </a:avLst>
          </a:prstGeom>
          <a:solidFill>
            <a:schemeClr val="bg1"/>
          </a:solidFill>
          <a:ln w="28575">
            <a:solidFill>
              <a:srgbClr val="002F9F"/>
            </a:solidFill>
          </a:ln>
        </p:spPr>
        <p:txBody>
          <a:bodyPr spcFirstLastPara="1" wrap="square" lIns="91425" tIns="45700" rIns="91425" bIns="45700" anchor="t" anchorCtr="0">
            <a:spAutoFit/>
          </a:bodyPr>
          <a:lstStyle/>
          <a:p>
            <a:pPr lvl="0" algn="ctr">
              <a:lnSpc>
                <a:spcPct val="120000"/>
              </a:lnSpc>
              <a:buClr>
                <a:srgbClr val="5E5E5E"/>
              </a:buClr>
              <a:buSzPts val="2600"/>
            </a:pPr>
            <a:r>
              <a:rPr lang="en-GB" sz="2600" i="0" u="none" strike="noStrike" cap="none" dirty="0">
                <a:solidFill>
                  <a:srgbClr val="025EFF"/>
                </a:solidFill>
                <a:latin typeface="Poppins" panose="00000500000000000000" pitchFamily="2" charset="0"/>
                <a:ea typeface="Roboto Light"/>
                <a:cs typeface="Poppins" panose="00000500000000000000" pitchFamily="2" charset="0"/>
                <a:sym typeface="Roboto Light"/>
              </a:rPr>
              <a:t>“Compute trends across three eras of machine learning” </a:t>
            </a:r>
          </a:p>
          <a:p>
            <a:pPr lvl="0" algn="ctr">
              <a:lnSpc>
                <a:spcPct val="120000"/>
              </a:lnSpc>
              <a:buClr>
                <a:srgbClr val="5E5E5E"/>
              </a:buClr>
              <a:buSzPts val="2600"/>
            </a:pPr>
            <a:r>
              <a:rPr lang="en-GB" sz="2600" i="0" u="none" strike="noStrike" cap="none" dirty="0">
                <a:solidFill>
                  <a:srgbClr val="025EFF"/>
                </a:solidFill>
                <a:latin typeface="Poppins" panose="00000500000000000000" pitchFamily="2" charset="0"/>
                <a:ea typeface="Roboto Light"/>
                <a:cs typeface="Poppins" panose="00000500000000000000" pitchFamily="2" charset="0"/>
                <a:sym typeface="Roboto Light"/>
              </a:rPr>
              <a:t>(March 2022)</a:t>
            </a:r>
            <a:r>
              <a:rPr lang="en-GB" b="1" dirty="0">
                <a:solidFill>
                  <a:srgbClr val="025EFF"/>
                </a:solidFill>
                <a:latin typeface="Poppins" panose="00000500000000000000" pitchFamily="2" charset="0"/>
                <a:ea typeface="Roboto Light"/>
                <a:cs typeface="Poppins" panose="00000500000000000000" pitchFamily="2" charset="0"/>
                <a:sym typeface="Roboto Light"/>
                <a:hlinkClick r:id="rId8">
                  <a:extLst>
                    <a:ext uri="{A12FA001-AC4F-418D-AE19-62706E023703}">
                      <ahyp:hlinkClr xmlns:ahyp="http://schemas.microsoft.com/office/drawing/2018/hyperlinkcolor" val="tx"/>
                    </a:ext>
                  </a:extLst>
                </a:hlinkClick>
              </a:rPr>
              <a:t>  </a:t>
            </a:r>
            <a:r>
              <a:rPr lang="en-GB" sz="2600" b="1" dirty="0">
                <a:solidFill>
                  <a:srgbClr val="025EFF"/>
                </a:solidFill>
                <a:latin typeface="Poppins" panose="00000500000000000000" pitchFamily="2" charset="0"/>
                <a:ea typeface="Roboto Light"/>
                <a:cs typeface="Poppins" panose="00000500000000000000" pitchFamily="2" charset="0"/>
                <a:sym typeface="Roboto Light"/>
                <a:hlinkClick r:id="rId8">
                  <a:extLst>
                    <a:ext uri="{A12FA001-AC4F-418D-AE19-62706E023703}">
                      <ahyp:hlinkClr xmlns:ahyp="http://schemas.microsoft.com/office/drawing/2018/hyperlinkcolor" val="tx"/>
                    </a:ext>
                  </a:extLst>
                </a:hlinkClick>
              </a:rPr>
              <a:t>Source</a:t>
            </a:r>
            <a:r>
              <a:rPr lang="en-GB" sz="2400" dirty="0">
                <a:solidFill>
                  <a:srgbClr val="025EFF"/>
                </a:solidFill>
                <a:latin typeface="Poppins" panose="00000500000000000000" pitchFamily="2" charset="0"/>
                <a:ea typeface="Roboto Light"/>
                <a:cs typeface="Poppins" panose="00000500000000000000" pitchFamily="2" charset="0"/>
                <a:sym typeface="Roboto Light"/>
              </a:rPr>
              <a:t> </a:t>
            </a:r>
            <a:endParaRPr dirty="0">
              <a:solidFill>
                <a:srgbClr val="025EFF"/>
              </a:solidFill>
              <a:latin typeface="Poppins" panose="00000500000000000000" pitchFamily="2" charset="0"/>
              <a:cs typeface="Poppins" panose="00000500000000000000" pitchFamily="2" charset="0"/>
            </a:endParaRPr>
          </a:p>
        </p:txBody>
      </p:sp>
      <p:sp>
        <p:nvSpPr>
          <p:cNvPr id="8" name="Title 1">
            <a:extLst>
              <a:ext uri="{FF2B5EF4-FFF2-40B4-BE49-F238E27FC236}">
                <a16:creationId xmlns:a16="http://schemas.microsoft.com/office/drawing/2014/main" id="{C245ED5E-B80C-1451-DA2A-4439EB9D30C7}"/>
              </a:ext>
            </a:extLst>
          </p:cNvPr>
          <p:cNvSpPr txBox="1">
            <a:spLocks/>
          </p:cNvSpPr>
          <p:nvPr/>
        </p:nvSpPr>
        <p:spPr>
          <a:xfrm>
            <a:off x="384397" y="294491"/>
            <a:ext cx="13235349" cy="1432188"/>
          </a:xfrm>
          <a:prstGeom prst="rect">
            <a:avLst/>
          </a:prstGeom>
          <a:noFill/>
          <a:ln>
            <a:noFill/>
          </a:ln>
        </p:spPr>
        <p:txBody>
          <a:bodyPr spcFirstLastPara="1" vert="horz" wrap="square" lIns="91425" tIns="45700" rIns="91425" bIns="45700" rtlCol="0" anchor="ctr" anchorCtr="0">
            <a:normAutofit lnSpcReduction="10000"/>
          </a:bodyPr>
          <a:lstStyle>
            <a:lvl1pPr lvl="0" algn="l" defTabSz="1828800" rtl="0" eaLnBrk="1" latinLnBrk="0" hangingPunct="1">
              <a:lnSpc>
                <a:spcPct val="90000"/>
              </a:lnSpc>
              <a:spcBef>
                <a:spcPts val="0"/>
              </a:spcBef>
              <a:spcAft>
                <a:spcPts val="0"/>
              </a:spcAft>
              <a:buClr>
                <a:schemeClr val="accent1"/>
              </a:buClr>
              <a:buSzPts val="7000"/>
              <a:buFont typeface="Lato Black"/>
              <a:buNone/>
              <a:defRPr sz="7200" b="1" kern="1200">
                <a:solidFill>
                  <a:srgbClr val="002F9F"/>
                </a:solidFill>
                <a:latin typeface="Poppins" panose="00000500000000000000" pitchFamily="2" charset="0"/>
                <a:ea typeface="+mj-ea"/>
                <a:cs typeface="Poppins" panose="000005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sz="5400" dirty="0"/>
              <a:t>Ecological and economical considerations</a:t>
            </a:r>
          </a:p>
        </p:txBody>
      </p:sp>
      <p:sp>
        <p:nvSpPr>
          <p:cNvPr id="9" name="Text Placeholder 3">
            <a:extLst>
              <a:ext uri="{FF2B5EF4-FFF2-40B4-BE49-F238E27FC236}">
                <a16:creationId xmlns:a16="http://schemas.microsoft.com/office/drawing/2014/main" id="{82FB6D4E-1C0B-D4E0-EF7F-F681B0C88BD1}"/>
              </a:ext>
            </a:extLst>
          </p:cNvPr>
          <p:cNvSpPr>
            <a:spLocks noGrp="1"/>
          </p:cNvSpPr>
          <p:nvPr>
            <p:ph type="body" idx="2"/>
          </p:nvPr>
        </p:nvSpPr>
        <p:spPr>
          <a:xfrm>
            <a:off x="384397" y="1528866"/>
            <a:ext cx="21179139" cy="730250"/>
          </a:xfrm>
        </p:spPr>
        <p:txBody>
          <a:bodyPr>
            <a:normAutofit/>
          </a:bodyPr>
          <a:lstStyle/>
          <a:p>
            <a:r>
              <a:rPr lang="en-US" sz="2400" dirty="0">
                <a:solidFill>
                  <a:srgbClr val="0D1E25"/>
                </a:solidFill>
              </a:rPr>
              <a:t>These models are huge and require phenomenal energy resources</a:t>
            </a:r>
          </a:p>
        </p:txBody>
      </p:sp>
    </p:spTree>
    <p:extLst>
      <p:ext uri="{BB962C8B-B14F-4D97-AF65-F5344CB8AC3E}">
        <p14:creationId xmlns:p14="http://schemas.microsoft.com/office/powerpoint/2010/main" val="5534168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83F87-CD83-4EC7-8D3B-99C65D3D7865}"/>
              </a:ext>
            </a:extLst>
          </p:cNvPr>
          <p:cNvSpPr>
            <a:spLocks noGrp="1"/>
          </p:cNvSpPr>
          <p:nvPr>
            <p:ph type="title"/>
          </p:nvPr>
        </p:nvSpPr>
        <p:spPr/>
        <p:txBody>
          <a:bodyPr/>
          <a:lstStyle/>
          <a:p>
            <a:r>
              <a:rPr lang="en-US" dirty="0"/>
              <a:t>Why do Transformers work so well?</a:t>
            </a:r>
          </a:p>
        </p:txBody>
      </p:sp>
      <p:sp>
        <p:nvSpPr>
          <p:cNvPr id="3" name="Text Placeholder 2">
            <a:extLst>
              <a:ext uri="{FF2B5EF4-FFF2-40B4-BE49-F238E27FC236}">
                <a16:creationId xmlns:a16="http://schemas.microsoft.com/office/drawing/2014/main" id="{911EC18C-9EA7-4D79-BC68-667ECCA0EFE9}"/>
              </a:ext>
            </a:extLst>
          </p:cNvPr>
          <p:cNvSpPr>
            <a:spLocks noGrp="1"/>
          </p:cNvSpPr>
          <p:nvPr>
            <p:ph type="body" idx="1"/>
          </p:nvPr>
        </p:nvSpPr>
        <p:spPr>
          <a:xfrm>
            <a:off x="1602430" y="3535722"/>
            <a:ext cx="21179139" cy="9563304"/>
          </a:xfrm>
        </p:spPr>
        <p:txBody>
          <a:bodyPr>
            <a:normAutofit/>
          </a:bodyPr>
          <a:lstStyle/>
          <a:p>
            <a:pPr>
              <a:buClr>
                <a:srgbClr val="025EFF"/>
              </a:buClr>
              <a:buSzPct val="100000"/>
            </a:pPr>
            <a:r>
              <a:rPr lang="en-GB" sz="3800" dirty="0">
                <a:solidFill>
                  <a:srgbClr val="0D1E25"/>
                </a:solidFill>
              </a:rPr>
              <a:t>Is this </a:t>
            </a:r>
            <a:r>
              <a:rPr lang="en-GB" sz="3800" dirty="0">
                <a:solidFill>
                  <a:srgbClr val="002F9F"/>
                </a:solidFill>
              </a:rPr>
              <a:t>one flexible building block </a:t>
            </a:r>
            <a:r>
              <a:rPr lang="en-GB" sz="3800" dirty="0">
                <a:solidFill>
                  <a:srgbClr val="0D1E25"/>
                </a:solidFill>
              </a:rPr>
              <a:t>enough to model </a:t>
            </a:r>
            <a:r>
              <a:rPr lang="en-GB" sz="3800" i="1" dirty="0">
                <a:solidFill>
                  <a:srgbClr val="0D1E25"/>
                </a:solidFill>
              </a:rPr>
              <a:t>everything</a:t>
            </a:r>
            <a:r>
              <a:rPr lang="en-GB" sz="3800" dirty="0">
                <a:solidFill>
                  <a:srgbClr val="0D1E25"/>
                </a:solidFill>
              </a:rPr>
              <a:t>? Just like in our neo-cortex maybe one flexible algorithm is sufficient to understand the world</a:t>
            </a:r>
            <a:br>
              <a:rPr lang="en-GB" sz="3800" dirty="0">
                <a:solidFill>
                  <a:srgbClr val="0D1E25"/>
                </a:solidFill>
              </a:rPr>
            </a:br>
            <a:endParaRPr lang="en-GB" sz="3800" dirty="0">
              <a:solidFill>
                <a:srgbClr val="0D1E25"/>
              </a:solidFill>
            </a:endParaRPr>
          </a:p>
          <a:p>
            <a:pPr>
              <a:buClr>
                <a:srgbClr val="025EFF"/>
              </a:buClr>
              <a:buSzPct val="100000"/>
            </a:pPr>
            <a:r>
              <a:rPr lang="en-GB" sz="3800" dirty="0">
                <a:solidFill>
                  <a:srgbClr val="0D1E25"/>
                </a:solidFill>
              </a:rPr>
              <a:t>Transformers as </a:t>
            </a:r>
            <a:r>
              <a:rPr lang="en-GB" sz="3800" dirty="0">
                <a:solidFill>
                  <a:srgbClr val="002F9F"/>
                </a:solidFill>
              </a:rPr>
              <a:t>Universal Computation building blocks</a:t>
            </a:r>
            <a:r>
              <a:rPr lang="en-GB" sz="3800" dirty="0">
                <a:solidFill>
                  <a:srgbClr val="0D1E25"/>
                </a:solidFill>
              </a:rPr>
              <a:t>: </a:t>
            </a:r>
            <a:r>
              <a:rPr lang="en-GB" sz="3800" dirty="0">
                <a:solidFill>
                  <a:srgbClr val="025EFF"/>
                </a:solidFill>
                <a:hlinkClick r:id="rId3">
                  <a:extLst>
                    <a:ext uri="{A12FA001-AC4F-418D-AE19-62706E023703}">
                      <ahyp:hlinkClr xmlns:ahyp="http://schemas.microsoft.com/office/drawing/2018/hyperlinkcolor" val="tx"/>
                    </a:ext>
                  </a:extLst>
                </a:hlinkClick>
              </a:rPr>
              <a:t>paper</a:t>
            </a:r>
            <a:r>
              <a:rPr lang="en-GB" sz="3800" dirty="0">
                <a:solidFill>
                  <a:srgbClr val="0D1E25"/>
                </a:solidFill>
              </a:rPr>
              <a:t> and </a:t>
            </a:r>
            <a:r>
              <a:rPr lang="en-GB" sz="3800" dirty="0">
                <a:solidFill>
                  <a:srgbClr val="025EFF"/>
                </a:solidFill>
                <a:hlinkClick r:id="rId4">
                  <a:extLst>
                    <a:ext uri="{A12FA001-AC4F-418D-AE19-62706E023703}">
                      <ahyp:hlinkClr xmlns:ahyp="http://schemas.microsoft.com/office/drawing/2018/hyperlinkcolor" val="tx"/>
                    </a:ext>
                  </a:extLst>
                </a:hlinkClick>
              </a:rPr>
              <a:t>blog post</a:t>
            </a:r>
            <a:r>
              <a:rPr lang="en-GB" sz="3800" dirty="0">
                <a:solidFill>
                  <a:srgbClr val="025EFF"/>
                </a:solidFill>
              </a:rPr>
              <a:t> </a:t>
            </a:r>
            <a:r>
              <a:rPr lang="en-GB" sz="3800" dirty="0">
                <a:solidFill>
                  <a:srgbClr val="0D1E25"/>
                </a:solidFill>
              </a:rPr>
              <a:t>by Pieter </a:t>
            </a:r>
            <a:r>
              <a:rPr lang="en-GB" sz="3800" dirty="0" err="1">
                <a:solidFill>
                  <a:srgbClr val="0D1E25"/>
                </a:solidFill>
              </a:rPr>
              <a:t>Abbeel</a:t>
            </a:r>
            <a:r>
              <a:rPr lang="en-GB" sz="3800" dirty="0">
                <a:solidFill>
                  <a:srgbClr val="0D1E25"/>
                </a:solidFill>
              </a:rPr>
              <a:t> (🇧🇪)</a:t>
            </a:r>
            <a:br>
              <a:rPr lang="en-GB" sz="3800" dirty="0">
                <a:solidFill>
                  <a:srgbClr val="0D1E25"/>
                </a:solidFill>
              </a:rPr>
            </a:br>
            <a:endParaRPr lang="en-GB" sz="3800" dirty="0">
              <a:solidFill>
                <a:srgbClr val="0D1E25"/>
              </a:solidFill>
            </a:endParaRPr>
          </a:p>
          <a:p>
            <a:pPr>
              <a:buClr>
                <a:srgbClr val="025EFF"/>
              </a:buClr>
              <a:buSzPct val="100000"/>
            </a:pPr>
            <a:r>
              <a:rPr lang="en-GB" sz="3800" dirty="0">
                <a:solidFill>
                  <a:srgbClr val="025EFF"/>
                </a:solidFill>
                <a:hlinkClick r:id="rId5">
                  <a:extLst>
                    <a:ext uri="{A12FA001-AC4F-418D-AE19-62706E023703}">
                      <ahyp:hlinkClr xmlns:ahyp="http://schemas.microsoft.com/office/drawing/2018/hyperlinkcolor" val="tx"/>
                    </a:ext>
                  </a:extLst>
                </a:hlinkClick>
              </a:rPr>
              <a:t>Andrej </a:t>
            </a:r>
            <a:r>
              <a:rPr lang="en-GB" sz="3800" dirty="0" err="1">
                <a:solidFill>
                  <a:srgbClr val="025EFF"/>
                </a:solidFill>
                <a:hlinkClick r:id="rId5">
                  <a:extLst>
                    <a:ext uri="{A12FA001-AC4F-418D-AE19-62706E023703}">
                      <ahyp:hlinkClr xmlns:ahyp="http://schemas.microsoft.com/office/drawing/2018/hyperlinkcolor" val="tx"/>
                    </a:ext>
                  </a:extLst>
                </a:hlinkClick>
              </a:rPr>
              <a:t>Karpathy</a:t>
            </a:r>
            <a:r>
              <a:rPr lang="en-GB" sz="3800" dirty="0">
                <a:solidFill>
                  <a:srgbClr val="025EFF"/>
                </a:solidFill>
                <a:hlinkClick r:id="rId5">
                  <a:extLst>
                    <a:ext uri="{A12FA001-AC4F-418D-AE19-62706E023703}">
                      <ahyp:hlinkClr xmlns:ahyp="http://schemas.microsoft.com/office/drawing/2018/hyperlinkcolor" val="tx"/>
                    </a:ext>
                  </a:extLst>
                </a:hlinkClick>
              </a:rPr>
              <a:t>: </a:t>
            </a:r>
            <a:r>
              <a:rPr lang="en-GB" sz="3800" dirty="0">
                <a:solidFill>
                  <a:srgbClr val="0D1E25"/>
                </a:solidFill>
              </a:rPr>
              <a:t>The Transformer is a magnificent neural network architecture because it is a general-purpose differentiable computer. It is simultaneously: </a:t>
            </a:r>
          </a:p>
          <a:p>
            <a:pPr marL="1200150" lvl="1" indent="-742950">
              <a:buClr>
                <a:srgbClr val="025EFF"/>
              </a:buClr>
              <a:buSzPct val="100000"/>
              <a:buAutoNum type="arabicParenR"/>
            </a:pPr>
            <a:r>
              <a:rPr lang="en-GB" sz="3800" dirty="0">
                <a:solidFill>
                  <a:srgbClr val="002F9F"/>
                </a:solidFill>
              </a:rPr>
              <a:t>expressive</a:t>
            </a:r>
            <a:r>
              <a:rPr lang="en-GB" sz="3800" dirty="0">
                <a:solidFill>
                  <a:srgbClr val="0D1E25"/>
                </a:solidFill>
              </a:rPr>
              <a:t> (in the forward pass) </a:t>
            </a:r>
          </a:p>
          <a:p>
            <a:pPr marL="1200150" lvl="1" indent="-742950">
              <a:buClr>
                <a:srgbClr val="025EFF"/>
              </a:buClr>
              <a:buSzPct val="100000"/>
              <a:buAutoNum type="arabicParenR"/>
            </a:pPr>
            <a:r>
              <a:rPr lang="en-GB" sz="3800" dirty="0">
                <a:solidFill>
                  <a:srgbClr val="002F9F"/>
                </a:solidFill>
              </a:rPr>
              <a:t>optimizable</a:t>
            </a:r>
            <a:r>
              <a:rPr lang="en-GB" sz="3800" dirty="0">
                <a:solidFill>
                  <a:srgbClr val="0D1E25"/>
                </a:solidFill>
              </a:rPr>
              <a:t> (via backpropagation + gradient descent)</a:t>
            </a:r>
          </a:p>
          <a:p>
            <a:pPr marL="1200150" lvl="1" indent="-742950">
              <a:buClr>
                <a:srgbClr val="025EFF"/>
              </a:buClr>
              <a:buSzPct val="100000"/>
              <a:buAutoNum type="arabicParenR"/>
            </a:pPr>
            <a:r>
              <a:rPr lang="en-GB" sz="3800" dirty="0">
                <a:solidFill>
                  <a:srgbClr val="002F9F"/>
                </a:solidFill>
              </a:rPr>
              <a:t>efficient</a:t>
            </a:r>
            <a:r>
              <a:rPr lang="en-GB" sz="3800" dirty="0">
                <a:solidFill>
                  <a:srgbClr val="0D1E25"/>
                </a:solidFill>
              </a:rPr>
              <a:t> (high parallelism compute graph)</a:t>
            </a:r>
          </a:p>
          <a:p>
            <a:pPr marL="742950" indent="-742950">
              <a:buAutoNum type="arabicParenR"/>
            </a:pPr>
            <a:endParaRPr lang="en-GB" sz="3800" dirty="0">
              <a:solidFill>
                <a:srgbClr val="0D1E25"/>
              </a:solidFill>
            </a:endParaRPr>
          </a:p>
          <a:p>
            <a:pPr>
              <a:buClr>
                <a:srgbClr val="025EFF"/>
              </a:buClr>
              <a:buSzPct val="100000"/>
            </a:pPr>
            <a:r>
              <a:rPr lang="en-GB" sz="3800" b="1" dirty="0">
                <a:solidFill>
                  <a:srgbClr val="002F9F"/>
                </a:solidFill>
              </a:rPr>
              <a:t>”One architecture to rule them all"</a:t>
            </a:r>
            <a:r>
              <a:rPr lang="en-GB" sz="3800" dirty="0">
                <a:solidFill>
                  <a:srgbClr val="002F9F"/>
                </a:solidFill>
              </a:rPr>
              <a:t> </a:t>
            </a:r>
          </a:p>
          <a:p>
            <a:pPr marL="0" lvl="0" indent="0">
              <a:buClr>
                <a:schemeClr val="dk1"/>
              </a:buClr>
              <a:buSzPct val="100000"/>
              <a:buNone/>
            </a:pPr>
            <a:r>
              <a:rPr lang="en-GB" sz="3800" dirty="0">
                <a:solidFill>
                  <a:srgbClr val="0D1E25"/>
                </a:solidFill>
              </a:rPr>
              <a:t>This implies </a:t>
            </a:r>
            <a:r>
              <a:rPr lang="en-GB" sz="3800" dirty="0">
                <a:solidFill>
                  <a:srgbClr val="002F9F"/>
                </a:solidFill>
              </a:rPr>
              <a:t>data-centric AI </a:t>
            </a:r>
            <a:r>
              <a:rPr lang="en-GB" sz="3800" dirty="0">
                <a:solidFill>
                  <a:srgbClr val="0D1E25"/>
                </a:solidFill>
              </a:rPr>
              <a:t>is more important than ever before. The model is the same, it's the input data where you make the difference.</a:t>
            </a:r>
          </a:p>
        </p:txBody>
      </p:sp>
      <p:sp>
        <p:nvSpPr>
          <p:cNvPr id="4" name="Text Placeholder 3">
            <a:extLst>
              <a:ext uri="{FF2B5EF4-FFF2-40B4-BE49-F238E27FC236}">
                <a16:creationId xmlns:a16="http://schemas.microsoft.com/office/drawing/2014/main" id="{7A7FE0BE-063B-406B-9B9C-4812DB4316D8}"/>
              </a:ext>
            </a:extLst>
          </p:cNvPr>
          <p:cNvSpPr>
            <a:spLocks noGrp="1"/>
          </p:cNvSpPr>
          <p:nvPr>
            <p:ph type="body" idx="2"/>
          </p:nvPr>
        </p:nvSpPr>
        <p:spPr/>
        <p:txBody>
          <a:bodyPr>
            <a:normAutofit/>
          </a:bodyPr>
          <a:lstStyle/>
          <a:p>
            <a:r>
              <a:rPr lang="en-US" sz="3600" dirty="0">
                <a:solidFill>
                  <a:srgbClr val="002F9F"/>
                </a:solidFill>
              </a:rPr>
              <a:t>Transformers as Universal Computation building blocks</a:t>
            </a:r>
          </a:p>
        </p:txBody>
      </p:sp>
    </p:spTree>
    <p:extLst>
      <p:ext uri="{BB962C8B-B14F-4D97-AF65-F5344CB8AC3E}">
        <p14:creationId xmlns:p14="http://schemas.microsoft.com/office/powerpoint/2010/main" val="18868555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EA2E-3BF0-47F6-881F-D1DC35E34683}"/>
              </a:ext>
            </a:extLst>
          </p:cNvPr>
          <p:cNvSpPr>
            <a:spLocks noGrp="1"/>
          </p:cNvSpPr>
          <p:nvPr>
            <p:ph type="title"/>
          </p:nvPr>
        </p:nvSpPr>
        <p:spPr/>
        <p:txBody>
          <a:bodyPr/>
          <a:lstStyle/>
          <a:p>
            <a:r>
              <a:rPr lang="en-US" dirty="0"/>
              <a:t>Transformers outside of NLP</a:t>
            </a:r>
          </a:p>
        </p:txBody>
      </p:sp>
      <p:sp>
        <p:nvSpPr>
          <p:cNvPr id="3" name="Text Placeholder 2">
            <a:extLst>
              <a:ext uri="{FF2B5EF4-FFF2-40B4-BE49-F238E27FC236}">
                <a16:creationId xmlns:a16="http://schemas.microsoft.com/office/drawing/2014/main" id="{F91E9C48-518B-4E32-834B-CEAF81236960}"/>
              </a:ext>
            </a:extLst>
          </p:cNvPr>
          <p:cNvSpPr>
            <a:spLocks noGrp="1"/>
          </p:cNvSpPr>
          <p:nvPr>
            <p:ph type="body" idx="1"/>
          </p:nvPr>
        </p:nvSpPr>
        <p:spPr>
          <a:xfrm>
            <a:off x="968022" y="3733800"/>
            <a:ext cx="11223978" cy="8993374"/>
          </a:xfrm>
        </p:spPr>
        <p:txBody>
          <a:bodyPr/>
          <a:lstStyle/>
          <a:p>
            <a:pPr>
              <a:lnSpc>
                <a:spcPts val="4400"/>
              </a:lnSpc>
              <a:spcBef>
                <a:spcPts val="0"/>
              </a:spcBef>
              <a:buClr>
                <a:srgbClr val="025EFF"/>
              </a:buClr>
              <a:buSzPct val="100000"/>
            </a:pPr>
            <a:r>
              <a:rPr lang="en-US" dirty="0">
                <a:solidFill>
                  <a:srgbClr val="0D1E25"/>
                </a:solidFill>
              </a:rPr>
              <a:t>Since 2020 or so, transformers have taken over the whole field of Machine Learning.</a:t>
            </a:r>
          </a:p>
          <a:p>
            <a:pPr marL="748665" indent="-571500">
              <a:lnSpc>
                <a:spcPts val="4400"/>
              </a:lnSpc>
              <a:buClr>
                <a:srgbClr val="025EFF"/>
              </a:buClr>
              <a:buSzPct val="100000"/>
            </a:pPr>
            <a:endParaRPr lang="en-US" dirty="0">
              <a:solidFill>
                <a:srgbClr val="0D1E25"/>
              </a:solidFill>
            </a:endParaRPr>
          </a:p>
          <a:p>
            <a:pPr algn="just">
              <a:lnSpc>
                <a:spcPts val="4400"/>
              </a:lnSpc>
              <a:buClr>
                <a:srgbClr val="025EFF"/>
              </a:buClr>
              <a:buSzPct val="100000"/>
            </a:pPr>
            <a:r>
              <a:rPr lang="en-US" dirty="0">
                <a:solidFill>
                  <a:srgbClr val="0D1E25"/>
                </a:solidFill>
              </a:rPr>
              <a:t>“You can feed (Transformers) sequences of words. Or sequences of image patches. Or sequences of speech pieces. Or sequences of (state, action, reward) in reinforcement learning.” – Andrej </a:t>
            </a:r>
            <a:r>
              <a:rPr lang="en-US" dirty="0" err="1">
                <a:solidFill>
                  <a:srgbClr val="0D1E25"/>
                </a:solidFill>
              </a:rPr>
              <a:t>Karpathy</a:t>
            </a:r>
            <a:r>
              <a:rPr lang="en-US" dirty="0">
                <a:solidFill>
                  <a:srgbClr val="0D1E25"/>
                </a:solidFill>
              </a:rPr>
              <a:t> in December 2021</a:t>
            </a:r>
            <a:br>
              <a:rPr lang="en-US" dirty="0">
                <a:solidFill>
                  <a:srgbClr val="0D1E25"/>
                </a:solidFill>
              </a:rPr>
            </a:br>
            <a:endParaRPr lang="en-US" dirty="0">
              <a:solidFill>
                <a:srgbClr val="0D1E25"/>
              </a:solidFill>
            </a:endParaRPr>
          </a:p>
          <a:p>
            <a:pPr>
              <a:lnSpc>
                <a:spcPts val="4400"/>
              </a:lnSpc>
              <a:buClr>
                <a:srgbClr val="025EFF"/>
              </a:buClr>
              <a:buSzPct val="100000"/>
            </a:pPr>
            <a:r>
              <a:rPr lang="en-US" dirty="0">
                <a:solidFill>
                  <a:srgbClr val="0D1E25"/>
                </a:solidFill>
              </a:rPr>
              <a:t>Images, DALLE-2, sensor data, …</a:t>
            </a:r>
          </a:p>
          <a:p>
            <a:pPr marL="748665" indent="-571500">
              <a:lnSpc>
                <a:spcPts val="4400"/>
              </a:lnSpc>
              <a:buClr>
                <a:srgbClr val="025EFF"/>
              </a:buClr>
              <a:buSzPct val="100000"/>
            </a:pPr>
            <a:endParaRPr lang="en-US" dirty="0">
              <a:solidFill>
                <a:srgbClr val="0D1E25"/>
              </a:solidFill>
            </a:endParaRPr>
          </a:p>
          <a:p>
            <a:pPr>
              <a:lnSpc>
                <a:spcPts val="4400"/>
              </a:lnSpc>
              <a:buClr>
                <a:srgbClr val="025EFF"/>
              </a:buClr>
              <a:buSzPct val="100000"/>
            </a:pPr>
            <a:r>
              <a:rPr lang="en-US" dirty="0">
                <a:solidFill>
                  <a:srgbClr val="0D1E25"/>
                </a:solidFill>
              </a:rPr>
              <a:t>Easily extended to multi-modal architectures that take into account e.g. text AND image at the same time</a:t>
            </a:r>
          </a:p>
          <a:p>
            <a:pPr marL="0" indent="0">
              <a:lnSpc>
                <a:spcPts val="4400"/>
              </a:lnSpc>
              <a:buClr>
                <a:srgbClr val="025EFF"/>
              </a:buClr>
              <a:buNone/>
            </a:pPr>
            <a:endParaRPr lang="en-US" dirty="0">
              <a:solidFill>
                <a:srgbClr val="0D1E25"/>
              </a:solidFill>
            </a:endParaRPr>
          </a:p>
        </p:txBody>
      </p:sp>
      <p:sp>
        <p:nvSpPr>
          <p:cNvPr id="4" name="Text Placeholder 3">
            <a:extLst>
              <a:ext uri="{FF2B5EF4-FFF2-40B4-BE49-F238E27FC236}">
                <a16:creationId xmlns:a16="http://schemas.microsoft.com/office/drawing/2014/main" id="{3C75DA55-6EB0-4C2C-9D1E-81079C47E667}"/>
              </a:ext>
            </a:extLst>
          </p:cNvPr>
          <p:cNvSpPr>
            <a:spLocks noGrp="1"/>
          </p:cNvSpPr>
          <p:nvPr>
            <p:ph type="body" idx="2"/>
          </p:nvPr>
        </p:nvSpPr>
        <p:spPr>
          <a:xfrm>
            <a:off x="514459" y="2496312"/>
            <a:ext cx="21179139" cy="730250"/>
          </a:xfrm>
        </p:spPr>
        <p:txBody>
          <a:bodyPr>
            <a:normAutofit/>
          </a:bodyPr>
          <a:lstStyle/>
          <a:p>
            <a:r>
              <a:rPr lang="en-US" sz="3600" dirty="0">
                <a:solidFill>
                  <a:srgbClr val="002F9F"/>
                </a:solidFill>
              </a:rPr>
              <a:t>The next step in deep learning</a:t>
            </a:r>
          </a:p>
        </p:txBody>
      </p:sp>
      <p:pic>
        <p:nvPicPr>
          <p:cNvPr id="5" name="Picture 4" descr="Chart&#10;&#10;Description automatically generated">
            <a:extLst>
              <a:ext uri="{FF2B5EF4-FFF2-40B4-BE49-F238E27FC236}">
                <a16:creationId xmlns:a16="http://schemas.microsoft.com/office/drawing/2014/main" id="{1D942882-8914-40D1-95CD-88C3DFA69B4E}"/>
              </a:ext>
            </a:extLst>
          </p:cNvPr>
          <p:cNvPicPr>
            <a:picLocks noChangeAspect="1"/>
          </p:cNvPicPr>
          <p:nvPr/>
        </p:nvPicPr>
        <p:blipFill rotWithShape="1">
          <a:blip r:embed="rId2"/>
          <a:srcRect l="2256" t="2134" r="235" b="3050"/>
          <a:stretch/>
        </p:blipFill>
        <p:spPr>
          <a:xfrm>
            <a:off x="12803668" y="3651250"/>
            <a:ext cx="11032870" cy="6413500"/>
          </a:xfrm>
          <a:prstGeom prst="rect">
            <a:avLst/>
          </a:prstGeom>
        </p:spPr>
      </p:pic>
      <p:sp>
        <p:nvSpPr>
          <p:cNvPr id="6" name="TextBox 5">
            <a:extLst>
              <a:ext uri="{FF2B5EF4-FFF2-40B4-BE49-F238E27FC236}">
                <a16:creationId xmlns:a16="http://schemas.microsoft.com/office/drawing/2014/main" id="{88A0B017-D696-7B0B-8BA6-9F982065AF81}"/>
              </a:ext>
            </a:extLst>
          </p:cNvPr>
          <p:cNvSpPr txBox="1"/>
          <p:nvPr/>
        </p:nvSpPr>
        <p:spPr>
          <a:xfrm>
            <a:off x="13469621" y="12727174"/>
            <a:ext cx="10366917" cy="707886"/>
          </a:xfrm>
          <a:prstGeom prst="rect">
            <a:avLst/>
          </a:prstGeom>
          <a:noFill/>
        </p:spPr>
        <p:txBody>
          <a:bodyPr wrap="square">
            <a:spAutoFit/>
          </a:bodyPr>
          <a:lstStyle/>
          <a:p>
            <a:r>
              <a:rPr lang="en-BE" sz="2000" dirty="0">
                <a:solidFill>
                  <a:schemeClr val="accent3">
                    <a:lumMod val="75000"/>
                  </a:schemeClr>
                </a:solidFill>
              </a:rPr>
              <a:t>Source: State of AI 2022 https://docs.google.com/presentation/d/1WrkeJ9-CjuotTXoa4ZZlB3UPBXpxe4B3FMs9R9tn34I/edit#slide=id.g164b1bac824_0_3054</a:t>
            </a:r>
          </a:p>
        </p:txBody>
      </p:sp>
    </p:spTree>
    <p:extLst>
      <p:ext uri="{BB962C8B-B14F-4D97-AF65-F5344CB8AC3E}">
        <p14:creationId xmlns:p14="http://schemas.microsoft.com/office/powerpoint/2010/main" val="28023468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FF0D-E3D6-48E8-A94E-644CD3007953}"/>
              </a:ext>
            </a:extLst>
          </p:cNvPr>
          <p:cNvSpPr>
            <a:spLocks noGrp="1"/>
          </p:cNvSpPr>
          <p:nvPr>
            <p:ph type="title"/>
          </p:nvPr>
        </p:nvSpPr>
        <p:spPr/>
        <p:txBody>
          <a:bodyPr/>
          <a:lstStyle/>
          <a:p>
            <a:r>
              <a:rPr lang="en-US" dirty="0"/>
              <a:t>Multi-modal Models</a:t>
            </a:r>
          </a:p>
        </p:txBody>
      </p:sp>
      <p:sp>
        <p:nvSpPr>
          <p:cNvPr id="4" name="Text Placeholder 3">
            <a:extLst>
              <a:ext uri="{FF2B5EF4-FFF2-40B4-BE49-F238E27FC236}">
                <a16:creationId xmlns:a16="http://schemas.microsoft.com/office/drawing/2014/main" id="{E3EAF1AA-45EF-4299-BD4D-5B6A5BB4DD40}"/>
              </a:ext>
            </a:extLst>
          </p:cNvPr>
          <p:cNvSpPr>
            <a:spLocks noGrp="1"/>
          </p:cNvSpPr>
          <p:nvPr>
            <p:ph type="body" idx="2"/>
          </p:nvPr>
        </p:nvSpPr>
        <p:spPr>
          <a:xfrm>
            <a:off x="963429" y="2180939"/>
            <a:ext cx="21179139" cy="1212702"/>
          </a:xfrm>
        </p:spPr>
        <p:txBody>
          <a:bodyPr>
            <a:normAutofit/>
          </a:bodyPr>
          <a:lstStyle/>
          <a:p>
            <a:pPr marL="58738" indent="7938"/>
            <a:r>
              <a:rPr lang="en-US" sz="3200" dirty="0">
                <a:solidFill>
                  <a:srgbClr val="002F9F"/>
                </a:solidFill>
              </a:rPr>
              <a:t>There are more sequences than 1-dimensional text alone, and the Transformer architecture is well suited for them too.</a:t>
            </a:r>
          </a:p>
        </p:txBody>
      </p:sp>
      <p:graphicFrame>
        <p:nvGraphicFramePr>
          <p:cNvPr id="5" name="Google Shape;971;p86">
            <a:extLst>
              <a:ext uri="{FF2B5EF4-FFF2-40B4-BE49-F238E27FC236}">
                <a16:creationId xmlns:a16="http://schemas.microsoft.com/office/drawing/2014/main" id="{075CDF7D-6B35-4BE2-B243-3B13B4A2719F}"/>
              </a:ext>
            </a:extLst>
          </p:cNvPr>
          <p:cNvGraphicFramePr/>
          <p:nvPr>
            <p:extLst>
              <p:ext uri="{D42A27DB-BD31-4B8C-83A1-F6EECF244321}">
                <p14:modId xmlns:p14="http://schemas.microsoft.com/office/powerpoint/2010/main" val="2892658259"/>
              </p:ext>
            </p:extLst>
          </p:nvPr>
        </p:nvGraphicFramePr>
        <p:xfrm>
          <a:off x="1592827" y="4047152"/>
          <a:ext cx="21414658" cy="8815850"/>
        </p:xfrm>
        <a:graphic>
          <a:graphicData uri="http://schemas.openxmlformats.org/drawingml/2006/table">
            <a:tbl>
              <a:tblPr firstRow="1" bandRow="1">
                <a:noFill/>
              </a:tblPr>
              <a:tblGrid>
                <a:gridCol w="2401064">
                  <a:extLst>
                    <a:ext uri="{9D8B030D-6E8A-4147-A177-3AD203B41FA5}">
                      <a16:colId xmlns:a16="http://schemas.microsoft.com/office/drawing/2014/main" val="20000"/>
                    </a:ext>
                  </a:extLst>
                </a:gridCol>
                <a:gridCol w="3999735">
                  <a:extLst>
                    <a:ext uri="{9D8B030D-6E8A-4147-A177-3AD203B41FA5}">
                      <a16:colId xmlns:a16="http://schemas.microsoft.com/office/drawing/2014/main" val="20001"/>
                    </a:ext>
                  </a:extLst>
                </a:gridCol>
                <a:gridCol w="4542503">
                  <a:extLst>
                    <a:ext uri="{9D8B030D-6E8A-4147-A177-3AD203B41FA5}">
                      <a16:colId xmlns:a16="http://schemas.microsoft.com/office/drawing/2014/main" val="20002"/>
                    </a:ext>
                  </a:extLst>
                </a:gridCol>
                <a:gridCol w="6188424">
                  <a:extLst>
                    <a:ext uri="{9D8B030D-6E8A-4147-A177-3AD203B41FA5}">
                      <a16:colId xmlns:a16="http://schemas.microsoft.com/office/drawing/2014/main" val="20003"/>
                    </a:ext>
                  </a:extLst>
                </a:gridCol>
                <a:gridCol w="4282932">
                  <a:extLst>
                    <a:ext uri="{9D8B030D-6E8A-4147-A177-3AD203B41FA5}">
                      <a16:colId xmlns:a16="http://schemas.microsoft.com/office/drawing/2014/main" val="20004"/>
                    </a:ext>
                  </a:extLst>
                </a:gridCol>
              </a:tblGrid>
              <a:tr h="589897">
                <a:tc>
                  <a:txBody>
                    <a:bodyPr/>
                    <a:lstStyle/>
                    <a:p>
                      <a:pPr marL="0" marR="0" lvl="0" indent="0" algn="ctr" rtl="0">
                        <a:spcBef>
                          <a:spcPts val="0"/>
                        </a:spcBef>
                        <a:spcAft>
                          <a:spcPts val="0"/>
                        </a:spcAft>
                        <a:buNone/>
                      </a:pPr>
                      <a:endParaRPr sz="2800" dirty="0">
                        <a:solidFill>
                          <a:srgbClr val="025FFF"/>
                        </a:solidFill>
                        <a:latin typeface="Poppins" panose="00000500000000000000" pitchFamily="2" charset="0"/>
                        <a:cs typeface="Poppins" panose="00000500000000000000" pitchFamily="2" charset="0"/>
                      </a:endParaRPr>
                    </a:p>
                  </a:txBody>
                  <a:tcPr marL="91450" marR="91450" marT="45725" marB="45725">
                    <a:solidFill>
                      <a:srgbClr val="002F9F"/>
                    </a:solidFill>
                  </a:tcPr>
                </a:tc>
                <a:tc>
                  <a:txBody>
                    <a:bodyPr/>
                    <a:lstStyle/>
                    <a:p>
                      <a:pPr marL="0" marR="0" lvl="0" indent="0" algn="ctr" rtl="0">
                        <a:lnSpc>
                          <a:spcPct val="100000"/>
                        </a:lnSpc>
                        <a:spcBef>
                          <a:spcPts val="0"/>
                        </a:spcBef>
                        <a:spcAft>
                          <a:spcPts val="0"/>
                        </a:spcAft>
                        <a:buClr>
                          <a:srgbClr val="025FFF"/>
                        </a:buClr>
                        <a:buSzPts val="2800"/>
                        <a:buFont typeface="Lato"/>
                        <a:buNone/>
                      </a:pPr>
                      <a:r>
                        <a:rPr lang="en-GB" sz="3200" b="1" dirty="0">
                          <a:solidFill>
                            <a:schemeClr val="bg1"/>
                          </a:solidFill>
                          <a:latin typeface="Poppins" panose="00000500000000000000" pitchFamily="2" charset="0"/>
                          <a:cs typeface="Poppins" panose="00000500000000000000" pitchFamily="2" charset="0"/>
                        </a:rPr>
                        <a:t>TEXT</a:t>
                      </a:r>
                      <a:endParaRPr sz="4000" b="1" dirty="0">
                        <a:solidFill>
                          <a:schemeClr val="bg1"/>
                        </a:solidFill>
                        <a:latin typeface="Poppins" panose="00000500000000000000" pitchFamily="2" charset="0"/>
                        <a:cs typeface="Poppins" panose="00000500000000000000" pitchFamily="2" charset="0"/>
                      </a:endParaRPr>
                    </a:p>
                  </a:txBody>
                  <a:tcPr marL="91450" marR="91450" marT="182880" marB="45725">
                    <a:solidFill>
                      <a:srgbClr val="002F9F"/>
                    </a:solidFill>
                  </a:tcPr>
                </a:tc>
                <a:tc>
                  <a:txBody>
                    <a:bodyPr/>
                    <a:lstStyle/>
                    <a:p>
                      <a:pPr marL="0" marR="0" lvl="0" indent="0" algn="ctr" rtl="0">
                        <a:spcBef>
                          <a:spcPts val="0"/>
                        </a:spcBef>
                        <a:spcAft>
                          <a:spcPts val="0"/>
                        </a:spcAft>
                        <a:buNone/>
                      </a:pPr>
                      <a:r>
                        <a:rPr lang="en-GB" sz="3200" b="1" dirty="0">
                          <a:solidFill>
                            <a:schemeClr val="bg1"/>
                          </a:solidFill>
                          <a:latin typeface="Poppins" panose="00000500000000000000" pitchFamily="2" charset="0"/>
                          <a:ea typeface="Lato"/>
                          <a:cs typeface="Poppins" panose="00000500000000000000" pitchFamily="2" charset="0"/>
                          <a:sym typeface="Lato"/>
                        </a:rPr>
                        <a:t>IMAGES</a:t>
                      </a:r>
                      <a:endParaRPr sz="4000" b="1" dirty="0">
                        <a:solidFill>
                          <a:schemeClr val="bg1"/>
                        </a:solidFill>
                        <a:latin typeface="Poppins" panose="00000500000000000000" pitchFamily="2" charset="0"/>
                        <a:cs typeface="Poppins" panose="00000500000000000000" pitchFamily="2" charset="0"/>
                      </a:endParaRPr>
                    </a:p>
                  </a:txBody>
                  <a:tcPr marL="91450" marR="91450" marT="182880" marB="91440">
                    <a:solidFill>
                      <a:srgbClr val="002F9F"/>
                    </a:solidFill>
                  </a:tcPr>
                </a:tc>
                <a:tc>
                  <a:txBody>
                    <a:bodyPr/>
                    <a:lstStyle/>
                    <a:p>
                      <a:pPr marL="0" marR="0" lvl="0" indent="0" algn="ctr" rtl="0">
                        <a:spcBef>
                          <a:spcPts val="0"/>
                        </a:spcBef>
                        <a:spcAft>
                          <a:spcPts val="0"/>
                        </a:spcAft>
                        <a:buNone/>
                      </a:pPr>
                      <a:r>
                        <a:rPr lang="en-GB" sz="3200" b="1" dirty="0">
                          <a:solidFill>
                            <a:schemeClr val="bg1"/>
                          </a:solidFill>
                          <a:latin typeface="Poppins" panose="00000500000000000000" pitchFamily="2" charset="0"/>
                          <a:ea typeface="Lato"/>
                          <a:cs typeface="Poppins" panose="00000500000000000000" pitchFamily="2" charset="0"/>
                          <a:sym typeface="Lato"/>
                        </a:rPr>
                        <a:t>AUDIO</a:t>
                      </a:r>
                      <a:endParaRPr sz="4000" b="1" dirty="0">
                        <a:solidFill>
                          <a:schemeClr val="bg1"/>
                        </a:solidFill>
                        <a:latin typeface="Poppins" panose="00000500000000000000" pitchFamily="2" charset="0"/>
                        <a:cs typeface="Poppins" panose="00000500000000000000" pitchFamily="2" charset="0"/>
                      </a:endParaRPr>
                    </a:p>
                  </a:txBody>
                  <a:tcPr marL="91450" marR="91450" marT="182880" marB="45725">
                    <a:solidFill>
                      <a:srgbClr val="002F9F"/>
                    </a:solidFill>
                  </a:tcPr>
                </a:tc>
                <a:tc>
                  <a:txBody>
                    <a:bodyPr/>
                    <a:lstStyle/>
                    <a:p>
                      <a:pPr marL="0" marR="0" lvl="0" indent="0" algn="ctr" rtl="0">
                        <a:spcBef>
                          <a:spcPts val="0"/>
                        </a:spcBef>
                        <a:spcAft>
                          <a:spcPts val="0"/>
                        </a:spcAft>
                        <a:buNone/>
                      </a:pPr>
                      <a:r>
                        <a:rPr lang="en-GB" sz="3200" b="1" dirty="0">
                          <a:solidFill>
                            <a:schemeClr val="bg1"/>
                          </a:solidFill>
                          <a:latin typeface="Poppins" panose="00000500000000000000" pitchFamily="2" charset="0"/>
                          <a:ea typeface="Lato"/>
                          <a:cs typeface="Poppins" panose="00000500000000000000" pitchFamily="2" charset="0"/>
                          <a:sym typeface="Lato"/>
                        </a:rPr>
                        <a:t>VIDEO</a:t>
                      </a:r>
                      <a:endParaRPr sz="4000" b="1" dirty="0">
                        <a:solidFill>
                          <a:schemeClr val="bg1"/>
                        </a:solidFill>
                        <a:latin typeface="Poppins" panose="00000500000000000000" pitchFamily="2" charset="0"/>
                        <a:cs typeface="Poppins" panose="00000500000000000000" pitchFamily="2" charset="0"/>
                      </a:endParaRPr>
                    </a:p>
                  </a:txBody>
                  <a:tcPr marL="91450" marR="91450" marT="182880" marB="45725">
                    <a:solidFill>
                      <a:srgbClr val="002F9F"/>
                    </a:solidFill>
                  </a:tcPr>
                </a:tc>
                <a:extLst>
                  <a:ext uri="{0D108BD9-81ED-4DB2-BD59-A6C34878D82A}">
                    <a16:rowId xmlns:a16="http://schemas.microsoft.com/office/drawing/2014/main" val="10000"/>
                  </a:ext>
                </a:extLst>
              </a:tr>
              <a:tr h="1835900">
                <a:tc>
                  <a:txBody>
                    <a:bodyPr/>
                    <a:lstStyle/>
                    <a:p>
                      <a:pPr marL="0" marR="0" lvl="0" indent="0" algn="ctr" rtl="0">
                        <a:spcBef>
                          <a:spcPts val="0"/>
                        </a:spcBef>
                        <a:spcAft>
                          <a:spcPts val="0"/>
                        </a:spcAft>
                        <a:buNone/>
                      </a:pPr>
                      <a:r>
                        <a:rPr lang="en-GB" sz="3200" b="1" dirty="0">
                          <a:solidFill>
                            <a:schemeClr val="bg1"/>
                          </a:solidFill>
                          <a:latin typeface="Poppins" panose="00000500000000000000" pitchFamily="2" charset="0"/>
                          <a:cs typeface="Poppins" panose="00000500000000000000" pitchFamily="2" charset="0"/>
                        </a:rPr>
                        <a:t>TEXT</a:t>
                      </a:r>
                      <a:endParaRPr sz="40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02F9F"/>
                    </a:solidFill>
                  </a:tcPr>
                </a:tc>
                <a:tc>
                  <a:txBody>
                    <a:bodyPr/>
                    <a:lstStyle/>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Translation</a:t>
                      </a:r>
                      <a:endParaRPr sz="2600"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Paraphrasing</a:t>
                      </a:r>
                      <a:endParaRPr sz="2600"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Summarization</a:t>
                      </a:r>
                      <a:endParaRPr sz="26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Captioning</a:t>
                      </a:r>
                      <a:endParaRPr sz="2600"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OCR</a:t>
                      </a:r>
                      <a:endParaRPr sz="26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spcBef>
                          <a:spcPts val="0"/>
                        </a:spcBef>
                        <a:spcAft>
                          <a:spcPts val="0"/>
                        </a:spcAft>
                        <a:buNone/>
                      </a:pPr>
                      <a:r>
                        <a:rPr lang="en-GB" sz="2600">
                          <a:latin typeface="Poppins" panose="00000500000000000000" pitchFamily="2" charset="0"/>
                          <a:cs typeface="Poppins" panose="00000500000000000000" pitchFamily="2" charset="0"/>
                        </a:rPr>
                        <a:t>Speech-to-text, transcription</a:t>
                      </a:r>
                      <a:endParaRPr sz="260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n-GB" sz="2600">
                          <a:latin typeface="Poppins" panose="00000500000000000000" pitchFamily="2" charset="0"/>
                          <a:cs typeface="Poppins" panose="00000500000000000000" pitchFamily="2" charset="0"/>
                        </a:rPr>
                        <a:t>Tools for the hearing impaired</a:t>
                      </a:r>
                      <a:endParaRPr sz="260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n-GB" sz="2600">
                          <a:latin typeface="Poppins" panose="00000500000000000000" pitchFamily="2" charset="0"/>
                          <a:cs typeface="Poppins" panose="00000500000000000000" pitchFamily="2" charset="0"/>
                        </a:rPr>
                        <a:t>Helping non-native students like Lola in Lieven Scheire</a:t>
                      </a:r>
                      <a:endParaRPr sz="2600">
                        <a:latin typeface="Poppins" panose="00000500000000000000" pitchFamily="2" charset="0"/>
                        <a:cs typeface="Poppins" panose="00000500000000000000" pitchFamily="2" charset="0"/>
                      </a:endParaRPr>
                    </a:p>
                    <a:p>
                      <a:pPr marL="0" marR="0" lvl="0" indent="0" algn="l" rtl="0">
                        <a:spcBef>
                          <a:spcPts val="0"/>
                        </a:spcBef>
                        <a:spcAft>
                          <a:spcPts val="0"/>
                        </a:spcAft>
                        <a:buNone/>
                      </a:pPr>
                      <a:endParaRPr sz="260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chemeClr val="dk1"/>
                        </a:buClr>
                        <a:buSzPts val="1800"/>
                        <a:buFont typeface="Lato"/>
                        <a:buNone/>
                      </a:pPr>
                      <a:r>
                        <a:rPr lang="en-GB" sz="2600" dirty="0">
                          <a:latin typeface="Poppins" panose="00000500000000000000" pitchFamily="2" charset="0"/>
                          <a:cs typeface="Poppins" panose="00000500000000000000" pitchFamily="2" charset="0"/>
                        </a:rPr>
                        <a:t>Tagging, hate speech detection, Pearl – the first AI jury member, …</a:t>
                      </a:r>
                      <a:endParaRPr sz="2600"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endParaRPr sz="2600" dirty="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1"/>
                  </a:ext>
                </a:extLst>
              </a:tr>
              <a:tr h="1835900">
                <a:tc>
                  <a:txBody>
                    <a:bodyPr/>
                    <a:lstStyle/>
                    <a:p>
                      <a:pPr marL="0" marR="0" lvl="0" indent="0" algn="ctr" rtl="0">
                        <a:spcBef>
                          <a:spcPts val="0"/>
                        </a:spcBef>
                        <a:spcAft>
                          <a:spcPts val="0"/>
                        </a:spcAft>
                        <a:buNone/>
                      </a:pPr>
                      <a:r>
                        <a:rPr lang="en-GB" sz="3200" b="1" dirty="0">
                          <a:solidFill>
                            <a:schemeClr val="bg1"/>
                          </a:solidFill>
                          <a:latin typeface="Poppins" panose="00000500000000000000" pitchFamily="2" charset="0"/>
                          <a:cs typeface="Poppins" panose="00000500000000000000" pitchFamily="2" charset="0"/>
                        </a:rPr>
                        <a:t>IMAGES</a:t>
                      </a:r>
                      <a:endParaRPr sz="40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02F9F"/>
                    </a:solidFill>
                  </a:tcPr>
                </a:tc>
                <a:tc>
                  <a:txBody>
                    <a:bodyPr/>
                    <a:lstStyle/>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DALL-E 2</a:t>
                      </a:r>
                    </a:p>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Stable Diffusion</a:t>
                      </a:r>
                      <a:endParaRPr sz="26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Dreaming</a:t>
                      </a:r>
                      <a:endParaRPr sz="2600"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OCR de-noising</a:t>
                      </a:r>
                      <a:endParaRPr sz="2600"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Artistic style transfer</a:t>
                      </a:r>
                      <a:endParaRPr sz="2600"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n-GB" sz="2600" dirty="0" err="1">
                          <a:latin typeface="Poppins" panose="00000500000000000000" pitchFamily="2" charset="0"/>
                          <a:cs typeface="Poppins" panose="00000500000000000000" pitchFamily="2" charset="0"/>
                        </a:rPr>
                        <a:t>Superresolution</a:t>
                      </a:r>
                      <a:r>
                        <a:rPr lang="en-GB" sz="2600" dirty="0">
                          <a:latin typeface="Poppins" panose="00000500000000000000" pitchFamily="2" charset="0"/>
                          <a:cs typeface="Poppins" panose="00000500000000000000" pitchFamily="2" charset="0"/>
                        </a:rPr>
                        <a:t> zoom</a:t>
                      </a:r>
                      <a:endParaRPr sz="2600"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n-GB" sz="2600" dirty="0" err="1">
                          <a:latin typeface="Poppins" panose="00000500000000000000" pitchFamily="2" charset="0"/>
                          <a:cs typeface="Poppins" panose="00000500000000000000" pitchFamily="2" charset="0"/>
                        </a:rPr>
                        <a:t>Colorisation</a:t>
                      </a:r>
                      <a:endParaRPr sz="26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spcBef>
                          <a:spcPts val="0"/>
                        </a:spcBef>
                        <a:spcAft>
                          <a:spcPts val="0"/>
                        </a:spcAft>
                        <a:buNone/>
                      </a:pPr>
                      <a:endParaRPr sz="26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spcBef>
                          <a:spcPts val="0"/>
                        </a:spcBef>
                        <a:spcAft>
                          <a:spcPts val="0"/>
                        </a:spcAft>
                        <a:buNone/>
                      </a:pPr>
                      <a:r>
                        <a:rPr lang="en-GB" sz="2600">
                          <a:latin typeface="Poppins" panose="00000500000000000000" pitchFamily="2" charset="0"/>
                          <a:cs typeface="Poppins" panose="00000500000000000000" pitchFamily="2" charset="0"/>
                        </a:rPr>
                        <a:t>Keyframe detection</a:t>
                      </a:r>
                      <a:endParaRPr sz="260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n-GB" sz="2600">
                          <a:latin typeface="Poppins" panose="00000500000000000000" pitchFamily="2" charset="0"/>
                          <a:cs typeface="Poppins" panose="00000500000000000000" pitchFamily="2" charset="0"/>
                        </a:rPr>
                        <a:t>Scene detection</a:t>
                      </a:r>
                      <a:endParaRPr sz="260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2"/>
                  </a:ext>
                </a:extLst>
              </a:tr>
              <a:tr h="1835900">
                <a:tc>
                  <a:txBody>
                    <a:bodyPr/>
                    <a:lstStyle/>
                    <a:p>
                      <a:pPr marL="0" marR="0" lvl="0" indent="0" algn="ctr" rtl="0">
                        <a:spcBef>
                          <a:spcPts val="0"/>
                        </a:spcBef>
                        <a:spcAft>
                          <a:spcPts val="0"/>
                        </a:spcAft>
                        <a:buNone/>
                      </a:pPr>
                      <a:r>
                        <a:rPr lang="en-GB" sz="3200" b="1" dirty="0">
                          <a:solidFill>
                            <a:schemeClr val="bg1"/>
                          </a:solidFill>
                          <a:latin typeface="Poppins" panose="00000500000000000000" pitchFamily="2" charset="0"/>
                          <a:cs typeface="Poppins" panose="00000500000000000000" pitchFamily="2" charset="0"/>
                        </a:rPr>
                        <a:t>AUDIO</a:t>
                      </a:r>
                      <a:endParaRPr sz="40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02F9F"/>
                    </a:solidFill>
                  </a:tcPr>
                </a:tc>
                <a:tc>
                  <a:txBody>
                    <a:bodyPr/>
                    <a:lstStyle/>
                    <a:p>
                      <a:pPr marL="0" marR="0" lvl="0" indent="0" algn="l" rtl="0">
                        <a:spcBef>
                          <a:spcPts val="0"/>
                        </a:spcBef>
                        <a:spcAft>
                          <a:spcPts val="0"/>
                        </a:spcAft>
                        <a:buNone/>
                      </a:pPr>
                      <a:r>
                        <a:rPr lang="en-GB" sz="2600">
                          <a:latin typeface="Poppins" panose="00000500000000000000" pitchFamily="2" charset="0"/>
                          <a:cs typeface="Poppins" panose="00000500000000000000" pitchFamily="2" charset="0"/>
                        </a:rPr>
                        <a:t>Text-to-speech</a:t>
                      </a:r>
                      <a:endParaRPr sz="260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spcBef>
                          <a:spcPts val="0"/>
                        </a:spcBef>
                        <a:spcAft>
                          <a:spcPts val="0"/>
                        </a:spcAft>
                        <a:buNone/>
                      </a:pPr>
                      <a:endParaRPr sz="26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spcBef>
                          <a:spcPts val="0"/>
                        </a:spcBef>
                        <a:spcAft>
                          <a:spcPts val="0"/>
                        </a:spcAft>
                        <a:buNone/>
                      </a:pPr>
                      <a:r>
                        <a:rPr lang="nl-NL" sz="2600" dirty="0" err="1">
                          <a:latin typeface="Poppins" panose="00000500000000000000" pitchFamily="2" charset="0"/>
                          <a:cs typeface="Poppins" panose="00000500000000000000" pitchFamily="2" charset="0"/>
                        </a:rPr>
                        <a:t>Denoising</a:t>
                      </a:r>
                      <a:endParaRPr lang="nl-NL" sz="2600"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nl-NL" sz="2600" dirty="0" err="1">
                          <a:latin typeface="Poppins" panose="00000500000000000000" pitchFamily="2" charset="0"/>
                          <a:cs typeface="Poppins" panose="00000500000000000000" pitchFamily="2" charset="0"/>
                        </a:rPr>
                        <a:t>Autokey</a:t>
                      </a:r>
                      <a:endParaRPr lang="nl-NL" sz="2600"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nl-NL" sz="2600" dirty="0">
                          <a:latin typeface="Poppins" panose="00000500000000000000" pitchFamily="2" charset="0"/>
                          <a:cs typeface="Poppins" panose="00000500000000000000" pitchFamily="2" charset="0"/>
                        </a:rPr>
                        <a:t>Karaoke tracks</a:t>
                      </a:r>
                    </a:p>
                    <a:p>
                      <a:pPr marL="0" marR="0" lvl="0" indent="0" algn="l" rtl="0">
                        <a:spcBef>
                          <a:spcPts val="0"/>
                        </a:spcBef>
                        <a:spcAft>
                          <a:spcPts val="0"/>
                        </a:spcAft>
                        <a:buNone/>
                      </a:pPr>
                      <a:r>
                        <a:rPr lang="nl-NL" sz="2600" dirty="0">
                          <a:latin typeface="Poppins" panose="00000500000000000000" pitchFamily="2" charset="0"/>
                          <a:cs typeface="Poppins" panose="00000500000000000000" pitchFamily="2" charset="0"/>
                        </a:rPr>
                        <a:t>Backing-tracks</a:t>
                      </a:r>
                    </a:p>
                    <a:p>
                      <a:pPr marL="0" marR="0" lvl="0" indent="0" algn="l" rtl="0">
                        <a:spcBef>
                          <a:spcPts val="0"/>
                        </a:spcBef>
                        <a:spcAft>
                          <a:spcPts val="0"/>
                        </a:spcAft>
                        <a:buNone/>
                      </a:pPr>
                      <a:r>
                        <a:rPr lang="nl-NL" sz="2600" dirty="0">
                          <a:latin typeface="Poppins" panose="00000500000000000000" pitchFamily="2" charset="0"/>
                          <a:cs typeface="Poppins" panose="00000500000000000000" pitchFamily="2" charset="0"/>
                        </a:rPr>
                        <a:t>Live </a:t>
                      </a:r>
                      <a:r>
                        <a:rPr lang="nl-NL" sz="2600" dirty="0" err="1">
                          <a:latin typeface="Poppins" panose="00000500000000000000" pitchFamily="2" charset="0"/>
                          <a:cs typeface="Poppins" panose="00000500000000000000" pitchFamily="2" charset="0"/>
                        </a:rPr>
                        <a:t>translation</a:t>
                      </a:r>
                      <a:r>
                        <a:rPr lang="nl-NL" sz="2600" dirty="0">
                          <a:latin typeface="Poppins" panose="00000500000000000000" pitchFamily="2" charset="0"/>
                          <a:cs typeface="Poppins" panose="00000500000000000000" pitchFamily="2" charset="0"/>
                        </a:rPr>
                        <a:t> like </a:t>
                      </a:r>
                      <a:r>
                        <a:rPr lang="nl-NL" sz="2600" dirty="0" err="1">
                          <a:latin typeface="Poppins" panose="00000500000000000000" pitchFamily="2" charset="0"/>
                          <a:cs typeface="Poppins" panose="00000500000000000000" pitchFamily="2" charset="0"/>
                        </a:rPr>
                        <a:t>babelfish</a:t>
                      </a:r>
                      <a:endParaRPr sz="26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spcBef>
                          <a:spcPts val="0"/>
                        </a:spcBef>
                        <a:spcAft>
                          <a:spcPts val="0"/>
                        </a:spcAft>
                        <a:buNone/>
                      </a:pPr>
                      <a:r>
                        <a:rPr lang="en-GB" sz="2600">
                          <a:latin typeface="Poppins" panose="00000500000000000000" pitchFamily="2" charset="0"/>
                          <a:cs typeface="Poppins" panose="00000500000000000000" pitchFamily="2" charset="0"/>
                        </a:rPr>
                        <a:t>Audio reconstruction forensics based on shutter effect, lip-reading, …</a:t>
                      </a:r>
                      <a:endParaRPr sz="260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3"/>
                  </a:ext>
                </a:extLst>
              </a:tr>
              <a:tr h="1835900">
                <a:tc>
                  <a:txBody>
                    <a:bodyPr/>
                    <a:lstStyle/>
                    <a:p>
                      <a:pPr marL="0" marR="0" lvl="0" indent="0" algn="ctr" rtl="0">
                        <a:spcBef>
                          <a:spcPts val="0"/>
                        </a:spcBef>
                        <a:spcAft>
                          <a:spcPts val="0"/>
                        </a:spcAft>
                        <a:buNone/>
                      </a:pPr>
                      <a:r>
                        <a:rPr lang="en-GB" sz="3200" b="1" dirty="0">
                          <a:solidFill>
                            <a:schemeClr val="bg1"/>
                          </a:solidFill>
                          <a:latin typeface="Poppins" panose="00000500000000000000" pitchFamily="2" charset="0"/>
                          <a:cs typeface="Poppins" panose="00000500000000000000" pitchFamily="2" charset="0"/>
                        </a:rPr>
                        <a:t>VIDEO</a:t>
                      </a:r>
                      <a:endParaRPr sz="40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02F9F"/>
                    </a:solidFill>
                  </a:tcPr>
                </a:tc>
                <a:tc>
                  <a:txBody>
                    <a:bodyPr/>
                    <a:lstStyle/>
                    <a:p>
                      <a:pPr marL="0" marR="0" lvl="0" indent="0" algn="l" rtl="0">
                        <a:spcBef>
                          <a:spcPts val="0"/>
                        </a:spcBef>
                        <a:spcAft>
                          <a:spcPts val="0"/>
                        </a:spcAft>
                        <a:buNone/>
                      </a:pPr>
                      <a:r>
                        <a:rPr lang="en-GB" sz="2600" strike="noStrike" dirty="0">
                          <a:latin typeface="Poppins" panose="00000500000000000000" pitchFamily="2" charset="0"/>
                          <a:cs typeface="Poppins" panose="00000500000000000000" pitchFamily="2" charset="0"/>
                        </a:rPr>
                        <a:t>Stable Diffusion for video</a:t>
                      </a:r>
                    </a:p>
                    <a:p>
                      <a:pPr marL="0" marR="0" lvl="0" indent="0" algn="l" rtl="0">
                        <a:spcBef>
                          <a:spcPts val="0"/>
                        </a:spcBef>
                        <a:spcAft>
                          <a:spcPts val="0"/>
                        </a:spcAft>
                        <a:buNone/>
                      </a:pPr>
                      <a:r>
                        <a:rPr lang="en-GB" sz="2600" strike="noStrike" dirty="0" err="1">
                          <a:latin typeface="Poppins" panose="00000500000000000000" pitchFamily="2" charset="0"/>
                          <a:cs typeface="Poppins" panose="00000500000000000000" pitchFamily="2" charset="0"/>
                        </a:rPr>
                        <a:t>Runway.ml</a:t>
                      </a:r>
                      <a:endParaRPr sz="2600" strike="noStrike"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Animating paintings</a:t>
                      </a:r>
                    </a:p>
                    <a:p>
                      <a:pPr marL="0" marR="0" lvl="0" indent="0" algn="l" rtl="0">
                        <a:spcBef>
                          <a:spcPts val="0"/>
                        </a:spcBef>
                        <a:spcAft>
                          <a:spcPts val="0"/>
                        </a:spcAft>
                        <a:buNone/>
                      </a:pPr>
                      <a:r>
                        <a:rPr lang="en-GB" sz="2600" dirty="0">
                          <a:latin typeface="Poppins" panose="00000500000000000000" pitchFamily="2" charset="0"/>
                          <a:cs typeface="Poppins" panose="00000500000000000000" pitchFamily="2" charset="0"/>
                        </a:rPr>
                        <a:t>3d image reconstruction</a:t>
                      </a:r>
                      <a:endParaRPr sz="26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spcBef>
                          <a:spcPts val="0"/>
                        </a:spcBef>
                        <a:spcAft>
                          <a:spcPts val="0"/>
                        </a:spcAft>
                        <a:buNone/>
                      </a:pPr>
                      <a:endParaRPr sz="26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l" rtl="0">
                        <a:spcBef>
                          <a:spcPts val="0"/>
                        </a:spcBef>
                        <a:spcAft>
                          <a:spcPts val="0"/>
                        </a:spcAft>
                        <a:buNone/>
                      </a:pPr>
                      <a:endParaRPr sz="2600" dirty="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4"/>
                  </a:ext>
                </a:extLst>
              </a:tr>
            </a:tbl>
          </a:graphicData>
        </a:graphic>
      </p:graphicFrame>
      <p:sp>
        <p:nvSpPr>
          <p:cNvPr id="6" name="Google Shape;974;p86">
            <a:extLst>
              <a:ext uri="{FF2B5EF4-FFF2-40B4-BE49-F238E27FC236}">
                <a16:creationId xmlns:a16="http://schemas.microsoft.com/office/drawing/2014/main" id="{77D292E3-7DED-43D4-8538-16E82527A852}"/>
              </a:ext>
            </a:extLst>
          </p:cNvPr>
          <p:cNvSpPr txBox="1"/>
          <p:nvPr/>
        </p:nvSpPr>
        <p:spPr>
          <a:xfrm>
            <a:off x="9416902" y="3216196"/>
            <a:ext cx="5550195"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5E5E5E"/>
              </a:buClr>
              <a:buSzPts val="2600"/>
              <a:buFont typeface="Roboto Light"/>
              <a:buNone/>
            </a:pPr>
            <a:r>
              <a:rPr lang="en-GB" sz="4000" b="1" i="0" u="none" strike="noStrike" cap="none" dirty="0">
                <a:solidFill>
                  <a:srgbClr val="002F9F"/>
                </a:solidFill>
                <a:latin typeface="Poppins" panose="00000500000000000000" pitchFamily="2" charset="0"/>
                <a:ea typeface="Roboto Light"/>
                <a:cs typeface="Poppins" panose="00000500000000000000" pitchFamily="2" charset="0"/>
                <a:sym typeface="Roboto Light"/>
              </a:rPr>
              <a:t>FROM</a:t>
            </a:r>
            <a:endParaRPr sz="3200" b="1" dirty="0">
              <a:solidFill>
                <a:srgbClr val="002F9F"/>
              </a:solidFill>
              <a:latin typeface="Poppins" panose="00000500000000000000" pitchFamily="2" charset="0"/>
              <a:cs typeface="Poppins" panose="00000500000000000000" pitchFamily="2" charset="0"/>
            </a:endParaRPr>
          </a:p>
        </p:txBody>
      </p:sp>
      <p:sp>
        <p:nvSpPr>
          <p:cNvPr id="7" name="Google Shape;975;p86">
            <a:extLst>
              <a:ext uri="{FF2B5EF4-FFF2-40B4-BE49-F238E27FC236}">
                <a16:creationId xmlns:a16="http://schemas.microsoft.com/office/drawing/2014/main" id="{1B38B415-A708-4BDD-B66F-F451A242A4C9}"/>
              </a:ext>
            </a:extLst>
          </p:cNvPr>
          <p:cNvSpPr txBox="1"/>
          <p:nvPr/>
        </p:nvSpPr>
        <p:spPr>
          <a:xfrm>
            <a:off x="-88491" y="7344697"/>
            <a:ext cx="210384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5E5E5E"/>
              </a:buClr>
              <a:buSzPts val="2600"/>
              <a:buFont typeface="Roboto Light"/>
              <a:buNone/>
            </a:pPr>
            <a:r>
              <a:rPr lang="en-GB" sz="4000" b="1" i="0" u="none" strike="noStrike" cap="none" dirty="0">
                <a:solidFill>
                  <a:srgbClr val="002F9F"/>
                </a:solidFill>
                <a:latin typeface="Poppins" panose="00000500000000000000" pitchFamily="2" charset="0"/>
                <a:ea typeface="Roboto Light"/>
                <a:cs typeface="Poppins" panose="00000500000000000000" pitchFamily="2" charset="0"/>
                <a:sym typeface="Roboto Light"/>
              </a:rPr>
              <a:t>TO </a:t>
            </a:r>
            <a:endParaRPr sz="3200" b="1" dirty="0">
              <a:solidFill>
                <a:srgbClr val="002F9F"/>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592899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sp>
        <p:nvSpPr>
          <p:cNvPr id="8" name="Rectangle 7">
            <a:extLst>
              <a:ext uri="{FF2B5EF4-FFF2-40B4-BE49-F238E27FC236}">
                <a16:creationId xmlns:a16="http://schemas.microsoft.com/office/drawing/2014/main" id="{462BC672-436B-4916-BF32-6C4B37AB9C66}"/>
              </a:ext>
            </a:extLst>
          </p:cNvPr>
          <p:cNvSpPr/>
          <p:nvPr/>
        </p:nvSpPr>
        <p:spPr>
          <a:xfrm>
            <a:off x="-409305" y="458739"/>
            <a:ext cx="21262344" cy="1362124"/>
          </a:xfrm>
          <a:prstGeom prst="rect">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223;p4">
            <a:extLst>
              <a:ext uri="{FF2B5EF4-FFF2-40B4-BE49-F238E27FC236}">
                <a16:creationId xmlns:a16="http://schemas.microsoft.com/office/drawing/2014/main" id="{6DE75AB2-0001-67A9-29AD-00D176926471}"/>
              </a:ext>
            </a:extLst>
          </p:cNvPr>
          <p:cNvSpPr txBox="1"/>
          <p:nvPr/>
        </p:nvSpPr>
        <p:spPr>
          <a:xfrm>
            <a:off x="917343" y="502050"/>
            <a:ext cx="19789392" cy="1949252"/>
          </a:xfrm>
          <a:prstGeom prst="rect">
            <a:avLst/>
          </a:prstGeom>
          <a:noFill/>
          <a:ln>
            <a:noFill/>
          </a:ln>
        </p:spPr>
        <p:txBody>
          <a:bodyPr spcFirstLastPara="1" wrap="square" lIns="50800" tIns="50800" rIns="50800" bIns="50800" anchor="t" anchorCtr="0">
            <a:spAutoFit/>
          </a:bodyPr>
          <a:lstStyle/>
          <a:p>
            <a:pPr marL="0" marR="0" lvl="0" indent="0" algn="l" rtl="0">
              <a:lnSpc>
                <a:spcPct val="120000"/>
              </a:lnSpc>
              <a:spcBef>
                <a:spcPts val="0"/>
              </a:spcBef>
              <a:spcAft>
                <a:spcPts val="0"/>
              </a:spcAft>
              <a:buClr>
                <a:srgbClr val="025FFF"/>
              </a:buClr>
              <a:buSzPts val="7000"/>
              <a:buFont typeface="Arial"/>
              <a:buNone/>
            </a:pPr>
            <a:r>
              <a:rPr lang="en-GB" sz="9600" b="1" i="0" u="none" strike="noStrike" cap="none" spc="-150" dirty="0">
                <a:solidFill>
                  <a:schemeClr val="bg1"/>
                </a:solidFill>
                <a:latin typeface="Poppins" panose="00000500000000000000" pitchFamily="2" charset="0"/>
                <a:cs typeface="Poppins" panose="00000500000000000000" pitchFamily="2" charset="0"/>
                <a:sym typeface="Arial"/>
              </a:rPr>
              <a:t>Are we running out of data?</a:t>
            </a:r>
          </a:p>
        </p:txBody>
      </p:sp>
      <p:sp>
        <p:nvSpPr>
          <p:cNvPr id="14" name="TextBox 13">
            <a:extLst>
              <a:ext uri="{FF2B5EF4-FFF2-40B4-BE49-F238E27FC236}">
                <a16:creationId xmlns:a16="http://schemas.microsoft.com/office/drawing/2014/main" id="{668E4ECD-8DCA-091B-070D-EF9EB5AE09C2}"/>
              </a:ext>
            </a:extLst>
          </p:cNvPr>
          <p:cNvSpPr txBox="1"/>
          <p:nvPr/>
        </p:nvSpPr>
        <p:spPr>
          <a:xfrm>
            <a:off x="3437466" y="13029284"/>
            <a:ext cx="12395200" cy="369332"/>
          </a:xfrm>
          <a:prstGeom prst="rect">
            <a:avLst/>
          </a:prstGeom>
          <a:noFill/>
        </p:spPr>
        <p:txBody>
          <a:bodyPr wrap="square">
            <a:spAutoFit/>
          </a:bodyPr>
          <a:lstStyle/>
          <a:p>
            <a:r>
              <a:rPr lang="en-BE" dirty="0"/>
              <a:t>https://epochai.org/blog/will-we-run-out-of-ml-data-evidence-from-projecting-dataset</a:t>
            </a:r>
          </a:p>
        </p:txBody>
      </p:sp>
      <p:pic>
        <p:nvPicPr>
          <p:cNvPr id="23" name="Picture 22" descr="A graph showing the number of data&#10;&#10;Description automatically generated">
            <a:extLst>
              <a:ext uri="{FF2B5EF4-FFF2-40B4-BE49-F238E27FC236}">
                <a16:creationId xmlns:a16="http://schemas.microsoft.com/office/drawing/2014/main" id="{500CA750-7332-1825-078E-86FC49956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7465" y="2755112"/>
            <a:ext cx="16848667" cy="1002495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69341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495B-0D5E-4C0B-A4CD-2A57737457FA}"/>
              </a:ext>
            </a:extLst>
          </p:cNvPr>
          <p:cNvSpPr>
            <a:spLocks noGrp="1"/>
          </p:cNvSpPr>
          <p:nvPr>
            <p:ph type="title"/>
          </p:nvPr>
        </p:nvSpPr>
        <p:spPr/>
        <p:txBody>
          <a:bodyPr/>
          <a:lstStyle/>
          <a:p>
            <a:r>
              <a:rPr lang="en-US" dirty="0"/>
              <a:t>LLM’s</a:t>
            </a:r>
          </a:p>
        </p:txBody>
      </p:sp>
      <p:sp>
        <p:nvSpPr>
          <p:cNvPr id="3" name="Text Placeholder 2">
            <a:extLst>
              <a:ext uri="{FF2B5EF4-FFF2-40B4-BE49-F238E27FC236}">
                <a16:creationId xmlns:a16="http://schemas.microsoft.com/office/drawing/2014/main" id="{BBF5F313-4844-4570-8ABC-4CA1F73F729F}"/>
              </a:ext>
            </a:extLst>
          </p:cNvPr>
          <p:cNvSpPr>
            <a:spLocks noGrp="1"/>
          </p:cNvSpPr>
          <p:nvPr>
            <p:ph type="body" idx="1"/>
          </p:nvPr>
        </p:nvSpPr>
        <p:spPr>
          <a:xfrm>
            <a:off x="1602430" y="2566219"/>
            <a:ext cx="21434551" cy="10884310"/>
          </a:xfrm>
        </p:spPr>
        <p:txBody>
          <a:bodyPr>
            <a:normAutofit/>
          </a:bodyPr>
          <a:lstStyle/>
          <a:p>
            <a:pPr>
              <a:lnSpc>
                <a:spcPts val="5300"/>
              </a:lnSpc>
              <a:buClr>
                <a:srgbClr val="025EFF"/>
              </a:buClr>
            </a:pPr>
            <a:r>
              <a:rPr lang="en-GB" sz="4400" dirty="0">
                <a:solidFill>
                  <a:srgbClr val="025EFF"/>
                </a:solidFill>
              </a:rPr>
              <a:t>Large Language Models </a:t>
            </a:r>
            <a:r>
              <a:rPr lang="en-GB" sz="4400" dirty="0">
                <a:solidFill>
                  <a:srgbClr val="0D1E25"/>
                </a:solidFill>
              </a:rPr>
              <a:t>are just </a:t>
            </a:r>
            <a:r>
              <a:rPr lang="en-GB" sz="4400" dirty="0">
                <a:solidFill>
                  <a:srgbClr val="025EFF"/>
                </a:solidFill>
              </a:rPr>
              <a:t>big Transformer models</a:t>
            </a:r>
            <a:r>
              <a:rPr lang="en-GB" sz="4400" dirty="0">
                <a:solidFill>
                  <a:srgbClr val="0D1E25"/>
                </a:solidFill>
              </a:rPr>
              <a:t> like BERT</a:t>
            </a:r>
          </a:p>
          <a:p>
            <a:pPr lvl="1">
              <a:lnSpc>
                <a:spcPts val="5300"/>
              </a:lnSpc>
              <a:buClr>
                <a:srgbClr val="025EFF"/>
              </a:buClr>
            </a:pPr>
            <a:r>
              <a:rPr lang="en-GB" dirty="0">
                <a:solidFill>
                  <a:schemeClr val="tx1"/>
                </a:solidFill>
              </a:rPr>
              <a:t>Trained on more data</a:t>
            </a:r>
          </a:p>
          <a:p>
            <a:pPr lvl="1">
              <a:lnSpc>
                <a:spcPts val="5300"/>
              </a:lnSpc>
              <a:buClr>
                <a:srgbClr val="025EFF"/>
              </a:buClr>
            </a:pPr>
            <a:r>
              <a:rPr lang="en-GB" dirty="0">
                <a:solidFill>
                  <a:schemeClr val="tx1"/>
                </a:solidFill>
              </a:rPr>
              <a:t>With more parameters / layers </a:t>
            </a:r>
          </a:p>
          <a:p>
            <a:pPr>
              <a:lnSpc>
                <a:spcPts val="5300"/>
              </a:lnSpc>
              <a:buClr>
                <a:srgbClr val="025EFF"/>
              </a:buClr>
            </a:pPr>
            <a:r>
              <a:rPr lang="en-GB" dirty="0">
                <a:solidFill>
                  <a:schemeClr val="tx1"/>
                </a:solidFill>
              </a:rPr>
              <a:t>They are sometimes called “</a:t>
            </a:r>
            <a:r>
              <a:rPr lang="en-GB" dirty="0">
                <a:solidFill>
                  <a:srgbClr val="025EFF"/>
                </a:solidFill>
              </a:rPr>
              <a:t>Foundation models</a:t>
            </a:r>
            <a:r>
              <a:rPr lang="en-GB" dirty="0">
                <a:solidFill>
                  <a:schemeClr val="tx1"/>
                </a:solidFill>
              </a:rPr>
              <a:t>”: they don’t really do a lot out of the box but are very powerful to start with.</a:t>
            </a:r>
          </a:p>
          <a:p>
            <a:pPr>
              <a:lnSpc>
                <a:spcPts val="5300"/>
              </a:lnSpc>
              <a:buClr>
                <a:srgbClr val="025EFF"/>
              </a:buClr>
            </a:pPr>
            <a:r>
              <a:rPr lang="en-GB" dirty="0">
                <a:solidFill>
                  <a:schemeClr val="tx1"/>
                </a:solidFill>
              </a:rPr>
              <a:t>They are mostly used for </a:t>
            </a:r>
            <a:r>
              <a:rPr lang="en-GB" dirty="0">
                <a:solidFill>
                  <a:srgbClr val="025EFF"/>
                </a:solidFill>
              </a:rPr>
              <a:t>Natural Language Generation</a:t>
            </a:r>
            <a:r>
              <a:rPr lang="en-GB" dirty="0">
                <a:solidFill>
                  <a:schemeClr val="tx1"/>
                </a:solidFill>
              </a:rPr>
              <a:t>. They could be used for any tasks like regular Transformers, but usually that is overkill and too expensive. </a:t>
            </a:r>
          </a:p>
          <a:p>
            <a:pPr>
              <a:lnSpc>
                <a:spcPts val="5300"/>
              </a:lnSpc>
              <a:buClr>
                <a:srgbClr val="025EFF"/>
              </a:buClr>
            </a:pPr>
            <a:r>
              <a:rPr lang="en-GB" dirty="0">
                <a:solidFill>
                  <a:schemeClr val="tx1"/>
                </a:solidFill>
              </a:rPr>
              <a:t>Due to the newness of the field , there is with a </a:t>
            </a:r>
            <a:r>
              <a:rPr lang="en-GB" u="sng" dirty="0">
                <a:solidFill>
                  <a:schemeClr val="tx1"/>
                </a:solidFill>
              </a:rPr>
              <a:t>huge amount of research and business opportunities left </a:t>
            </a:r>
            <a:r>
              <a:rPr lang="en-GB" u="sng" dirty="0" err="1">
                <a:solidFill>
                  <a:schemeClr val="tx1"/>
                </a:solidFill>
              </a:rPr>
              <a:t>unplucked</a:t>
            </a:r>
            <a:r>
              <a:rPr lang="en-GB" u="sng" dirty="0">
                <a:solidFill>
                  <a:schemeClr val="tx1"/>
                </a:solidFill>
              </a:rPr>
              <a:t>.</a:t>
            </a:r>
          </a:p>
        </p:txBody>
      </p:sp>
    </p:spTree>
    <p:extLst>
      <p:ext uri="{BB962C8B-B14F-4D97-AF65-F5344CB8AC3E}">
        <p14:creationId xmlns:p14="http://schemas.microsoft.com/office/powerpoint/2010/main" val="39215322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495B-0D5E-4C0B-A4CD-2A57737457FA}"/>
              </a:ext>
            </a:extLst>
          </p:cNvPr>
          <p:cNvSpPr>
            <a:spLocks noGrp="1"/>
          </p:cNvSpPr>
          <p:nvPr>
            <p:ph type="title"/>
          </p:nvPr>
        </p:nvSpPr>
        <p:spPr/>
        <p:txBody>
          <a:bodyPr/>
          <a:lstStyle/>
          <a:p>
            <a:r>
              <a:rPr lang="en-US" dirty="0"/>
              <a:t>How </a:t>
            </a:r>
            <a:r>
              <a:rPr lang="en-US" dirty="0" err="1"/>
              <a:t>ChatGPT</a:t>
            </a:r>
            <a:r>
              <a:rPr lang="en-US" dirty="0"/>
              <a:t> was created</a:t>
            </a:r>
          </a:p>
        </p:txBody>
      </p:sp>
      <p:sp>
        <p:nvSpPr>
          <p:cNvPr id="3" name="Text Placeholder 2">
            <a:extLst>
              <a:ext uri="{FF2B5EF4-FFF2-40B4-BE49-F238E27FC236}">
                <a16:creationId xmlns:a16="http://schemas.microsoft.com/office/drawing/2014/main" id="{BBF5F313-4844-4570-8ABC-4CA1F73F729F}"/>
              </a:ext>
            </a:extLst>
          </p:cNvPr>
          <p:cNvSpPr>
            <a:spLocks noGrp="1"/>
          </p:cNvSpPr>
          <p:nvPr>
            <p:ph type="body" idx="1"/>
          </p:nvPr>
        </p:nvSpPr>
        <p:spPr>
          <a:xfrm>
            <a:off x="637230" y="11668248"/>
            <a:ext cx="21434551" cy="1432189"/>
          </a:xfrm>
        </p:spPr>
        <p:txBody>
          <a:bodyPr>
            <a:normAutofit fontScale="92500" lnSpcReduction="10000"/>
          </a:bodyPr>
          <a:lstStyle/>
          <a:p>
            <a:pPr marL="0" indent="0">
              <a:lnSpc>
                <a:spcPct val="100000"/>
              </a:lnSpc>
              <a:buClr>
                <a:srgbClr val="025EFF"/>
              </a:buClr>
              <a:buNone/>
            </a:pPr>
            <a:r>
              <a:rPr lang="en-GB" sz="1600" dirty="0">
                <a:solidFill>
                  <a:srgbClr val="025EFF"/>
                </a:solidFill>
              </a:rPr>
              <a:t>Sources</a:t>
            </a:r>
          </a:p>
          <a:p>
            <a:pPr>
              <a:lnSpc>
                <a:spcPct val="100000"/>
              </a:lnSpc>
              <a:buClr>
                <a:srgbClr val="025EFF"/>
              </a:buClr>
            </a:pPr>
            <a:r>
              <a:rPr lang="en-GB" sz="1600" dirty="0">
                <a:solidFill>
                  <a:srgbClr val="025EFF"/>
                </a:solidFill>
                <a:hlinkClick r:id="rId3"/>
              </a:rPr>
              <a:t>https://openai.com/blog/chatgpt/</a:t>
            </a:r>
            <a:endParaRPr lang="en-GB" sz="1600" dirty="0">
              <a:solidFill>
                <a:srgbClr val="025EFF"/>
              </a:solidFill>
            </a:endParaRPr>
          </a:p>
          <a:p>
            <a:pPr>
              <a:lnSpc>
                <a:spcPct val="100000"/>
              </a:lnSpc>
              <a:buClr>
                <a:srgbClr val="025EFF"/>
              </a:buClr>
            </a:pPr>
            <a:r>
              <a:rPr lang="en-GB" sz="1600" dirty="0">
                <a:solidFill>
                  <a:srgbClr val="025EFF"/>
                </a:solidFill>
              </a:rPr>
              <a:t>https://</a:t>
            </a:r>
            <a:r>
              <a:rPr lang="en-GB" sz="1600" dirty="0" err="1">
                <a:solidFill>
                  <a:srgbClr val="025EFF"/>
                </a:solidFill>
              </a:rPr>
              <a:t>openai.com</a:t>
            </a:r>
            <a:r>
              <a:rPr lang="en-GB" sz="1600" dirty="0">
                <a:solidFill>
                  <a:srgbClr val="025EFF"/>
                </a:solidFill>
              </a:rPr>
              <a:t>/blog/deep-reinforcement-learning-from-human-preferences/</a:t>
            </a:r>
          </a:p>
          <a:p>
            <a:pPr>
              <a:lnSpc>
                <a:spcPct val="100000"/>
              </a:lnSpc>
              <a:buClr>
                <a:srgbClr val="025EFF"/>
              </a:buClr>
            </a:pPr>
            <a:r>
              <a:rPr lang="en-GB" sz="1600" dirty="0">
                <a:solidFill>
                  <a:srgbClr val="025EFF"/>
                </a:solidFill>
              </a:rPr>
              <a:t>https://</a:t>
            </a:r>
            <a:r>
              <a:rPr lang="en-GB" sz="1600" dirty="0" err="1">
                <a:solidFill>
                  <a:srgbClr val="025EFF"/>
                </a:solidFill>
              </a:rPr>
              <a:t>news.ycombinator.com</a:t>
            </a:r>
            <a:r>
              <a:rPr lang="en-GB" sz="1600" dirty="0">
                <a:solidFill>
                  <a:srgbClr val="025EFF"/>
                </a:solidFill>
              </a:rPr>
              <a:t>/</a:t>
            </a:r>
            <a:r>
              <a:rPr lang="en-GB" sz="1600" dirty="0" err="1">
                <a:solidFill>
                  <a:srgbClr val="025EFF"/>
                </a:solidFill>
              </a:rPr>
              <a:t>item?id</a:t>
            </a:r>
            <a:r>
              <a:rPr lang="en-GB" sz="1600" dirty="0">
                <a:solidFill>
                  <a:srgbClr val="025EFF"/>
                </a:solidFill>
              </a:rPr>
              <a:t>=33939805</a:t>
            </a:r>
            <a:endParaRPr lang="en-GB" sz="1200" dirty="0">
              <a:solidFill>
                <a:schemeClr val="tx1"/>
              </a:solidFill>
            </a:endParaRPr>
          </a:p>
        </p:txBody>
      </p:sp>
      <p:sp>
        <p:nvSpPr>
          <p:cNvPr id="4" name="Text Placeholder 2">
            <a:extLst>
              <a:ext uri="{FF2B5EF4-FFF2-40B4-BE49-F238E27FC236}">
                <a16:creationId xmlns:a16="http://schemas.microsoft.com/office/drawing/2014/main" id="{89530150-DDA4-89FA-C493-7E07D874C34D}"/>
              </a:ext>
            </a:extLst>
          </p:cNvPr>
          <p:cNvSpPr txBox="1">
            <a:spLocks/>
          </p:cNvSpPr>
          <p:nvPr/>
        </p:nvSpPr>
        <p:spPr>
          <a:xfrm>
            <a:off x="975897" y="2664984"/>
            <a:ext cx="14854653" cy="8498315"/>
          </a:xfrm>
          <a:prstGeom prst="rect">
            <a:avLst/>
          </a:prstGeom>
          <a:noFill/>
          <a:ln>
            <a:noFill/>
          </a:ln>
        </p:spPr>
        <p:txBody>
          <a:bodyPr spcFirstLastPara="1" vert="horz" wrap="square" lIns="91425" tIns="45700" rIns="91425" bIns="45700" rtlCol="0" anchor="t" anchorCtr="0">
            <a:normAutofit/>
          </a:bodyPr>
          <a:lstStyle>
            <a:lvl1pPr marL="457200" lvl="0" indent="-457200" algn="l" defTabSz="1828800" rtl="0" eaLnBrk="1" latinLnBrk="0" hangingPunct="1">
              <a:lnSpc>
                <a:spcPct val="90000"/>
              </a:lnSpc>
              <a:spcBef>
                <a:spcPts val="1000"/>
              </a:spcBef>
              <a:spcAft>
                <a:spcPts val="0"/>
              </a:spcAft>
              <a:buClr>
                <a:srgbClr val="FFDE59"/>
              </a:buClr>
              <a:buSzPts val="36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1pPr>
            <a:lvl2pPr marL="914400" lvl="1" indent="-431800" algn="l" defTabSz="1828800" rtl="0" eaLnBrk="1" latinLnBrk="0" hangingPunct="1">
              <a:lnSpc>
                <a:spcPct val="90000"/>
              </a:lnSpc>
              <a:spcBef>
                <a:spcPts val="500"/>
              </a:spcBef>
              <a:spcAft>
                <a:spcPts val="0"/>
              </a:spcAft>
              <a:buClr>
                <a:srgbClr val="002F9F"/>
              </a:buClr>
              <a:buSzPts val="3200"/>
              <a:buFont typeface="Arial" panose="020B0604020202020204" pitchFamily="34" charset="0"/>
              <a:buChar char="•"/>
              <a:defRPr sz="3200" kern="1200">
                <a:solidFill>
                  <a:schemeClr val="bg1"/>
                </a:solidFill>
                <a:latin typeface="Poppins" panose="00000500000000000000" pitchFamily="2" charset="0"/>
                <a:ea typeface="+mn-ea"/>
                <a:cs typeface="Poppins" panose="00000500000000000000" pitchFamily="2" charset="0"/>
              </a:defRPr>
            </a:lvl2pPr>
            <a:lvl3pPr marL="1371600" lvl="2" indent="-406400" algn="l" defTabSz="1828800" rtl="0" eaLnBrk="1" latinLnBrk="0" hangingPunct="1">
              <a:lnSpc>
                <a:spcPct val="90000"/>
              </a:lnSpc>
              <a:spcBef>
                <a:spcPts val="500"/>
              </a:spcBef>
              <a:spcAft>
                <a:spcPts val="0"/>
              </a:spcAft>
              <a:buClr>
                <a:schemeClr val="dk1"/>
              </a:buClr>
              <a:buSzPts val="2800"/>
              <a:buFont typeface="Arial" panose="020B0604020202020204" pitchFamily="34" charset="0"/>
              <a:buChar char="•"/>
              <a:defRPr sz="2800" kern="1200">
                <a:solidFill>
                  <a:schemeClr val="bg1"/>
                </a:solidFill>
                <a:latin typeface="Poppins" panose="00000500000000000000" pitchFamily="2" charset="0"/>
                <a:ea typeface="+mn-ea"/>
                <a:cs typeface="Poppins" panose="00000500000000000000" pitchFamily="2" charset="0"/>
              </a:defRPr>
            </a:lvl3pPr>
            <a:lvl4pPr marL="1828800" lvl="3"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4pPr>
            <a:lvl5pPr marL="2286000" lvl="4"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pPr marL="0" indent="0">
              <a:lnSpc>
                <a:spcPct val="120000"/>
              </a:lnSpc>
              <a:buClr>
                <a:srgbClr val="025EFF"/>
              </a:buClr>
              <a:buFont typeface="Arial" panose="020B0604020202020204" pitchFamily="34" charset="0"/>
              <a:buNone/>
            </a:pPr>
            <a:r>
              <a:rPr lang="en-GB" sz="2800" dirty="0">
                <a:solidFill>
                  <a:schemeClr val="tx1"/>
                </a:solidFill>
              </a:rPr>
              <a:t>High level steps they took</a:t>
            </a:r>
          </a:p>
          <a:p>
            <a:pPr>
              <a:lnSpc>
                <a:spcPct val="120000"/>
              </a:lnSpc>
              <a:buClr>
                <a:srgbClr val="025EFF"/>
              </a:buClr>
              <a:buFont typeface="+mj-lt"/>
              <a:buAutoNum type="arabicPeriod"/>
            </a:pPr>
            <a:r>
              <a:rPr lang="en-GB" sz="2800" dirty="0">
                <a:solidFill>
                  <a:srgbClr val="022CFF"/>
                </a:solidFill>
              </a:rPr>
              <a:t>Pre-training: </a:t>
            </a:r>
            <a:r>
              <a:rPr lang="en-GB" sz="2800" dirty="0">
                <a:solidFill>
                  <a:schemeClr val="tx1"/>
                </a:solidFill>
              </a:rPr>
              <a:t>They used GPT-3, a LLM from 2020. 175B parameters, requiring 800GB of storage. Training task: autoregression. Used ~500B BPE tokens for training, mainly Common Crawl, books and Wikipedia. (98% of compute resources)</a:t>
            </a:r>
          </a:p>
          <a:p>
            <a:pPr>
              <a:lnSpc>
                <a:spcPct val="120000"/>
              </a:lnSpc>
              <a:buClr>
                <a:srgbClr val="025EFF"/>
              </a:buClr>
              <a:buFont typeface="+mj-lt"/>
              <a:buAutoNum type="arabicPeriod"/>
            </a:pPr>
            <a:r>
              <a:rPr lang="en-GB" sz="2800" dirty="0">
                <a:solidFill>
                  <a:srgbClr val="022CFF"/>
                </a:solidFill>
              </a:rPr>
              <a:t>First fine-tuning</a:t>
            </a:r>
            <a:r>
              <a:rPr lang="en-GB" sz="2800" dirty="0">
                <a:solidFill>
                  <a:schemeClr val="tx1"/>
                </a:solidFill>
              </a:rPr>
              <a:t>: have humans generate completions for 1000’s of prompts and pretrain. About 40 human annotators. Mix-in original samples of training data to prevent forgetting.</a:t>
            </a:r>
          </a:p>
          <a:p>
            <a:pPr>
              <a:lnSpc>
                <a:spcPct val="120000"/>
              </a:lnSpc>
              <a:buClr>
                <a:srgbClr val="025EFF"/>
              </a:buClr>
              <a:buFont typeface="+mj-lt"/>
              <a:buAutoNum type="arabicPeriod"/>
            </a:pPr>
            <a:r>
              <a:rPr lang="en-GB" sz="2800" dirty="0">
                <a:solidFill>
                  <a:srgbClr val="022CFF"/>
                </a:solidFill>
              </a:rPr>
              <a:t>Second fine-tuning</a:t>
            </a:r>
            <a:r>
              <a:rPr lang="en-GB" sz="2800" dirty="0">
                <a:solidFill>
                  <a:schemeClr val="tx1"/>
                </a:solidFill>
              </a:rPr>
              <a:t>: generate completions for 1000’s of prompts and have human annotators rank them from best to worst</a:t>
            </a:r>
          </a:p>
          <a:p>
            <a:pPr lvl="1">
              <a:lnSpc>
                <a:spcPct val="120000"/>
              </a:lnSpc>
              <a:buClr>
                <a:srgbClr val="025EFF"/>
              </a:buClr>
              <a:buFont typeface="+mj-lt"/>
              <a:buAutoNum type="arabicPeriod"/>
            </a:pPr>
            <a:r>
              <a:rPr lang="en-GB" sz="2400" dirty="0">
                <a:solidFill>
                  <a:schemeClr val="tx1"/>
                </a:solidFill>
              </a:rPr>
              <a:t>Train a small “reward model” based on the data from 2 to predict how humans would rate answers =&gt; use this as weakly supervised training data to fine tune GPT-3 itself. Human annotators make corrections to the reward models here and there.</a:t>
            </a:r>
          </a:p>
          <a:p>
            <a:pPr>
              <a:lnSpc>
                <a:spcPct val="120000"/>
              </a:lnSpc>
              <a:buClr>
                <a:srgbClr val="025EFF"/>
              </a:buClr>
              <a:buFont typeface="+mj-lt"/>
              <a:buAutoNum type="arabicPeriod"/>
            </a:pPr>
            <a:r>
              <a:rPr lang="en-GB" sz="2800" dirty="0">
                <a:solidFill>
                  <a:srgbClr val="022CFF"/>
                </a:solidFill>
              </a:rPr>
              <a:t>Continuous fine-tuning </a:t>
            </a:r>
            <a:r>
              <a:rPr lang="en-GB" sz="2800" dirty="0">
                <a:solidFill>
                  <a:schemeClr val="tx1"/>
                </a:solidFill>
              </a:rPr>
              <a:t>Collect new data from upvotes and downvotes.</a:t>
            </a:r>
          </a:p>
        </p:txBody>
      </p:sp>
      <p:sp>
        <p:nvSpPr>
          <p:cNvPr id="5" name="Text Placeholder 2">
            <a:extLst>
              <a:ext uri="{FF2B5EF4-FFF2-40B4-BE49-F238E27FC236}">
                <a16:creationId xmlns:a16="http://schemas.microsoft.com/office/drawing/2014/main" id="{4679268B-8AE0-C2CA-34E9-62AD2817C083}"/>
              </a:ext>
            </a:extLst>
          </p:cNvPr>
          <p:cNvSpPr txBox="1">
            <a:spLocks/>
          </p:cNvSpPr>
          <p:nvPr/>
        </p:nvSpPr>
        <p:spPr>
          <a:xfrm>
            <a:off x="16649700" y="7981950"/>
            <a:ext cx="6553200" cy="3181349"/>
          </a:xfrm>
          <a:prstGeom prst="rect">
            <a:avLst/>
          </a:prstGeom>
          <a:noFill/>
          <a:ln>
            <a:noFill/>
          </a:ln>
        </p:spPr>
        <p:txBody>
          <a:bodyPr spcFirstLastPara="1" vert="horz" wrap="square" lIns="91425" tIns="45700" rIns="91425" bIns="45700" rtlCol="0" anchor="t" anchorCtr="0">
            <a:normAutofit/>
          </a:bodyPr>
          <a:lstStyle>
            <a:lvl1pPr marL="457200" lvl="0" indent="-457200" algn="l" defTabSz="1828800" rtl="0" eaLnBrk="1" latinLnBrk="0" hangingPunct="1">
              <a:lnSpc>
                <a:spcPct val="90000"/>
              </a:lnSpc>
              <a:spcBef>
                <a:spcPts val="1000"/>
              </a:spcBef>
              <a:spcAft>
                <a:spcPts val="0"/>
              </a:spcAft>
              <a:buClr>
                <a:srgbClr val="FFDE59"/>
              </a:buClr>
              <a:buSzPts val="36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1pPr>
            <a:lvl2pPr marL="914400" lvl="1" indent="-431800" algn="l" defTabSz="1828800" rtl="0" eaLnBrk="1" latinLnBrk="0" hangingPunct="1">
              <a:lnSpc>
                <a:spcPct val="90000"/>
              </a:lnSpc>
              <a:spcBef>
                <a:spcPts val="500"/>
              </a:spcBef>
              <a:spcAft>
                <a:spcPts val="0"/>
              </a:spcAft>
              <a:buClr>
                <a:srgbClr val="002F9F"/>
              </a:buClr>
              <a:buSzPts val="3200"/>
              <a:buFont typeface="Arial" panose="020B0604020202020204" pitchFamily="34" charset="0"/>
              <a:buChar char="•"/>
              <a:defRPr sz="3200" kern="1200">
                <a:solidFill>
                  <a:schemeClr val="bg1"/>
                </a:solidFill>
                <a:latin typeface="Poppins" panose="00000500000000000000" pitchFamily="2" charset="0"/>
                <a:ea typeface="+mn-ea"/>
                <a:cs typeface="Poppins" panose="00000500000000000000" pitchFamily="2" charset="0"/>
              </a:defRPr>
            </a:lvl2pPr>
            <a:lvl3pPr marL="1371600" lvl="2" indent="-406400" algn="l" defTabSz="1828800" rtl="0" eaLnBrk="1" latinLnBrk="0" hangingPunct="1">
              <a:lnSpc>
                <a:spcPct val="90000"/>
              </a:lnSpc>
              <a:spcBef>
                <a:spcPts val="500"/>
              </a:spcBef>
              <a:spcAft>
                <a:spcPts val="0"/>
              </a:spcAft>
              <a:buClr>
                <a:schemeClr val="dk1"/>
              </a:buClr>
              <a:buSzPts val="2800"/>
              <a:buFont typeface="Arial" panose="020B0604020202020204" pitchFamily="34" charset="0"/>
              <a:buChar char="•"/>
              <a:defRPr sz="2800" kern="1200">
                <a:solidFill>
                  <a:schemeClr val="bg1"/>
                </a:solidFill>
                <a:latin typeface="Poppins" panose="00000500000000000000" pitchFamily="2" charset="0"/>
                <a:ea typeface="+mn-ea"/>
                <a:cs typeface="Poppins" panose="00000500000000000000" pitchFamily="2" charset="0"/>
              </a:defRPr>
            </a:lvl3pPr>
            <a:lvl4pPr marL="1828800" lvl="3"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4pPr>
            <a:lvl5pPr marL="2286000" lvl="4"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pPr marL="0" indent="0">
              <a:lnSpc>
                <a:spcPct val="120000"/>
              </a:lnSpc>
              <a:buClr>
                <a:srgbClr val="025EFF"/>
              </a:buClr>
              <a:buFont typeface="Arial" panose="020B0604020202020204" pitchFamily="34" charset="0"/>
              <a:buNone/>
            </a:pPr>
            <a:r>
              <a:rPr lang="en-GB" sz="2800" dirty="0">
                <a:solidFill>
                  <a:srgbClr val="022CFF"/>
                </a:solidFill>
              </a:rPr>
              <a:t>Note that you are training a model (reward prediction) to train the model (prompt completion)!</a:t>
            </a:r>
          </a:p>
          <a:p>
            <a:pPr>
              <a:lnSpc>
                <a:spcPct val="120000"/>
              </a:lnSpc>
              <a:buClr>
                <a:srgbClr val="025EFF"/>
              </a:buClr>
            </a:pPr>
            <a:endParaRPr lang="en-GB" sz="2800" dirty="0">
              <a:solidFill>
                <a:srgbClr val="022CFF"/>
              </a:solidFill>
            </a:endParaRPr>
          </a:p>
        </p:txBody>
      </p:sp>
    </p:spTree>
    <p:extLst>
      <p:ext uri="{BB962C8B-B14F-4D97-AF65-F5344CB8AC3E}">
        <p14:creationId xmlns:p14="http://schemas.microsoft.com/office/powerpoint/2010/main" val="30833014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6066-80E8-CDC5-A94D-B98C197CD8B1}"/>
              </a:ext>
            </a:extLst>
          </p:cNvPr>
          <p:cNvSpPr>
            <a:spLocks noGrp="1"/>
          </p:cNvSpPr>
          <p:nvPr>
            <p:ph type="title"/>
          </p:nvPr>
        </p:nvSpPr>
        <p:spPr/>
        <p:txBody>
          <a:bodyPr>
            <a:normAutofit fontScale="90000"/>
          </a:bodyPr>
          <a:lstStyle/>
          <a:p>
            <a:r>
              <a:rPr lang="en-BE" dirty="0"/>
              <a:t>Reinforcement learning from human feedback (RLHF)</a:t>
            </a:r>
          </a:p>
        </p:txBody>
      </p:sp>
      <p:sp>
        <p:nvSpPr>
          <p:cNvPr id="3" name="Text Placeholder 2">
            <a:extLst>
              <a:ext uri="{FF2B5EF4-FFF2-40B4-BE49-F238E27FC236}">
                <a16:creationId xmlns:a16="http://schemas.microsoft.com/office/drawing/2014/main" id="{1B4C9F52-0D68-F461-EE7B-D5E7171B8743}"/>
              </a:ext>
            </a:extLst>
          </p:cNvPr>
          <p:cNvSpPr>
            <a:spLocks noGrp="1"/>
          </p:cNvSpPr>
          <p:nvPr>
            <p:ph type="body" idx="1"/>
          </p:nvPr>
        </p:nvSpPr>
        <p:spPr>
          <a:xfrm>
            <a:off x="18878550" y="3474344"/>
            <a:ext cx="3829050" cy="8879582"/>
          </a:xfrm>
        </p:spPr>
        <p:txBody>
          <a:bodyPr/>
          <a:lstStyle/>
          <a:p>
            <a:r>
              <a:rPr lang="en-BE" dirty="0">
                <a:solidFill>
                  <a:srgbClr val="022CFF"/>
                </a:solidFill>
              </a:rPr>
              <a:t>InstructGPT (1,3B params) was rated as preferred over GPT3 (175B params)</a:t>
            </a:r>
          </a:p>
        </p:txBody>
      </p:sp>
      <p:sp>
        <p:nvSpPr>
          <p:cNvPr id="4" name="Text Placeholder 3">
            <a:extLst>
              <a:ext uri="{FF2B5EF4-FFF2-40B4-BE49-F238E27FC236}">
                <a16:creationId xmlns:a16="http://schemas.microsoft.com/office/drawing/2014/main" id="{A375123F-D46E-A141-FEAD-E9564A46FC16}"/>
              </a:ext>
            </a:extLst>
          </p:cNvPr>
          <p:cNvSpPr>
            <a:spLocks noGrp="1"/>
          </p:cNvSpPr>
          <p:nvPr>
            <p:ph type="body" idx="2"/>
          </p:nvPr>
        </p:nvSpPr>
        <p:spPr/>
        <p:txBody>
          <a:bodyPr>
            <a:normAutofit fontScale="77500" lnSpcReduction="20000"/>
          </a:bodyPr>
          <a:lstStyle/>
          <a:p>
            <a:endParaRPr lang="en-BE"/>
          </a:p>
        </p:txBody>
      </p:sp>
      <p:pic>
        <p:nvPicPr>
          <p:cNvPr id="6" name="Picture 5" descr="Graphical user interface, application&#10;&#10;Description automatically generated">
            <a:extLst>
              <a:ext uri="{FF2B5EF4-FFF2-40B4-BE49-F238E27FC236}">
                <a16:creationId xmlns:a16="http://schemas.microsoft.com/office/drawing/2014/main" id="{0075650D-9772-C0CA-1133-1FFA89835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00" y="2133003"/>
            <a:ext cx="17875250" cy="10943561"/>
          </a:xfrm>
          <a:prstGeom prst="rect">
            <a:avLst/>
          </a:prstGeom>
        </p:spPr>
      </p:pic>
    </p:spTree>
    <p:extLst>
      <p:ext uri="{BB962C8B-B14F-4D97-AF65-F5344CB8AC3E}">
        <p14:creationId xmlns:p14="http://schemas.microsoft.com/office/powerpoint/2010/main" val="3836460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67B068-47DA-46F9-BB3D-EA3BF405670A}"/>
              </a:ext>
            </a:extLst>
          </p:cNvPr>
          <p:cNvSpPr txBox="1"/>
          <p:nvPr/>
        </p:nvSpPr>
        <p:spPr>
          <a:xfrm>
            <a:off x="192505" y="13022825"/>
            <a:ext cx="23007484" cy="523220"/>
          </a:xfrm>
          <a:prstGeom prst="rect">
            <a:avLst/>
          </a:prstGeom>
          <a:solidFill>
            <a:schemeClr val="bg1"/>
          </a:solidFill>
        </p:spPr>
        <p:txBody>
          <a:bodyPr wrap="square">
            <a:spAutoFit/>
          </a:bodyPr>
          <a:lstStyle/>
          <a:p>
            <a:r>
              <a:rPr lang="en-US" sz="2800" dirty="0">
                <a:solidFill>
                  <a:srgbClr val="025EFF"/>
                </a:solidFill>
                <a:latin typeface="Poppins" panose="00000500000000000000" pitchFamily="2" charset="0"/>
                <a:cs typeface="Poppins" panose="00000500000000000000" pitchFamily="2" charset="0"/>
              </a:rPr>
              <a:t>	</a:t>
            </a:r>
            <a:r>
              <a:rPr lang="en-BE" sz="2800" b="1" dirty="0">
                <a:solidFill>
                  <a:srgbClr val="025EFF"/>
                </a:solidFill>
                <a:latin typeface="Poppins" panose="00000500000000000000" pitchFamily="2" charset="0"/>
                <a:cs typeface="Poppins" panose="00000500000000000000" pitchFamily="2" charset="0"/>
              </a:rPr>
              <a:t>Source:</a:t>
            </a:r>
            <a:r>
              <a:rPr lang="en-US" sz="2800" b="1" dirty="0">
                <a:solidFill>
                  <a:srgbClr val="025EFF"/>
                </a:solidFill>
                <a:latin typeface="Poppins" panose="00000500000000000000" pitchFamily="2" charset="0"/>
                <a:cs typeface="Poppins" panose="00000500000000000000" pitchFamily="2" charset="0"/>
              </a:rPr>
              <a:t> </a:t>
            </a:r>
            <a:r>
              <a:rPr lang="en-US" sz="2800" dirty="0">
                <a:solidFill>
                  <a:srgbClr val="025EFF"/>
                </a:solidFill>
                <a:latin typeface="Poppins" panose="00000500000000000000" pitchFamily="2" charset="0"/>
                <a:cs typeface="Poppins" panose="00000500000000000000" pitchFamily="2" charset="0"/>
              </a:rPr>
              <a:t>https://</a:t>
            </a:r>
            <a:r>
              <a:rPr lang="en-US" sz="2800" dirty="0" err="1">
                <a:solidFill>
                  <a:srgbClr val="025EFF"/>
                </a:solidFill>
                <a:latin typeface="Poppins" panose="00000500000000000000" pitchFamily="2" charset="0"/>
                <a:cs typeface="Poppins" panose="00000500000000000000" pitchFamily="2" charset="0"/>
              </a:rPr>
              <a:t>blog.biocomm.ai</a:t>
            </a:r>
            <a:r>
              <a:rPr lang="en-US" sz="2800" dirty="0">
                <a:solidFill>
                  <a:srgbClr val="025EFF"/>
                </a:solidFill>
                <a:latin typeface="Poppins" panose="00000500000000000000" pitchFamily="2" charset="0"/>
                <a:cs typeface="Poppins" panose="00000500000000000000" pitchFamily="2" charset="0"/>
              </a:rPr>
              <a:t>/2023/05/14/open-source-proliferation-</a:t>
            </a:r>
            <a:r>
              <a:rPr lang="en-US" sz="2800" dirty="0" err="1">
                <a:solidFill>
                  <a:srgbClr val="025EFF"/>
                </a:solidFill>
                <a:latin typeface="Poppins" panose="00000500000000000000" pitchFamily="2" charset="0"/>
                <a:cs typeface="Poppins" panose="00000500000000000000" pitchFamily="2" charset="0"/>
              </a:rPr>
              <a:t>llm</a:t>
            </a:r>
            <a:r>
              <a:rPr lang="en-US" sz="2800" dirty="0">
                <a:solidFill>
                  <a:srgbClr val="025EFF"/>
                </a:solidFill>
                <a:latin typeface="Poppins" panose="00000500000000000000" pitchFamily="2" charset="0"/>
                <a:cs typeface="Poppins" panose="00000500000000000000" pitchFamily="2" charset="0"/>
              </a:rPr>
              <a:t>-evolutionary-tree/</a:t>
            </a:r>
            <a:endParaRPr lang="en-BE" sz="2800" dirty="0">
              <a:solidFill>
                <a:srgbClr val="025EFF"/>
              </a:solidFill>
              <a:latin typeface="Poppins" panose="00000500000000000000" pitchFamily="2" charset="0"/>
              <a:cs typeface="Poppins" panose="00000500000000000000" pitchFamily="2" charset="0"/>
            </a:endParaRPr>
          </a:p>
        </p:txBody>
      </p:sp>
      <p:sp>
        <p:nvSpPr>
          <p:cNvPr id="4" name="Half Frame 3">
            <a:extLst>
              <a:ext uri="{FF2B5EF4-FFF2-40B4-BE49-F238E27FC236}">
                <a16:creationId xmlns:a16="http://schemas.microsoft.com/office/drawing/2014/main" id="{F7356CF0-66D9-4DD3-BAEA-A4F7FBFCCD0F}"/>
              </a:ext>
            </a:extLst>
          </p:cNvPr>
          <p:cNvSpPr/>
          <p:nvPr/>
        </p:nvSpPr>
        <p:spPr>
          <a:xfrm>
            <a:off x="4483573" y="0"/>
            <a:ext cx="5486400" cy="5486400"/>
          </a:xfrm>
          <a:prstGeom prst="halfFrame">
            <a:avLst>
              <a:gd name="adj1" fmla="val 7143"/>
              <a:gd name="adj2" fmla="val 5952"/>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lf Frame 4">
            <a:extLst>
              <a:ext uri="{FF2B5EF4-FFF2-40B4-BE49-F238E27FC236}">
                <a16:creationId xmlns:a16="http://schemas.microsoft.com/office/drawing/2014/main" id="{5CF272D2-0658-4528-B379-4E0FB3BFD25D}"/>
              </a:ext>
            </a:extLst>
          </p:cNvPr>
          <p:cNvSpPr/>
          <p:nvPr/>
        </p:nvSpPr>
        <p:spPr>
          <a:xfrm flipH="1" flipV="1">
            <a:off x="14778243" y="7536425"/>
            <a:ext cx="5486400" cy="5486400"/>
          </a:xfrm>
          <a:prstGeom prst="halfFrame">
            <a:avLst>
              <a:gd name="adj1" fmla="val 7143"/>
              <a:gd name="adj2" fmla="val 5952"/>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LM Evolutionary Tree. LLM Proliferation. - blog.biocomm.ai">
            <a:extLst>
              <a:ext uri="{FF2B5EF4-FFF2-40B4-BE49-F238E27FC236}">
                <a16:creationId xmlns:a16="http://schemas.microsoft.com/office/drawing/2014/main" id="{39C787F2-1DCE-D1D1-D55E-90063E963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8007" y="461571"/>
            <a:ext cx="15072202" cy="12067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4275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4A65-F9CC-4390-9FE6-63D0A25AE55D}"/>
              </a:ext>
            </a:extLst>
          </p:cNvPr>
          <p:cNvSpPr>
            <a:spLocks noGrp="1"/>
          </p:cNvSpPr>
          <p:nvPr>
            <p:ph type="title"/>
          </p:nvPr>
        </p:nvSpPr>
        <p:spPr/>
        <p:txBody>
          <a:bodyPr/>
          <a:lstStyle/>
          <a:p>
            <a:r>
              <a:rPr lang="en-US" dirty="0"/>
              <a:t>Benchmarks can’t keep up</a:t>
            </a:r>
          </a:p>
        </p:txBody>
      </p:sp>
      <p:pic>
        <p:nvPicPr>
          <p:cNvPr id="5" name="Picture 4" descr="A screenshot of a computer&#10;&#10;Description automatically generated with medium confidence">
            <a:extLst>
              <a:ext uri="{FF2B5EF4-FFF2-40B4-BE49-F238E27FC236}">
                <a16:creationId xmlns:a16="http://schemas.microsoft.com/office/drawing/2014/main" id="{80C64648-2305-4763-BECF-8033F6E9C077}"/>
              </a:ext>
            </a:extLst>
          </p:cNvPr>
          <p:cNvPicPr>
            <a:picLocks noChangeAspect="1"/>
          </p:cNvPicPr>
          <p:nvPr/>
        </p:nvPicPr>
        <p:blipFill>
          <a:blip r:embed="rId3"/>
          <a:stretch>
            <a:fillRect/>
          </a:stretch>
        </p:blipFill>
        <p:spPr>
          <a:xfrm>
            <a:off x="2606384" y="3392129"/>
            <a:ext cx="19171232" cy="8760542"/>
          </a:xfrm>
          <a:prstGeom prst="rect">
            <a:avLst/>
          </a:prstGeom>
        </p:spPr>
      </p:pic>
      <p:sp>
        <p:nvSpPr>
          <p:cNvPr id="6" name="Half Frame 5">
            <a:extLst>
              <a:ext uri="{FF2B5EF4-FFF2-40B4-BE49-F238E27FC236}">
                <a16:creationId xmlns:a16="http://schemas.microsoft.com/office/drawing/2014/main" id="{82ABF689-1FC2-4641-833F-CDDD62604BF6}"/>
              </a:ext>
            </a:extLst>
          </p:cNvPr>
          <p:cNvSpPr/>
          <p:nvPr/>
        </p:nvSpPr>
        <p:spPr>
          <a:xfrm>
            <a:off x="1858297" y="2564101"/>
            <a:ext cx="5486400" cy="5486400"/>
          </a:xfrm>
          <a:prstGeom prst="halfFrame">
            <a:avLst>
              <a:gd name="adj1" fmla="val 7143"/>
              <a:gd name="adj2" fmla="val 5952"/>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5F4D8B3D-E12E-4A2F-893E-D4E7D7855FB7}"/>
              </a:ext>
            </a:extLst>
          </p:cNvPr>
          <p:cNvSpPr/>
          <p:nvPr/>
        </p:nvSpPr>
        <p:spPr>
          <a:xfrm flipH="1" flipV="1">
            <a:off x="17039303" y="7494299"/>
            <a:ext cx="5486400" cy="5486400"/>
          </a:xfrm>
          <a:prstGeom prst="halfFrame">
            <a:avLst>
              <a:gd name="adj1" fmla="val 7143"/>
              <a:gd name="adj2" fmla="val 5952"/>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573F8F9-2E50-FA6F-E2FF-0003FCCF3B9E}"/>
              </a:ext>
            </a:extLst>
          </p:cNvPr>
          <p:cNvSpPr txBox="1"/>
          <p:nvPr/>
        </p:nvSpPr>
        <p:spPr>
          <a:xfrm>
            <a:off x="192505" y="13022825"/>
            <a:ext cx="23007484" cy="523220"/>
          </a:xfrm>
          <a:prstGeom prst="rect">
            <a:avLst/>
          </a:prstGeom>
          <a:solidFill>
            <a:schemeClr val="bg1"/>
          </a:solidFill>
        </p:spPr>
        <p:txBody>
          <a:bodyPr wrap="square">
            <a:spAutoFit/>
          </a:bodyPr>
          <a:lstStyle/>
          <a:p>
            <a:r>
              <a:rPr lang="en-US" sz="2800" dirty="0">
                <a:solidFill>
                  <a:srgbClr val="025EFF"/>
                </a:solidFill>
                <a:latin typeface="Poppins" panose="00000500000000000000" pitchFamily="2" charset="0"/>
                <a:cs typeface="Poppins" panose="00000500000000000000" pitchFamily="2" charset="0"/>
              </a:rPr>
              <a:t>	</a:t>
            </a:r>
            <a:r>
              <a:rPr lang="en-BE" sz="2800" b="1" dirty="0">
                <a:solidFill>
                  <a:srgbClr val="025EFF"/>
                </a:solidFill>
                <a:latin typeface="Poppins" panose="00000500000000000000" pitchFamily="2" charset="0"/>
                <a:cs typeface="Poppins" panose="00000500000000000000" pitchFamily="2" charset="0"/>
              </a:rPr>
              <a:t>Source:</a:t>
            </a:r>
            <a:r>
              <a:rPr lang="en-US" sz="2800" b="1" dirty="0">
                <a:solidFill>
                  <a:srgbClr val="025EFF"/>
                </a:solidFill>
                <a:latin typeface="Poppins" panose="00000500000000000000" pitchFamily="2" charset="0"/>
                <a:cs typeface="Poppins" panose="00000500000000000000" pitchFamily="2" charset="0"/>
              </a:rPr>
              <a:t> </a:t>
            </a:r>
            <a:r>
              <a:rPr lang="en-US" sz="2800" dirty="0">
                <a:solidFill>
                  <a:srgbClr val="025EFF"/>
                </a:solidFill>
                <a:latin typeface="Poppins" panose="00000500000000000000" pitchFamily="2" charset="0"/>
                <a:cs typeface="Poppins" panose="00000500000000000000" pitchFamily="2" charset="0"/>
                <a:hlinkClick r:id="rId4"/>
              </a:rPr>
              <a:t>stateof.ai 2022</a:t>
            </a:r>
            <a:endParaRPr lang="en-BE" sz="2800" dirty="0">
              <a:solidFill>
                <a:srgbClr val="025EFF"/>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696716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4A65-F9CC-4390-9FE6-63D0A25AE55D}"/>
              </a:ext>
            </a:extLst>
          </p:cNvPr>
          <p:cNvSpPr>
            <a:spLocks noGrp="1"/>
          </p:cNvSpPr>
          <p:nvPr>
            <p:ph type="title"/>
          </p:nvPr>
        </p:nvSpPr>
        <p:spPr/>
        <p:txBody>
          <a:bodyPr/>
          <a:lstStyle/>
          <a:p>
            <a:r>
              <a:rPr lang="en-US" dirty="0"/>
              <a:t>Scaling Laws</a:t>
            </a:r>
          </a:p>
        </p:txBody>
      </p:sp>
      <p:sp>
        <p:nvSpPr>
          <p:cNvPr id="3" name="Rectangle 2">
            <a:extLst>
              <a:ext uri="{FF2B5EF4-FFF2-40B4-BE49-F238E27FC236}">
                <a16:creationId xmlns:a16="http://schemas.microsoft.com/office/drawing/2014/main" id="{C07BE8BE-FD33-4ECD-B77A-78BAF73D678F}"/>
              </a:ext>
            </a:extLst>
          </p:cNvPr>
          <p:cNvSpPr/>
          <p:nvPr/>
        </p:nvSpPr>
        <p:spPr>
          <a:xfrm>
            <a:off x="280729" y="11807431"/>
            <a:ext cx="9611927" cy="1631216"/>
          </a:xfrm>
          <a:prstGeom prst="rect">
            <a:avLst/>
          </a:prstGeom>
          <a:solidFill>
            <a:schemeClr val="bg1"/>
          </a:solidFill>
        </p:spPr>
        <p:txBody>
          <a:bodyPr wrap="none">
            <a:spAutoFit/>
          </a:bodyPr>
          <a:lstStyle/>
          <a:p>
            <a:r>
              <a:rPr lang="en-US" sz="2000" b="1" dirty="0">
                <a:latin typeface="Poppins" panose="00000500000000000000" pitchFamily="2" charset="0"/>
                <a:cs typeface="Poppins" panose="00000500000000000000" pitchFamily="2" charset="0"/>
              </a:rPr>
              <a:t>Read more</a:t>
            </a:r>
          </a:p>
          <a:p>
            <a:r>
              <a:rPr lang="en-US" sz="2000" b="1" dirty="0">
                <a:latin typeface="Poppins" panose="00000500000000000000" pitchFamily="2" charset="0"/>
                <a:cs typeface="Poppins" panose="00000500000000000000" pitchFamily="2" charset="0"/>
              </a:rPr>
              <a:t>- </a:t>
            </a:r>
            <a:r>
              <a:rPr lang="en-BE" sz="2000" dirty="0">
                <a:latin typeface="Poppins" panose="00000500000000000000" pitchFamily="2" charset="0"/>
                <a:cs typeface="Poppins" panose="00000500000000000000" pitchFamily="2" charset="0"/>
              </a:rPr>
              <a:t>Great tool:</a:t>
            </a:r>
            <a:r>
              <a:rPr lang="en-BE" sz="2000" b="1" dirty="0">
                <a:latin typeface="Poppins" panose="00000500000000000000" pitchFamily="2" charset="0"/>
                <a:cs typeface="Poppins" panose="00000500000000000000" pitchFamily="2" charset="0"/>
              </a:rPr>
              <a:t> </a:t>
            </a:r>
            <a:r>
              <a:rPr lang="en-BE" sz="2000" dirty="0">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https://huggingface.co/calculator/</a:t>
            </a:r>
            <a:endParaRPr lang="en-BE" sz="2000" dirty="0">
              <a:latin typeface="Poppins" panose="00000500000000000000" pitchFamily="2" charset="0"/>
              <a:cs typeface="Poppins" panose="00000500000000000000" pitchFamily="2" charset="0"/>
            </a:endParaRPr>
          </a:p>
          <a:p>
            <a:r>
              <a:rPr lang="en-BE" sz="2000" dirty="0">
                <a:latin typeface="Poppins" panose="00000500000000000000" pitchFamily="2" charset="0"/>
                <a:cs typeface="Poppins" panose="00000500000000000000" pitchFamily="2" charset="0"/>
              </a:rPr>
              <a:t>- </a:t>
            </a:r>
            <a:r>
              <a:rPr lang="en-GB" sz="2000" dirty="0">
                <a:latin typeface="Poppins" panose="00000500000000000000" pitchFamily="2" charset="0"/>
                <a:cs typeface="Poppins" panose="00000500000000000000" pitchFamily="2" charset="0"/>
              </a:rPr>
              <a:t>Predictability and Surprise in Large Generative Models</a:t>
            </a:r>
            <a:r>
              <a:rPr lang="en-BE" sz="2000" dirty="0">
                <a:latin typeface="Poppins" panose="00000500000000000000" pitchFamily="2" charset="0"/>
                <a:cs typeface="Poppins" panose="00000500000000000000" pitchFamily="2" charset="0"/>
              </a:rPr>
              <a:t> (source of graph)</a:t>
            </a:r>
          </a:p>
          <a:p>
            <a:r>
              <a:rPr lang="en-BE" sz="2000" dirty="0">
                <a:latin typeface="Poppins" panose="00000500000000000000" pitchFamily="2" charset="0"/>
                <a:cs typeface="Poppins" panose="00000500000000000000" pitchFamily="2" charset="0"/>
              </a:rPr>
              <a:t>- Chinchilla paper</a:t>
            </a:r>
          </a:p>
          <a:p>
            <a:endParaRPr lang="en-BE" sz="2000"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E39FAB61-A380-FFCB-DB42-D005430C2530}"/>
              </a:ext>
            </a:extLst>
          </p:cNvPr>
          <p:cNvSpPr txBox="1"/>
          <p:nvPr/>
        </p:nvSpPr>
        <p:spPr>
          <a:xfrm>
            <a:off x="17535084" y="2909455"/>
            <a:ext cx="6400565" cy="8586966"/>
          </a:xfrm>
          <a:prstGeom prst="rect">
            <a:avLst/>
          </a:prstGeom>
          <a:noFill/>
        </p:spPr>
        <p:txBody>
          <a:bodyPr wrap="square" rtlCol="0">
            <a:spAutoFit/>
          </a:bodyPr>
          <a:lstStyle/>
          <a:p>
            <a:r>
              <a:rPr lang="en-BE" sz="3200" dirty="0">
                <a:solidFill>
                  <a:srgbClr val="022CFF"/>
                </a:solidFill>
              </a:rPr>
              <a:t>Proven ways to improve models</a:t>
            </a:r>
          </a:p>
          <a:p>
            <a:endParaRPr lang="en-BE" sz="3200" dirty="0"/>
          </a:p>
          <a:p>
            <a:pPr marL="342900" indent="-342900">
              <a:buAutoNum type="arabicPeriod"/>
            </a:pPr>
            <a:r>
              <a:rPr lang="en-BE" sz="3200" dirty="0">
                <a:solidFill>
                  <a:srgbClr val="022CFF"/>
                </a:solidFill>
              </a:rPr>
              <a:t>More compute</a:t>
            </a:r>
            <a:r>
              <a:rPr lang="en-BE" sz="3200" dirty="0"/>
              <a:t>, but: GPU scarcity.</a:t>
            </a:r>
            <a:br>
              <a:rPr lang="en-BE" sz="3200" dirty="0"/>
            </a:br>
            <a:r>
              <a:rPr lang="en-GB" sz="2400" dirty="0"/>
              <a:t>The amount of computation going into the largest models was growing at 10x per year; a doubling time 7 times faster than Moore’s Law</a:t>
            </a:r>
            <a:br>
              <a:rPr lang="en-GB" sz="2400" dirty="0"/>
            </a:br>
            <a:br>
              <a:rPr lang="en-GB" sz="2400" dirty="0"/>
            </a:br>
            <a:r>
              <a:rPr lang="en-GB" sz="2400" dirty="0"/>
              <a:t>Facebook alone invested 40B in AI infrastructure in 2022.</a:t>
            </a:r>
            <a:br>
              <a:rPr lang="en-GB" sz="3200" dirty="0"/>
            </a:br>
            <a:endParaRPr lang="en-GB" sz="3200" dirty="0"/>
          </a:p>
          <a:p>
            <a:pPr marL="342900" indent="-342900">
              <a:buAutoNum type="arabicPeriod"/>
            </a:pPr>
            <a:r>
              <a:rPr lang="en-GB" sz="3200" dirty="0">
                <a:solidFill>
                  <a:srgbClr val="022CFF"/>
                </a:solidFill>
              </a:rPr>
              <a:t>More data </a:t>
            </a:r>
            <a:r>
              <a:rPr lang="en-GB" sz="3200" dirty="0"/>
              <a:t>(but we’re </a:t>
            </a:r>
            <a:r>
              <a:rPr lang="en-GB" sz="3200" dirty="0">
                <a:hlinkClick r:id="rId4"/>
              </a:rPr>
              <a:t>running out of data</a:t>
            </a:r>
            <a:r>
              <a:rPr lang="en-GB" sz="3200" dirty="0"/>
              <a:t>)</a:t>
            </a:r>
            <a:br>
              <a:rPr lang="en-GB" sz="3200" dirty="0"/>
            </a:br>
            <a:endParaRPr lang="en-GB" sz="3200" dirty="0"/>
          </a:p>
          <a:p>
            <a:pPr marL="342900" indent="-342900">
              <a:buAutoNum type="arabicPeriod"/>
            </a:pPr>
            <a:r>
              <a:rPr lang="en-GB" sz="3200" dirty="0">
                <a:solidFill>
                  <a:srgbClr val="022CFF"/>
                </a:solidFill>
              </a:rPr>
              <a:t>Better algorithms</a:t>
            </a:r>
            <a:r>
              <a:rPr lang="en-GB" sz="3200" dirty="0"/>
              <a:t>, but: that’s unpredictable</a:t>
            </a:r>
          </a:p>
          <a:p>
            <a:endParaRPr lang="en-BE" sz="3200" dirty="0"/>
          </a:p>
        </p:txBody>
      </p:sp>
      <p:pic>
        <p:nvPicPr>
          <p:cNvPr id="9" name="Picture 8" descr="A line graph with blue dots&#10;&#10;Description automatically generated">
            <a:extLst>
              <a:ext uri="{FF2B5EF4-FFF2-40B4-BE49-F238E27FC236}">
                <a16:creationId xmlns:a16="http://schemas.microsoft.com/office/drawing/2014/main" id="{01969007-8C6E-5625-A11E-B61344A10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29" y="4212007"/>
            <a:ext cx="17254355" cy="42877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105690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0A0C5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51384-C4A0-BE82-DE7A-5F64FCC70C0A}"/>
              </a:ext>
            </a:extLst>
          </p:cNvPr>
          <p:cNvPicPr>
            <a:picLocks noChangeAspect="1"/>
          </p:cNvPicPr>
          <p:nvPr/>
        </p:nvPicPr>
        <p:blipFill rotWithShape="1">
          <a:blip r:embed="rId2">
            <a:extLst>
              <a:ext uri="{28A0092B-C50C-407E-A947-70E740481C1C}">
                <a14:useLocalDpi xmlns:a14="http://schemas.microsoft.com/office/drawing/2010/main" val="0"/>
              </a:ext>
            </a:extLst>
          </a:blip>
          <a:srcRect l="-2609" t="29645" r="28046" b="43928"/>
          <a:stretch/>
        </p:blipFill>
        <p:spPr>
          <a:xfrm flipV="1">
            <a:off x="6202356" y="1"/>
            <a:ext cx="18181644" cy="4296018"/>
          </a:xfrm>
          <a:prstGeom prst="rect">
            <a:avLst/>
          </a:prstGeom>
        </p:spPr>
      </p:pic>
      <p:pic>
        <p:nvPicPr>
          <p:cNvPr id="3" name="Picture 2">
            <a:extLst>
              <a:ext uri="{FF2B5EF4-FFF2-40B4-BE49-F238E27FC236}">
                <a16:creationId xmlns:a16="http://schemas.microsoft.com/office/drawing/2014/main" id="{8AAB7D5C-A08D-3AD7-32A4-F462C610F5DE}"/>
              </a:ext>
            </a:extLst>
          </p:cNvPr>
          <p:cNvPicPr>
            <a:picLocks noChangeAspect="1"/>
          </p:cNvPicPr>
          <p:nvPr/>
        </p:nvPicPr>
        <p:blipFill rotWithShape="1">
          <a:blip r:embed="rId2">
            <a:extLst>
              <a:ext uri="{28A0092B-C50C-407E-A947-70E740481C1C}">
                <a14:useLocalDpi xmlns:a14="http://schemas.microsoft.com/office/drawing/2010/main" val="0"/>
              </a:ext>
            </a:extLst>
          </a:blip>
          <a:srcRect t="33022" b="36705"/>
          <a:stretch/>
        </p:blipFill>
        <p:spPr>
          <a:xfrm>
            <a:off x="0" y="8794871"/>
            <a:ext cx="24384000" cy="4921130"/>
          </a:xfrm>
          <a:prstGeom prst="rect">
            <a:avLst/>
          </a:prstGeom>
        </p:spPr>
      </p:pic>
      <p:sp>
        <p:nvSpPr>
          <p:cNvPr id="6" name="Rectangle 5">
            <a:extLst>
              <a:ext uri="{FF2B5EF4-FFF2-40B4-BE49-F238E27FC236}">
                <a16:creationId xmlns:a16="http://schemas.microsoft.com/office/drawing/2014/main" id="{A89F0689-A2C8-43D9-FC8D-D0DFDF00FDC3}"/>
              </a:ext>
            </a:extLst>
          </p:cNvPr>
          <p:cNvSpPr/>
          <p:nvPr/>
        </p:nvSpPr>
        <p:spPr>
          <a:xfrm>
            <a:off x="37569848" y="-219396"/>
            <a:ext cx="1828800" cy="1828800"/>
          </a:xfrm>
          <a:prstGeom prst="rect">
            <a:avLst/>
          </a:prstGeom>
          <a:solidFill>
            <a:srgbClr val="0A0C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7" name="Rectangle 6">
            <a:extLst>
              <a:ext uri="{FF2B5EF4-FFF2-40B4-BE49-F238E27FC236}">
                <a16:creationId xmlns:a16="http://schemas.microsoft.com/office/drawing/2014/main" id="{8DD1092D-EA82-BB84-50DA-E703D7A92DFE}"/>
              </a:ext>
            </a:extLst>
          </p:cNvPr>
          <p:cNvSpPr/>
          <p:nvPr/>
        </p:nvSpPr>
        <p:spPr>
          <a:xfrm>
            <a:off x="37569848" y="2215714"/>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8" name="Rectangle 7">
            <a:extLst>
              <a:ext uri="{FF2B5EF4-FFF2-40B4-BE49-F238E27FC236}">
                <a16:creationId xmlns:a16="http://schemas.microsoft.com/office/drawing/2014/main" id="{F62F987E-E258-5C1C-7B94-8F01DB81C509}"/>
              </a:ext>
            </a:extLst>
          </p:cNvPr>
          <p:cNvSpPr/>
          <p:nvPr/>
        </p:nvSpPr>
        <p:spPr>
          <a:xfrm>
            <a:off x="37569848" y="4398236"/>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9" name="Rectangle 8">
            <a:extLst>
              <a:ext uri="{FF2B5EF4-FFF2-40B4-BE49-F238E27FC236}">
                <a16:creationId xmlns:a16="http://schemas.microsoft.com/office/drawing/2014/main" id="{6678DC18-5A1C-6C96-AC58-AEC0B65088F8}"/>
              </a:ext>
            </a:extLst>
          </p:cNvPr>
          <p:cNvSpPr/>
          <p:nvPr/>
        </p:nvSpPr>
        <p:spPr>
          <a:xfrm>
            <a:off x="37487226" y="6667062"/>
            <a:ext cx="1828800" cy="1828800"/>
          </a:xfrm>
          <a:prstGeom prst="rect">
            <a:avLst/>
          </a:prstGeom>
          <a:solidFill>
            <a:srgbClr val="A4A4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10" name="Rectangle 9">
            <a:extLst>
              <a:ext uri="{FF2B5EF4-FFF2-40B4-BE49-F238E27FC236}">
                <a16:creationId xmlns:a16="http://schemas.microsoft.com/office/drawing/2014/main" id="{22F4250E-F0DB-2181-C644-97E6ECCF2164}"/>
              </a:ext>
            </a:extLst>
          </p:cNvPr>
          <p:cNvSpPr/>
          <p:nvPr/>
        </p:nvSpPr>
        <p:spPr>
          <a:xfrm>
            <a:off x="37487224" y="8958800"/>
            <a:ext cx="1828800" cy="1828800"/>
          </a:xfrm>
          <a:prstGeom prst="rect">
            <a:avLst/>
          </a:prstGeom>
          <a:solidFill>
            <a:srgbClr val="000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5" name="Oval 4">
            <a:extLst>
              <a:ext uri="{FF2B5EF4-FFF2-40B4-BE49-F238E27FC236}">
                <a16:creationId xmlns:a16="http://schemas.microsoft.com/office/drawing/2014/main" id="{D87162CE-9B96-30F1-DDAA-3BA703B6D9F5}"/>
              </a:ext>
            </a:extLst>
          </p:cNvPr>
          <p:cNvSpPr/>
          <p:nvPr/>
        </p:nvSpPr>
        <p:spPr>
          <a:xfrm>
            <a:off x="-6219837" y="-2307604"/>
            <a:ext cx="18871850" cy="18269264"/>
          </a:xfrm>
          <a:prstGeom prst="ellipse">
            <a:avLst/>
          </a:prstGeom>
          <a:gradFill>
            <a:gsLst>
              <a:gs pos="8000">
                <a:srgbClr val="00008F"/>
              </a:gs>
              <a:gs pos="100000">
                <a:srgbClr val="A4A4A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4" name="Oval 3">
            <a:extLst>
              <a:ext uri="{FF2B5EF4-FFF2-40B4-BE49-F238E27FC236}">
                <a16:creationId xmlns:a16="http://schemas.microsoft.com/office/drawing/2014/main" id="{0C604CAD-2841-A646-845C-B35C25ADA107}"/>
              </a:ext>
            </a:extLst>
          </p:cNvPr>
          <p:cNvSpPr/>
          <p:nvPr/>
        </p:nvSpPr>
        <p:spPr>
          <a:xfrm>
            <a:off x="-7116308" y="-2245660"/>
            <a:ext cx="19308308" cy="1820732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grpSp>
        <p:nvGrpSpPr>
          <p:cNvPr id="3316" name="Group 3315">
            <a:extLst>
              <a:ext uri="{FF2B5EF4-FFF2-40B4-BE49-F238E27FC236}">
                <a16:creationId xmlns:a16="http://schemas.microsoft.com/office/drawing/2014/main" id="{19E13F9A-9E15-07D8-741F-B6ADFEBCF580}"/>
              </a:ext>
            </a:extLst>
          </p:cNvPr>
          <p:cNvGrpSpPr/>
          <p:nvPr/>
        </p:nvGrpSpPr>
        <p:grpSpPr>
          <a:xfrm>
            <a:off x="14375341" y="5443156"/>
            <a:ext cx="8979958" cy="3602380"/>
            <a:chOff x="7187670" y="3113518"/>
            <a:chExt cx="4489979" cy="1070265"/>
          </a:xfrm>
        </p:grpSpPr>
        <p:sp>
          <p:nvSpPr>
            <p:cNvPr id="22" name="TextBox 21">
              <a:extLst>
                <a:ext uri="{FF2B5EF4-FFF2-40B4-BE49-F238E27FC236}">
                  <a16:creationId xmlns:a16="http://schemas.microsoft.com/office/drawing/2014/main" id="{FC97D867-CFA7-6038-24A5-BBD34AA5159A}"/>
                </a:ext>
              </a:extLst>
            </p:cNvPr>
            <p:cNvSpPr txBox="1"/>
            <p:nvPr/>
          </p:nvSpPr>
          <p:spPr>
            <a:xfrm>
              <a:off x="7187670" y="3113518"/>
              <a:ext cx="4489979" cy="658370"/>
            </a:xfrm>
            <a:prstGeom prst="rect">
              <a:avLst/>
            </a:prstGeom>
            <a:noFill/>
          </p:spPr>
          <p:txBody>
            <a:bodyPr wrap="square">
              <a:spAutoFit/>
            </a:bodyPr>
            <a:lstStyle/>
            <a:p>
              <a:pPr defTabSz="1828800"/>
              <a:r>
                <a:rPr lang="en-GB" sz="13800" b="1" dirty="0">
                  <a:solidFill>
                    <a:prstClr val="white"/>
                  </a:solidFill>
                  <a:latin typeface="TT Firs" panose="02000503030000020003" pitchFamily="50" charset="0"/>
                  <a:ea typeface="Open Sans" pitchFamily="2" charset="0"/>
                  <a:cs typeface="Open Sans" pitchFamily="2" charset="0"/>
                  <a:sym typeface="Arial"/>
                </a:rPr>
                <a:t>Lecture 5</a:t>
              </a:r>
              <a:endParaRPr lang="en-US" sz="13800" b="1" dirty="0">
                <a:solidFill>
                  <a:prstClr val="white"/>
                </a:solidFill>
                <a:latin typeface="TT Firs" panose="02000503030000020003" pitchFamily="50" charset="0"/>
                <a:ea typeface="Open Sans" pitchFamily="2" charset="0"/>
                <a:cs typeface="Open Sans" pitchFamily="2" charset="0"/>
              </a:endParaRPr>
            </a:p>
          </p:txBody>
        </p:sp>
        <p:sp>
          <p:nvSpPr>
            <p:cNvPr id="3315" name="TextBox 3314">
              <a:extLst>
                <a:ext uri="{FF2B5EF4-FFF2-40B4-BE49-F238E27FC236}">
                  <a16:creationId xmlns:a16="http://schemas.microsoft.com/office/drawing/2014/main" id="{37C97F3F-6759-8EB6-A0CC-31CA98202BD8}"/>
                </a:ext>
              </a:extLst>
            </p:cNvPr>
            <p:cNvSpPr txBox="1"/>
            <p:nvPr/>
          </p:nvSpPr>
          <p:spPr>
            <a:xfrm>
              <a:off x="7187670" y="3882030"/>
              <a:ext cx="4337040" cy="301753"/>
            </a:xfrm>
            <a:prstGeom prst="rect">
              <a:avLst/>
            </a:prstGeom>
            <a:noFill/>
          </p:spPr>
          <p:txBody>
            <a:bodyPr wrap="square" rtlCol="0">
              <a:spAutoFit/>
            </a:bodyPr>
            <a:lstStyle/>
            <a:p>
              <a:pPr defTabSz="1828800"/>
              <a:r>
                <a:rPr lang="en-US" sz="6000" dirty="0">
                  <a:solidFill>
                    <a:prstClr val="white"/>
                  </a:solidFill>
                  <a:latin typeface="Lato" panose="020F0502020204030203" pitchFamily="34" charset="0"/>
                  <a:ea typeface="Open Sans" pitchFamily="2" charset="0"/>
                  <a:cs typeface="Open Sans" pitchFamily="2" charset="0"/>
                </a:rPr>
                <a:t>MAI NLP</a:t>
              </a:r>
            </a:p>
          </p:txBody>
        </p:sp>
      </p:grpSp>
    </p:spTree>
    <p:extLst>
      <p:ext uri="{BB962C8B-B14F-4D97-AF65-F5344CB8AC3E}">
        <p14:creationId xmlns:p14="http://schemas.microsoft.com/office/powerpoint/2010/main" val="5587912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19B8-BCF3-47CF-B94A-1FE6EFB80F11}"/>
              </a:ext>
            </a:extLst>
          </p:cNvPr>
          <p:cNvSpPr>
            <a:spLocks noGrp="1"/>
          </p:cNvSpPr>
          <p:nvPr>
            <p:ph type="ctrTitle"/>
          </p:nvPr>
        </p:nvSpPr>
        <p:spPr>
          <a:xfrm>
            <a:off x="3048000" y="4887105"/>
            <a:ext cx="18288000" cy="3941789"/>
          </a:xfrm>
          <a:ln>
            <a:solidFill>
              <a:schemeClr val="bg1"/>
            </a:solidFill>
          </a:ln>
        </p:spPr>
        <p:txBody>
          <a:bodyPr/>
          <a:lstStyle/>
          <a:p>
            <a:pPr algn="ctr"/>
            <a:r>
              <a:rPr lang="en-US" dirty="0"/>
              <a:t>Feedback on Assignment 1</a:t>
            </a:r>
          </a:p>
        </p:txBody>
      </p:sp>
    </p:spTree>
    <p:extLst>
      <p:ext uri="{BB962C8B-B14F-4D97-AF65-F5344CB8AC3E}">
        <p14:creationId xmlns:p14="http://schemas.microsoft.com/office/powerpoint/2010/main" val="3395624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495B-0D5E-4C0B-A4CD-2A57737457FA}"/>
              </a:ext>
            </a:extLst>
          </p:cNvPr>
          <p:cNvSpPr>
            <a:spLocks noGrp="1"/>
          </p:cNvSpPr>
          <p:nvPr>
            <p:ph type="title"/>
          </p:nvPr>
        </p:nvSpPr>
        <p:spPr/>
        <p:txBody>
          <a:bodyPr/>
          <a:lstStyle/>
          <a:p>
            <a:r>
              <a:rPr lang="en-US" dirty="0"/>
              <a:t>Let’s start with some examples</a:t>
            </a:r>
          </a:p>
        </p:txBody>
      </p:sp>
      <p:sp>
        <p:nvSpPr>
          <p:cNvPr id="3" name="Text Placeholder 2">
            <a:extLst>
              <a:ext uri="{FF2B5EF4-FFF2-40B4-BE49-F238E27FC236}">
                <a16:creationId xmlns:a16="http://schemas.microsoft.com/office/drawing/2014/main" id="{BBF5F313-4844-4570-8ABC-4CA1F73F729F}"/>
              </a:ext>
            </a:extLst>
          </p:cNvPr>
          <p:cNvSpPr>
            <a:spLocks noGrp="1"/>
          </p:cNvSpPr>
          <p:nvPr>
            <p:ph type="body" idx="1"/>
          </p:nvPr>
        </p:nvSpPr>
        <p:spPr>
          <a:xfrm>
            <a:off x="1602430" y="2566219"/>
            <a:ext cx="21434551" cy="10884310"/>
          </a:xfrm>
        </p:spPr>
        <p:txBody>
          <a:bodyPr>
            <a:normAutofit lnSpcReduction="10000"/>
          </a:bodyPr>
          <a:lstStyle/>
          <a:p>
            <a:pPr>
              <a:lnSpc>
                <a:spcPct val="120000"/>
              </a:lnSpc>
              <a:buClr>
                <a:srgbClr val="025EFF"/>
              </a:buClr>
            </a:pPr>
            <a:r>
              <a:rPr lang="en-GB" sz="4400" dirty="0">
                <a:solidFill>
                  <a:srgbClr val="0D1E25"/>
                </a:solidFill>
              </a:rPr>
              <a:t>Generate fan-fiction</a:t>
            </a:r>
          </a:p>
          <a:p>
            <a:pPr>
              <a:lnSpc>
                <a:spcPct val="120000"/>
              </a:lnSpc>
              <a:buClr>
                <a:srgbClr val="025EFF"/>
              </a:buClr>
            </a:pPr>
            <a:r>
              <a:rPr lang="en-GB" sz="4400" dirty="0">
                <a:solidFill>
                  <a:srgbClr val="0D1E25"/>
                </a:solidFill>
              </a:rPr>
              <a:t>Generate origin stories</a:t>
            </a:r>
          </a:p>
          <a:p>
            <a:pPr>
              <a:lnSpc>
                <a:spcPct val="120000"/>
              </a:lnSpc>
              <a:buClr>
                <a:srgbClr val="025EFF"/>
              </a:buClr>
            </a:pPr>
            <a:r>
              <a:rPr lang="en-GB" sz="4400" dirty="0">
                <a:solidFill>
                  <a:srgbClr val="0D1E25"/>
                </a:solidFill>
              </a:rPr>
              <a:t>Ask questions like “Would a tortoise beat a hare in a race? Give a rationale for your answer.”</a:t>
            </a:r>
          </a:p>
          <a:p>
            <a:pPr>
              <a:lnSpc>
                <a:spcPct val="120000"/>
              </a:lnSpc>
              <a:buClr>
                <a:srgbClr val="025EFF"/>
              </a:buClr>
            </a:pPr>
            <a:r>
              <a:rPr lang="en-GB" sz="4400" dirty="0">
                <a:solidFill>
                  <a:srgbClr val="0D1E25"/>
                </a:solidFill>
              </a:rPr>
              <a:t>Adversarial prompts </a:t>
            </a:r>
            <a:r>
              <a:rPr lang="en-GB" sz="4400" dirty="0">
                <a:solidFill>
                  <a:srgbClr val="025EFF"/>
                </a:solidFill>
                <a:hlinkClick r:id="rId3"/>
              </a:rPr>
              <a:t>GitHub repo</a:t>
            </a:r>
            <a:endParaRPr lang="en-GB" sz="4400" dirty="0">
              <a:solidFill>
                <a:srgbClr val="025EFF"/>
              </a:solidFill>
            </a:endParaRPr>
          </a:p>
          <a:p>
            <a:pPr>
              <a:lnSpc>
                <a:spcPct val="120000"/>
              </a:lnSpc>
              <a:buClr>
                <a:srgbClr val="025EFF"/>
              </a:buClr>
            </a:pPr>
            <a:r>
              <a:rPr lang="en-GB" sz="4400" dirty="0">
                <a:solidFill>
                  <a:srgbClr val="0D1E25"/>
                </a:solidFill>
              </a:rPr>
              <a:t>Chain of thought reasoning</a:t>
            </a:r>
          </a:p>
          <a:p>
            <a:pPr>
              <a:lnSpc>
                <a:spcPct val="120000"/>
              </a:lnSpc>
              <a:buClr>
                <a:srgbClr val="025EFF"/>
              </a:buClr>
            </a:pPr>
            <a:r>
              <a:rPr lang="en-GB" sz="4400" dirty="0">
                <a:solidFill>
                  <a:srgbClr val="0D1E25"/>
                </a:solidFill>
              </a:rPr>
              <a:t>Math</a:t>
            </a:r>
          </a:p>
          <a:p>
            <a:pPr>
              <a:lnSpc>
                <a:spcPct val="120000"/>
              </a:lnSpc>
              <a:buClr>
                <a:srgbClr val="025EFF"/>
              </a:buClr>
            </a:pPr>
            <a:r>
              <a:rPr lang="en-GB" sz="4400" dirty="0">
                <a:solidFill>
                  <a:srgbClr val="0D1E25"/>
                </a:solidFill>
              </a:rPr>
              <a:t>Retrieval-augmented</a:t>
            </a:r>
          </a:p>
          <a:p>
            <a:pPr lvl="1">
              <a:lnSpc>
                <a:spcPct val="120000"/>
              </a:lnSpc>
              <a:buClr>
                <a:srgbClr val="025EFF"/>
              </a:buClr>
              <a:buFont typeface="Wingdings" panose="05000000000000000000" pitchFamily="2" charset="2"/>
              <a:buChar char="ü"/>
            </a:pPr>
            <a:r>
              <a:rPr lang="en-GB" sz="2400" dirty="0">
                <a:solidFill>
                  <a:srgbClr val="025EFF"/>
                </a:solidFill>
                <a:hlinkClick r:id="rId4">
                  <a:extLst>
                    <a:ext uri="{A12FA001-AC4F-418D-AE19-62706E023703}">
                      <ahyp:hlinkClr xmlns:ahyp="http://schemas.microsoft.com/office/drawing/2018/hyperlinkcolor" val="tx"/>
                    </a:ext>
                  </a:extLst>
                </a:hlinkClick>
              </a:rPr>
              <a:t>LangChain</a:t>
            </a:r>
            <a:r>
              <a:rPr lang="en-GB" sz="2400" dirty="0">
                <a:solidFill>
                  <a:srgbClr val="025EFF"/>
                </a:solidFill>
              </a:rPr>
              <a:t> </a:t>
            </a:r>
            <a:r>
              <a:rPr lang="en-GB" sz="2400" dirty="0" err="1">
                <a:solidFill>
                  <a:srgbClr val="025EFF"/>
                </a:solidFill>
              </a:rPr>
              <a:t>incl</a:t>
            </a:r>
            <a:r>
              <a:rPr lang="en-GB" sz="2400" dirty="0">
                <a:solidFill>
                  <a:srgbClr val="025EFF"/>
                </a:solidFill>
              </a:rPr>
              <a:t> Programming Aided Language (</a:t>
            </a:r>
            <a:r>
              <a:rPr lang="en-GB" sz="2400" dirty="0">
                <a:solidFill>
                  <a:srgbClr val="025EFF"/>
                </a:solidFill>
                <a:hlinkClick r:id="rId5"/>
              </a:rPr>
              <a:t>PaL on colab</a:t>
            </a:r>
            <a:r>
              <a:rPr lang="en-GB" sz="2400" dirty="0">
                <a:solidFill>
                  <a:srgbClr val="025EFF"/>
                </a:solidFill>
              </a:rPr>
              <a:t>)</a:t>
            </a:r>
            <a:endParaRPr lang="en-GB" sz="2400" dirty="0">
              <a:solidFill>
                <a:srgbClr val="025EFF"/>
              </a:solidFill>
              <a:hlinkClick r:id="rId6">
                <a:extLst>
                  <a:ext uri="{A12FA001-AC4F-418D-AE19-62706E023703}">
                    <ahyp:hlinkClr xmlns:ahyp="http://schemas.microsoft.com/office/drawing/2018/hyperlinkcolor" val="tx"/>
                  </a:ext>
                </a:extLst>
              </a:hlinkClick>
            </a:endParaRPr>
          </a:p>
          <a:p>
            <a:pPr lvl="1">
              <a:lnSpc>
                <a:spcPct val="120000"/>
              </a:lnSpc>
              <a:buClr>
                <a:srgbClr val="025EFF"/>
              </a:buClr>
              <a:buFont typeface="Wingdings" panose="05000000000000000000" pitchFamily="2" charset="2"/>
              <a:buChar char="ü"/>
            </a:pPr>
            <a:r>
              <a:rPr lang="en-GB" sz="2400" dirty="0">
                <a:solidFill>
                  <a:srgbClr val="025EFF"/>
                </a:solidFill>
                <a:hlinkClick r:id="rId6"/>
              </a:rPr>
              <a:t>IPython </a:t>
            </a:r>
            <a:r>
              <a:rPr lang="en-GB" sz="2400" dirty="0">
                <a:solidFill>
                  <a:srgbClr val="025EFF"/>
                </a:solidFill>
              </a:rPr>
              <a:t>+ Wikipedia + …</a:t>
            </a:r>
          </a:p>
          <a:p>
            <a:pPr lvl="1">
              <a:lnSpc>
                <a:spcPct val="120000"/>
              </a:lnSpc>
              <a:buClr>
                <a:srgbClr val="025EFF"/>
              </a:buClr>
              <a:buFont typeface="Wingdings" panose="05000000000000000000" pitchFamily="2" charset="2"/>
              <a:buChar char="ü"/>
            </a:pPr>
            <a:r>
              <a:rPr lang="en-GB" sz="2400" dirty="0">
                <a:solidFill>
                  <a:srgbClr val="025EFF"/>
                </a:solidFill>
                <a:hlinkClick r:id="rId7"/>
              </a:rPr>
              <a:t>Web browsing as Chrome extension</a:t>
            </a:r>
            <a:endParaRPr lang="en-GB" sz="2400" dirty="0">
              <a:solidFill>
                <a:srgbClr val="025EFF"/>
              </a:solidFill>
            </a:endParaRPr>
          </a:p>
          <a:p>
            <a:pPr lvl="1">
              <a:lnSpc>
                <a:spcPct val="120000"/>
              </a:lnSpc>
              <a:buClr>
                <a:srgbClr val="025EFF"/>
              </a:buClr>
              <a:buFont typeface="Wingdings" panose="05000000000000000000" pitchFamily="2" charset="2"/>
              <a:buChar char="ü"/>
            </a:pPr>
            <a:r>
              <a:rPr lang="en-GB" sz="2400" dirty="0">
                <a:solidFill>
                  <a:srgbClr val="025EFF"/>
                </a:solidFill>
                <a:hlinkClick r:id="rId8"/>
              </a:rPr>
              <a:t>DeepMind</a:t>
            </a:r>
            <a:r>
              <a:rPr lang="en-GB" sz="2400" dirty="0">
                <a:solidFill>
                  <a:srgbClr val="025EFF"/>
                </a:solidFill>
              </a:rPr>
              <a:t> + </a:t>
            </a:r>
            <a:r>
              <a:rPr lang="en-GB" sz="2400" dirty="0">
                <a:solidFill>
                  <a:srgbClr val="025EFF"/>
                </a:solidFill>
                <a:hlinkClick r:id="rId9"/>
              </a:rPr>
              <a:t>WebGPT</a:t>
            </a:r>
            <a:endParaRPr lang="en-GB" sz="2400" dirty="0">
              <a:solidFill>
                <a:srgbClr val="025EFF"/>
              </a:solidFill>
            </a:endParaRPr>
          </a:p>
          <a:p>
            <a:pPr lvl="1">
              <a:lnSpc>
                <a:spcPct val="120000"/>
              </a:lnSpc>
              <a:buClr>
                <a:srgbClr val="025EFF"/>
              </a:buClr>
              <a:buFont typeface="Wingdings" panose="05000000000000000000" pitchFamily="2" charset="2"/>
              <a:buChar char="ü"/>
            </a:pPr>
            <a:r>
              <a:rPr lang="en-GB" sz="2400" dirty="0">
                <a:solidFill>
                  <a:srgbClr val="025EFF"/>
                </a:solidFill>
                <a:hlinkClick r:id="rId10"/>
              </a:rPr>
              <a:t>Atlas</a:t>
            </a:r>
            <a:endParaRPr lang="en-GB" sz="2400" dirty="0">
              <a:solidFill>
                <a:srgbClr val="025EFF"/>
              </a:solidFill>
            </a:endParaRPr>
          </a:p>
          <a:p>
            <a:pPr>
              <a:lnSpc>
                <a:spcPct val="120000"/>
              </a:lnSpc>
              <a:buClr>
                <a:srgbClr val="025EFF"/>
              </a:buClr>
              <a:buFont typeface="Wingdings" panose="05000000000000000000" pitchFamily="2" charset="2"/>
              <a:buChar char="ü"/>
            </a:pPr>
            <a:r>
              <a:rPr lang="en-GB" sz="2800" b="0" i="0" dirty="0">
                <a:solidFill>
                  <a:srgbClr val="3B3B3B"/>
                </a:solidFill>
                <a:effectLst/>
                <a:latin typeface="Helvetica" pitchFamily="2" charset="0"/>
              </a:rPr>
              <a:t> ”…clever </a:t>
            </a:r>
            <a:r>
              <a:rPr lang="en-GB" sz="2800" b="0" i="0" u="sng" dirty="0">
                <a:solidFill>
                  <a:srgbClr val="237B94"/>
                </a:solidFill>
                <a:effectLst/>
                <a:latin typeface="Helvetica" pitchFamily="2" charset="0"/>
                <a:hlinkClick r:id="rId11"/>
              </a:rPr>
              <a:t>answers</a:t>
            </a:r>
            <a:r>
              <a:rPr lang="en-GB" sz="2800" b="0" i="0" dirty="0">
                <a:solidFill>
                  <a:srgbClr val="3B3B3B"/>
                </a:solidFill>
                <a:effectLst/>
                <a:latin typeface="Helvetica" pitchFamily="2" charset="0"/>
              </a:rPr>
              <a:t>, </a:t>
            </a:r>
            <a:r>
              <a:rPr lang="en-GB" sz="2800" b="0" i="0" u="sng" dirty="0">
                <a:solidFill>
                  <a:srgbClr val="237B94"/>
                </a:solidFill>
                <a:effectLst/>
                <a:latin typeface="Helvetica" pitchFamily="2" charset="0"/>
                <a:hlinkClick r:id="rId12"/>
              </a:rPr>
              <a:t>stories</a:t>
            </a:r>
            <a:r>
              <a:rPr lang="en-GB" sz="2800" b="0" i="0" dirty="0">
                <a:solidFill>
                  <a:srgbClr val="3B3B3B"/>
                </a:solidFill>
                <a:effectLst/>
                <a:latin typeface="Helvetica" pitchFamily="2" charset="0"/>
              </a:rPr>
              <a:t>, </a:t>
            </a:r>
            <a:r>
              <a:rPr lang="en-GB" sz="2800" b="0" i="0" u="sng" dirty="0">
                <a:solidFill>
                  <a:srgbClr val="237B94"/>
                </a:solidFill>
                <a:effectLst/>
                <a:latin typeface="Helvetica" pitchFamily="2" charset="0"/>
                <a:hlinkClick r:id="rId13"/>
              </a:rPr>
              <a:t>essays</a:t>
            </a:r>
            <a:r>
              <a:rPr lang="en-GB" sz="2800" b="0" i="0" dirty="0">
                <a:solidFill>
                  <a:srgbClr val="3B3B3B"/>
                </a:solidFill>
                <a:effectLst/>
                <a:latin typeface="Helvetica" pitchFamily="2" charset="0"/>
              </a:rPr>
              <a:t>, </a:t>
            </a:r>
            <a:r>
              <a:rPr lang="en-GB" sz="2800" b="0" i="0" u="sng" dirty="0">
                <a:solidFill>
                  <a:srgbClr val="237B94"/>
                </a:solidFill>
                <a:effectLst/>
                <a:latin typeface="Helvetica" pitchFamily="2" charset="0"/>
                <a:hlinkClick r:id="rId14"/>
              </a:rPr>
              <a:t>jokes</a:t>
            </a:r>
            <a:r>
              <a:rPr lang="en-GB" sz="2800" b="0" i="0" dirty="0">
                <a:solidFill>
                  <a:srgbClr val="3B3B3B"/>
                </a:solidFill>
                <a:effectLst/>
                <a:latin typeface="Helvetica" pitchFamily="2" charset="0"/>
              </a:rPr>
              <a:t>, </a:t>
            </a:r>
            <a:r>
              <a:rPr lang="en-GB" sz="2800" b="0" i="0" u="sng" dirty="0">
                <a:solidFill>
                  <a:srgbClr val="237B94"/>
                </a:solidFill>
                <a:effectLst/>
                <a:latin typeface="Helvetica" pitchFamily="2" charset="0"/>
                <a:hlinkClick r:id="rId15"/>
              </a:rPr>
              <a:t>raps</a:t>
            </a:r>
            <a:r>
              <a:rPr lang="en-GB" sz="2800" b="0" i="0" dirty="0">
                <a:solidFill>
                  <a:srgbClr val="3B3B3B"/>
                </a:solidFill>
                <a:effectLst/>
                <a:latin typeface="Helvetica" pitchFamily="2" charset="0"/>
              </a:rPr>
              <a:t>, </a:t>
            </a:r>
            <a:r>
              <a:rPr lang="en-GB" sz="2800" b="0" i="0" u="sng" dirty="0">
                <a:solidFill>
                  <a:srgbClr val="237B94"/>
                </a:solidFill>
                <a:effectLst/>
                <a:latin typeface="Helvetica" pitchFamily="2" charset="0"/>
                <a:hlinkClick r:id="rId16"/>
              </a:rPr>
              <a:t>poems</a:t>
            </a:r>
            <a:r>
              <a:rPr lang="en-GB" sz="2800" b="0" i="0" dirty="0">
                <a:solidFill>
                  <a:srgbClr val="3B3B3B"/>
                </a:solidFill>
                <a:effectLst/>
                <a:latin typeface="Helvetica" pitchFamily="2" charset="0"/>
              </a:rPr>
              <a:t>, </a:t>
            </a:r>
            <a:r>
              <a:rPr lang="en-GB" sz="2800" b="0" i="0" u="sng" dirty="0">
                <a:solidFill>
                  <a:srgbClr val="237B94"/>
                </a:solidFill>
                <a:effectLst/>
                <a:latin typeface="Helvetica" pitchFamily="2" charset="0"/>
                <a:hlinkClick r:id="rId17"/>
              </a:rPr>
              <a:t>text-to-image prompts</a:t>
            </a:r>
            <a:r>
              <a:rPr lang="en-GB" sz="2800" b="0" i="0" dirty="0">
                <a:solidFill>
                  <a:srgbClr val="3B3B3B"/>
                </a:solidFill>
                <a:effectLst/>
                <a:latin typeface="Helvetica" pitchFamily="2" charset="0"/>
              </a:rPr>
              <a:t>, </a:t>
            </a:r>
            <a:r>
              <a:rPr lang="en-GB" sz="2800" b="0" i="0" u="sng" dirty="0">
                <a:solidFill>
                  <a:srgbClr val="237B94"/>
                </a:solidFill>
                <a:effectLst/>
                <a:latin typeface="Helvetica" pitchFamily="2" charset="0"/>
                <a:hlinkClick r:id="rId18"/>
              </a:rPr>
              <a:t>pickup lines</a:t>
            </a:r>
            <a:r>
              <a:rPr lang="en-GB" sz="2800" b="0" i="0" dirty="0">
                <a:solidFill>
                  <a:srgbClr val="3B3B3B"/>
                </a:solidFill>
                <a:effectLst/>
                <a:latin typeface="Helvetica" pitchFamily="2" charset="0"/>
              </a:rPr>
              <a:t> — even a touching </a:t>
            </a:r>
            <a:r>
              <a:rPr lang="en-GB" sz="2800" b="0" i="0" u="sng" dirty="0">
                <a:solidFill>
                  <a:srgbClr val="237B94"/>
                </a:solidFill>
                <a:effectLst/>
                <a:latin typeface="Helvetica" pitchFamily="2" charset="0"/>
                <a:hlinkClick r:id="rId19"/>
              </a:rPr>
              <a:t>letter</a:t>
            </a:r>
            <a:r>
              <a:rPr lang="en-GB" sz="2800" b="0" i="0" dirty="0">
                <a:solidFill>
                  <a:srgbClr val="000000"/>
                </a:solidFill>
                <a:effectLst/>
                <a:latin typeface="Helvetica" pitchFamily="2" charset="0"/>
              </a:rPr>
              <a:t> from </a:t>
            </a:r>
            <a:r>
              <a:rPr lang="en-GB" sz="2800" b="0" i="0" dirty="0">
                <a:solidFill>
                  <a:srgbClr val="3B3B3B"/>
                </a:solidFill>
                <a:effectLst/>
                <a:latin typeface="Helvetica" pitchFamily="2" charset="0"/>
              </a:rPr>
              <a:t>Santa Claus to a child” - The Batch </a:t>
            </a:r>
            <a:endParaRPr lang="en-GB" sz="4800" dirty="0">
              <a:solidFill>
                <a:srgbClr val="025EFF"/>
              </a:solidFill>
            </a:endParaRPr>
          </a:p>
          <a:p>
            <a:pPr lvl="1">
              <a:lnSpc>
                <a:spcPct val="120000"/>
              </a:lnSpc>
              <a:buClr>
                <a:srgbClr val="025EFF"/>
              </a:buClr>
              <a:buFont typeface="Wingdings" panose="05000000000000000000" pitchFamily="2" charset="2"/>
              <a:buChar char="ü"/>
            </a:pPr>
            <a:endParaRPr lang="en-GB" dirty="0">
              <a:solidFill>
                <a:srgbClr val="025EFF"/>
              </a:solidFill>
            </a:endParaRPr>
          </a:p>
        </p:txBody>
      </p:sp>
    </p:spTree>
    <p:extLst>
      <p:ext uri="{BB962C8B-B14F-4D97-AF65-F5344CB8AC3E}">
        <p14:creationId xmlns:p14="http://schemas.microsoft.com/office/powerpoint/2010/main" val="31266529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807700" y="2168553"/>
            <a:ext cx="10982032" cy="5671854"/>
          </a:xfrm>
        </p:spPr>
        <p:txBody>
          <a:bodyPr/>
          <a:lstStyle/>
          <a:p>
            <a:pPr algn="ctr"/>
            <a:r>
              <a:rPr lang="en-US" sz="4800">
                <a:solidFill>
                  <a:schemeClr val="bg1"/>
                </a:solidFill>
              </a:rPr>
              <a:t>LLM’s are </a:t>
            </a:r>
            <a:r>
              <a:rPr lang="en-US" sz="6400" b="1" u="dbl">
                <a:solidFill>
                  <a:schemeClr val="bg2"/>
                </a:solidFill>
                <a:uFill>
                  <a:solidFill>
                    <a:schemeClr val="accent1">
                      <a:lumMod val="40000"/>
                      <a:lumOff val="60000"/>
                    </a:schemeClr>
                  </a:solidFill>
                </a:uFill>
                <a:latin typeface="TT Firs Black" panose="02000503030000020003" pitchFamily="2" charset="77"/>
              </a:rPr>
              <a:t>GOOD</a:t>
            </a:r>
            <a:r>
              <a:rPr lang="en-US" sz="4800">
                <a:solidFill>
                  <a:schemeClr val="bg1"/>
                </a:solidFill>
              </a:rPr>
              <a:t> at</a:t>
            </a:r>
            <a:br>
              <a:rPr lang="en-US" sz="4800">
                <a:solidFill>
                  <a:schemeClr val="bg1"/>
                </a:solidFill>
              </a:rPr>
            </a:br>
            <a:br>
              <a:rPr lang="en-US" sz="4800">
                <a:solidFill>
                  <a:schemeClr val="bg1"/>
                </a:solidFill>
              </a:rPr>
            </a:br>
            <a:br>
              <a:rPr lang="en-US" sz="4800">
                <a:solidFill>
                  <a:schemeClr val="bg1"/>
                </a:solidFill>
              </a:rPr>
            </a:br>
            <a:r>
              <a:rPr lang="en-US" sz="4800">
                <a:solidFill>
                  <a:schemeClr val="bg1"/>
                </a:solidFill>
              </a:rPr>
              <a:t>Writing</a:t>
            </a:r>
            <a:br>
              <a:rPr lang="en-US" sz="4800">
                <a:solidFill>
                  <a:schemeClr val="bg1"/>
                </a:solidFill>
              </a:rPr>
            </a:br>
            <a:r>
              <a:rPr lang="en-US" sz="4800">
                <a:solidFill>
                  <a:schemeClr val="bg1"/>
                </a:solidFill>
              </a:rPr>
              <a:t>Reading short text</a:t>
            </a:r>
            <a:br>
              <a:rPr lang="en-US" sz="4800">
                <a:solidFill>
                  <a:schemeClr val="bg1"/>
                </a:solidFill>
              </a:rPr>
            </a:br>
            <a:r>
              <a:rPr lang="en-US" sz="4800">
                <a:solidFill>
                  <a:schemeClr val="bg1"/>
                </a:solidFill>
              </a:rPr>
              <a:t>Empathizing</a:t>
            </a:r>
            <a:br>
              <a:rPr lang="en-US" sz="4800">
                <a:solidFill>
                  <a:schemeClr val="bg1"/>
                </a:solidFill>
              </a:rPr>
            </a:br>
            <a:r>
              <a:rPr lang="en-US" sz="4800">
                <a:solidFill>
                  <a:schemeClr val="bg1"/>
                </a:solidFill>
              </a:rPr>
              <a:t>Troubleshooting</a:t>
            </a:r>
            <a:br>
              <a:rPr lang="en-US" sz="4800">
                <a:solidFill>
                  <a:schemeClr val="bg1"/>
                </a:solidFill>
              </a:rPr>
            </a:br>
            <a:r>
              <a:rPr lang="en-US" sz="4800">
                <a:solidFill>
                  <a:schemeClr val="bg1"/>
                </a:solidFill>
              </a:rPr>
              <a:t>Average level knowledge and expertise</a:t>
            </a:r>
            <a:br>
              <a:rPr lang="en-US" sz="4800">
                <a:solidFill>
                  <a:schemeClr val="bg1"/>
                </a:solidFill>
              </a:rPr>
            </a:br>
            <a:r>
              <a:rPr lang="en-US" sz="4800">
                <a:solidFill>
                  <a:schemeClr val="bg1"/>
                </a:solidFill>
              </a:rPr>
              <a:t>Creativity</a:t>
            </a:r>
            <a:br>
              <a:rPr lang="en-US" sz="4800">
                <a:solidFill>
                  <a:schemeClr val="bg1"/>
                </a:solidFill>
              </a:rPr>
            </a:br>
            <a:r>
              <a:rPr lang="en-US" sz="4800">
                <a:solidFill>
                  <a:schemeClr val="bg1"/>
                </a:solidFill>
              </a:rPr>
              <a:t>Teaching</a:t>
            </a:r>
            <a:br>
              <a:rPr lang="en-US" sz="4800">
                <a:solidFill>
                  <a:schemeClr val="bg1"/>
                </a:solidFill>
              </a:rPr>
            </a:br>
            <a:r>
              <a:rPr lang="en-US" sz="4800">
                <a:solidFill>
                  <a:schemeClr val="bg1"/>
                </a:solidFill>
              </a:rPr>
              <a:t>Listing possibilities</a:t>
            </a:r>
            <a:br>
              <a:rPr lang="en-US" sz="4800">
                <a:solidFill>
                  <a:schemeClr val="bg1"/>
                </a:solidFill>
              </a:rPr>
            </a:br>
            <a:r>
              <a:rPr lang="en-US" sz="4800">
                <a:solidFill>
                  <a:schemeClr val="bg1"/>
                </a:solidFill>
              </a:rPr>
              <a:t>Summarizing</a:t>
            </a:r>
            <a:br>
              <a:rPr lang="en-US" sz="4800">
                <a:solidFill>
                  <a:schemeClr val="bg1"/>
                </a:solidFill>
              </a:rPr>
            </a:br>
            <a:r>
              <a:rPr lang="en-US" sz="4800">
                <a:solidFill>
                  <a:schemeClr val="bg1"/>
                </a:solidFill>
              </a:rPr>
              <a:t>Repetitive tasks</a:t>
            </a:r>
            <a:br>
              <a:rPr lang="en-US" sz="4800">
                <a:solidFill>
                  <a:schemeClr val="bg1"/>
                </a:solidFill>
              </a:rPr>
            </a:br>
            <a:r>
              <a:rPr lang="en-US" sz="4800">
                <a:solidFill>
                  <a:schemeClr val="bg1"/>
                </a:solidFill>
              </a:rPr>
              <a:t>Coding</a:t>
            </a:r>
            <a:br>
              <a:rPr lang="en-US" sz="4800">
                <a:solidFill>
                  <a:schemeClr val="bg1"/>
                </a:solidFill>
              </a:rPr>
            </a:br>
            <a:r>
              <a:rPr lang="en-US" sz="4800">
                <a:solidFill>
                  <a:schemeClr val="bg1"/>
                </a:solidFill>
              </a:rPr>
              <a:t>General skills</a:t>
            </a:r>
            <a:br>
              <a:rPr lang="en-US" sz="4800">
                <a:solidFill>
                  <a:schemeClr val="bg1"/>
                </a:solidFill>
              </a:rPr>
            </a:br>
            <a:br>
              <a:rPr lang="en-US" sz="4800">
                <a:solidFill>
                  <a:schemeClr val="bg1"/>
                </a:solidFill>
              </a:rPr>
            </a:br>
            <a:endParaRPr lang="en-US" sz="4800">
              <a:solidFill>
                <a:schemeClr val="bg1"/>
              </a:solidFill>
            </a:endParaRPr>
          </a:p>
        </p:txBody>
      </p:sp>
      <p:sp>
        <p:nvSpPr>
          <p:cNvPr id="3" name="Title 1">
            <a:extLst>
              <a:ext uri="{FF2B5EF4-FFF2-40B4-BE49-F238E27FC236}">
                <a16:creationId xmlns:a16="http://schemas.microsoft.com/office/drawing/2014/main" id="{4DB9B46E-4B9B-AD80-59A2-966107F8086D}"/>
              </a:ext>
            </a:extLst>
          </p:cNvPr>
          <p:cNvSpPr txBox="1">
            <a:spLocks/>
          </p:cNvSpPr>
          <p:nvPr/>
        </p:nvSpPr>
        <p:spPr>
          <a:xfrm>
            <a:off x="12488564" y="2168555"/>
            <a:ext cx="10982032" cy="56718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TTFirs-Bold"/>
                <a:ea typeface="+mj-ea"/>
                <a:cs typeface="+mj-cs"/>
              </a:rPr>
              <a:t>LLM’s are </a:t>
            </a:r>
            <a:r>
              <a:rPr kumimoji="0" lang="en-US" sz="6400" b="1" i="0" u="dbl" strike="noStrike" kern="1200" cap="none" spc="0" normalizeH="0" baseline="0" noProof="0">
                <a:ln>
                  <a:noFill/>
                </a:ln>
                <a:solidFill>
                  <a:srgbClr val="FFFFFF"/>
                </a:solidFill>
                <a:effectLst/>
                <a:uLnTx/>
                <a:uFill>
                  <a:solidFill>
                    <a:srgbClr val="00008F">
                      <a:lumMod val="40000"/>
                      <a:lumOff val="60000"/>
                    </a:srgbClr>
                  </a:solidFill>
                </a:uFill>
                <a:latin typeface="TT Firs Black" panose="02000503030000020003" pitchFamily="2" charset="77"/>
                <a:ea typeface="+mj-ea"/>
                <a:cs typeface="+mj-cs"/>
              </a:rPr>
              <a:t>BAD</a:t>
            </a:r>
            <a:r>
              <a:rPr kumimoji="0" lang="en-US" sz="4800" b="0" i="0" u="none" strike="noStrike" kern="1200" cap="none" spc="0" normalizeH="0" baseline="0" noProof="0">
                <a:ln>
                  <a:noFill/>
                </a:ln>
                <a:solidFill>
                  <a:prstClr val="white"/>
                </a:solidFill>
                <a:effectLst/>
                <a:uLnTx/>
                <a:uFillTx/>
                <a:latin typeface="TTFirs-Bold"/>
                <a:ea typeface="+mj-ea"/>
                <a:cs typeface="+mj-cs"/>
              </a:rPr>
              <a:t> at</a:t>
            </a:r>
            <a:br>
              <a:rPr kumimoji="0" lang="en-US" sz="4800" b="0" i="0" u="none" strike="noStrike" kern="1200" cap="none" spc="0" normalizeH="0" baseline="0" noProof="0">
                <a:ln>
                  <a:noFill/>
                </a:ln>
                <a:solidFill>
                  <a:prstClr val="white"/>
                </a:solidFill>
                <a:effectLst/>
                <a:uLnTx/>
                <a:uFillTx/>
                <a:latin typeface="TTFirs-Bold"/>
                <a:ea typeface="+mj-ea"/>
                <a:cs typeface="+mj-cs"/>
              </a:rPr>
            </a:br>
            <a:endParaRPr kumimoji="0" lang="en-US" sz="4800" b="0" i="0" u="none" strike="noStrike" kern="1200" cap="none" spc="0" normalizeH="0" baseline="0" noProof="0">
              <a:ln>
                <a:noFill/>
              </a:ln>
              <a:solidFill>
                <a:prstClr val="white"/>
              </a:solidFill>
              <a:effectLst/>
              <a:uLnTx/>
              <a:uFillTx/>
              <a:latin typeface="TTFirs-Bold"/>
              <a:ea typeface="+mj-ea"/>
              <a:cs typeface="+mj-cs"/>
            </a:endParaRPr>
          </a:p>
          <a:p>
            <a:pPr marL="0" marR="0" lvl="0" indent="0" algn="ctr" defTabSz="1828800" rtl="0" eaLnBrk="1" fontAlgn="auto" latinLnBrk="0" hangingPunct="1">
              <a:lnSpc>
                <a:spcPct val="90000"/>
              </a:lnSpc>
              <a:spcBef>
                <a:spcPct val="0"/>
              </a:spcBef>
              <a:spcAft>
                <a:spcPts val="0"/>
              </a:spcAft>
              <a:buClrTx/>
              <a:buSzTx/>
              <a:buFontTx/>
              <a:buNone/>
              <a:tabLst/>
              <a:defRPr/>
            </a:pPr>
            <a:br>
              <a:rPr kumimoji="0" lang="en-US" sz="4800" b="0" i="0" u="none" strike="noStrike" kern="1200" cap="none" spc="0" normalizeH="0" baseline="0" noProof="0">
                <a:ln>
                  <a:noFill/>
                </a:ln>
                <a:solidFill>
                  <a:prstClr val="white"/>
                </a:solidFill>
                <a:effectLst/>
                <a:uLnTx/>
                <a:uFillTx/>
                <a:latin typeface="TTFirs-Bold"/>
                <a:ea typeface="+mj-ea"/>
                <a:cs typeface="+mj-cs"/>
              </a:rPr>
            </a:br>
            <a:r>
              <a:rPr kumimoji="0" lang="en-US" sz="4800" b="0" i="0" u="none" strike="noStrike" kern="1200" cap="none" spc="0" normalizeH="0" baseline="0" noProof="0">
                <a:ln>
                  <a:noFill/>
                </a:ln>
                <a:solidFill>
                  <a:prstClr val="white"/>
                </a:solidFill>
                <a:effectLst/>
                <a:uLnTx/>
                <a:uFillTx/>
                <a:latin typeface="TTFirs-Bold"/>
                <a:ea typeface="+mj-ea"/>
                <a:cs typeface="+mj-cs"/>
              </a:rPr>
              <a:t>Truthfulness</a:t>
            </a:r>
          </a:p>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TTFirs-Bold"/>
                <a:ea typeface="+mj-ea"/>
                <a:cs typeface="+mj-cs"/>
              </a:rPr>
              <a:t>Recent knowledge</a:t>
            </a:r>
          </a:p>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TTFirs-Bold"/>
                <a:ea typeface="+mj-ea"/>
                <a:cs typeface="+mj-cs"/>
              </a:rPr>
              <a:t>Expert level knowledge and expertise</a:t>
            </a:r>
          </a:p>
          <a:p>
            <a:pPr marL="0" marR="0" lvl="0" indent="0" algn="ctr" defTabSz="1828800"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TFirs-Bold"/>
              <a:ea typeface="+mj-ea"/>
              <a:cs typeface="+mj-cs"/>
            </a:endParaRPr>
          </a:p>
          <a:p>
            <a:pPr marL="0" marR="0" lvl="0" indent="0" algn="ctr" defTabSz="1828800"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TFirs-Bold"/>
              <a:ea typeface="+mj-ea"/>
              <a:cs typeface="+mj-cs"/>
            </a:endParaRPr>
          </a:p>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TTFirs-Bold"/>
                <a:ea typeface="+mj-ea"/>
                <a:cs typeface="+mj-cs"/>
              </a:rPr>
              <a:t>Your specific expertise</a:t>
            </a:r>
          </a:p>
          <a:p>
            <a:pPr marL="0" marR="0" lvl="0" indent="0" algn="ctr" defTabSz="1828800"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a:ln>
                <a:noFill/>
              </a:ln>
              <a:solidFill>
                <a:prstClr val="white"/>
              </a:solidFill>
              <a:effectLst/>
              <a:uLnTx/>
              <a:uFillTx/>
              <a:latin typeface="TTFirs-Bold"/>
              <a:ea typeface="+mj-ea"/>
              <a:cs typeface="+mj-cs"/>
            </a:endParaRPr>
          </a:p>
        </p:txBody>
      </p:sp>
    </p:spTree>
    <p:extLst>
      <p:ext uri="{BB962C8B-B14F-4D97-AF65-F5344CB8AC3E}">
        <p14:creationId xmlns:p14="http://schemas.microsoft.com/office/powerpoint/2010/main" val="173187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5"/>
        <p:cNvGrpSpPr/>
        <p:nvPr/>
      </p:nvGrpSpPr>
      <p:grpSpPr>
        <a:xfrm>
          <a:off x="0" y="0"/>
          <a:ext cx="0" cy="0"/>
          <a:chOff x="0" y="0"/>
          <a:chExt cx="0" cy="0"/>
        </a:xfrm>
      </p:grpSpPr>
      <p:sp>
        <p:nvSpPr>
          <p:cNvPr id="236" name="Google Shape;236;p5"/>
          <p:cNvSpPr txBox="1"/>
          <p:nvPr/>
        </p:nvSpPr>
        <p:spPr>
          <a:xfrm>
            <a:off x="10776856" y="6097718"/>
            <a:ext cx="13174456" cy="124341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3200"/>
              <a:buFont typeface="Arial"/>
              <a:buNone/>
            </a:pPr>
            <a:br>
              <a:rPr lang="en-GB" sz="3200" b="0" i="0" u="none" strike="noStrike" cap="none">
                <a:solidFill>
                  <a:srgbClr val="000000"/>
                </a:solidFill>
                <a:latin typeface="Arial"/>
                <a:ea typeface="Arial"/>
                <a:cs typeface="Arial"/>
                <a:sym typeface="Arial"/>
              </a:rPr>
            </a:br>
            <a:endParaRPr sz="3200" b="0" i="0" u="none" strike="noStrike" cap="none">
              <a:solidFill>
                <a:srgbClr val="000000"/>
              </a:solidFill>
              <a:latin typeface="Arial"/>
              <a:ea typeface="Arial"/>
              <a:cs typeface="Arial"/>
              <a:sym typeface="Arial"/>
            </a:endParaRPr>
          </a:p>
        </p:txBody>
      </p:sp>
      <p:pic>
        <p:nvPicPr>
          <p:cNvPr id="240" name="Google Shape;240;p5" descr="I Could Care Less"/>
          <p:cNvPicPr preferRelativeResize="0"/>
          <p:nvPr/>
        </p:nvPicPr>
        <p:blipFill rotWithShape="1">
          <a:blip r:embed="rId3">
            <a:alphaModFix/>
          </a:blip>
          <a:srcRect/>
          <a:stretch/>
        </p:blipFill>
        <p:spPr>
          <a:xfrm>
            <a:off x="10456224" y="101758"/>
            <a:ext cx="12593499" cy="13512484"/>
          </a:xfrm>
          <a:prstGeom prst="rect">
            <a:avLst/>
          </a:prstGeom>
          <a:noFill/>
          <a:ln>
            <a:noFill/>
          </a:ln>
        </p:spPr>
      </p:pic>
      <p:sp>
        <p:nvSpPr>
          <p:cNvPr id="11" name="Rectangle 10">
            <a:extLst>
              <a:ext uri="{FF2B5EF4-FFF2-40B4-BE49-F238E27FC236}">
                <a16:creationId xmlns:a16="http://schemas.microsoft.com/office/drawing/2014/main" id="{C4DA7BC0-D33A-46D6-81B7-B49FF2DD695C}"/>
              </a:ext>
            </a:extLst>
          </p:cNvPr>
          <p:cNvSpPr/>
          <p:nvPr/>
        </p:nvSpPr>
        <p:spPr>
          <a:xfrm>
            <a:off x="-1188587" y="3918857"/>
            <a:ext cx="8431215" cy="3566160"/>
          </a:xfrm>
          <a:prstGeom prst="rect">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223;p4">
            <a:extLst>
              <a:ext uri="{FF2B5EF4-FFF2-40B4-BE49-F238E27FC236}">
                <a16:creationId xmlns:a16="http://schemas.microsoft.com/office/drawing/2014/main" id="{E51ACF3C-CBF9-418D-ACBC-DF0FEA0AF97B}"/>
              </a:ext>
            </a:extLst>
          </p:cNvPr>
          <p:cNvSpPr txBox="1"/>
          <p:nvPr/>
        </p:nvSpPr>
        <p:spPr>
          <a:xfrm>
            <a:off x="-5918" y="3466682"/>
            <a:ext cx="7223760" cy="4534575"/>
          </a:xfrm>
          <a:prstGeom prst="rect">
            <a:avLst/>
          </a:prstGeom>
          <a:noFill/>
          <a:ln>
            <a:noFill/>
          </a:ln>
        </p:spPr>
        <p:txBody>
          <a:bodyPr spcFirstLastPara="1" wrap="square" lIns="50800" tIns="50800" rIns="50800" bIns="50800" anchor="t" anchorCtr="0">
            <a:spAutoFit/>
          </a:bodyPr>
          <a:lstStyle/>
          <a:p>
            <a:pPr lvl="0" algn="r">
              <a:lnSpc>
                <a:spcPct val="120000"/>
              </a:lnSpc>
              <a:buClr>
                <a:srgbClr val="025FFF"/>
              </a:buClr>
              <a:buSzPts val="7000"/>
            </a:pPr>
            <a:r>
              <a:rPr lang="en-GB" sz="8000" b="1" dirty="0">
                <a:solidFill>
                  <a:schemeClr val="bg1"/>
                </a:solidFill>
                <a:latin typeface="Poppins" panose="00000500000000000000" pitchFamily="2" charset="0"/>
                <a:cs typeface="Poppins" panose="00000500000000000000" pitchFamily="2" charset="0"/>
              </a:rPr>
              <a:t>WHAT MAKES LANGUAGE HARD?</a:t>
            </a:r>
          </a:p>
        </p:txBody>
      </p:sp>
      <p:grpSp>
        <p:nvGrpSpPr>
          <p:cNvPr id="21" name="Google Shape;241;p5">
            <a:extLst>
              <a:ext uri="{FF2B5EF4-FFF2-40B4-BE49-F238E27FC236}">
                <a16:creationId xmlns:a16="http://schemas.microsoft.com/office/drawing/2014/main" id="{1D129AF6-E291-467D-9649-7531A2C9B253}"/>
              </a:ext>
            </a:extLst>
          </p:cNvPr>
          <p:cNvGrpSpPr/>
          <p:nvPr/>
        </p:nvGrpSpPr>
        <p:grpSpPr>
          <a:xfrm>
            <a:off x="190530" y="11829870"/>
            <a:ext cx="6460797" cy="1733818"/>
            <a:chOff x="1475509" y="10453255"/>
            <a:chExt cx="7002213" cy="1911927"/>
          </a:xfrm>
        </p:grpSpPr>
        <p:pic>
          <p:nvPicPr>
            <p:cNvPr id="22" name="Google Shape;242;p5" descr="Book stack free icon">
              <a:extLst>
                <a:ext uri="{FF2B5EF4-FFF2-40B4-BE49-F238E27FC236}">
                  <a16:creationId xmlns:a16="http://schemas.microsoft.com/office/drawing/2014/main" id="{7F8B6732-AA13-4C2F-A6BD-43860408FCE4}"/>
                </a:ext>
              </a:extLst>
            </p:cNvPr>
            <p:cNvPicPr preferRelativeResize="0"/>
            <p:nvPr/>
          </p:nvPicPr>
          <p:blipFill rotWithShape="1">
            <a:blip r:embed="rId4">
              <a:alphaModFix/>
            </a:blip>
            <a:srcRect/>
            <a:stretch/>
          </p:blipFill>
          <p:spPr>
            <a:xfrm>
              <a:off x="1866392" y="11003106"/>
              <a:ext cx="960263" cy="960263"/>
            </a:xfrm>
            <a:prstGeom prst="rect">
              <a:avLst/>
            </a:prstGeom>
            <a:noFill/>
            <a:ln>
              <a:noFill/>
            </a:ln>
          </p:spPr>
        </p:pic>
        <p:sp>
          <p:nvSpPr>
            <p:cNvPr id="23" name="Google Shape;243;p5">
              <a:extLst>
                <a:ext uri="{FF2B5EF4-FFF2-40B4-BE49-F238E27FC236}">
                  <a16:creationId xmlns:a16="http://schemas.microsoft.com/office/drawing/2014/main" id="{EF78E380-0CBE-473D-A16A-61727A2795CB}"/>
                </a:ext>
              </a:extLst>
            </p:cNvPr>
            <p:cNvSpPr txBox="1"/>
            <p:nvPr/>
          </p:nvSpPr>
          <p:spPr>
            <a:xfrm>
              <a:off x="3380014" y="11003106"/>
              <a:ext cx="4453421" cy="960263"/>
            </a:xfrm>
            <a:prstGeom prst="rect">
              <a:avLst/>
            </a:prstGeom>
            <a:noFill/>
            <a:ln>
              <a:noFill/>
            </a:ln>
          </p:spPr>
          <p:txBody>
            <a:bodyPr spcFirstLastPara="1" wrap="square" lIns="0" tIns="0" rIns="0" bIns="0" anchor="ctr" anchorCtr="0">
              <a:spAutoFit/>
            </a:bodyPr>
            <a:lstStyle/>
            <a:p>
              <a:pPr marL="0" marR="0" lvl="0" indent="0" algn="l" rtl="0">
                <a:lnSpc>
                  <a:spcPct val="120000"/>
                </a:lnSpc>
                <a:spcBef>
                  <a:spcPts val="0"/>
                </a:spcBef>
                <a:spcAft>
                  <a:spcPts val="0"/>
                </a:spcAft>
                <a:buClr>
                  <a:srgbClr val="025FFF"/>
                </a:buClr>
                <a:buSzPts val="2600"/>
                <a:buFont typeface="Roboto Light"/>
                <a:buNone/>
              </a:pPr>
              <a:r>
                <a:rPr lang="en-GB" sz="2600" b="1" i="0" u="none" strike="noStrike" cap="none" dirty="0">
                  <a:solidFill>
                    <a:srgbClr val="025FFF"/>
                  </a:solidFill>
                  <a:latin typeface="Poppins ExtraLight" panose="00000300000000000000" pitchFamily="2" charset="0"/>
                  <a:ea typeface="Roboto Light"/>
                  <a:cs typeface="Poppins ExtraLight" panose="00000300000000000000" pitchFamily="2" charset="0"/>
                  <a:sym typeface="Roboto Light"/>
                </a:rPr>
                <a:t>Source</a:t>
              </a:r>
              <a:endParaRPr lang="en-GB" b="1" dirty="0">
                <a:latin typeface="Poppins ExtraLight" panose="00000300000000000000" pitchFamily="2" charset="0"/>
                <a:cs typeface="Poppins ExtraLight" panose="00000300000000000000" pitchFamily="2" charset="0"/>
              </a:endParaRPr>
            </a:p>
            <a:p>
              <a:pPr marL="0" marR="0" lvl="0" indent="0" algn="l" rtl="0">
                <a:lnSpc>
                  <a:spcPct val="120000"/>
                </a:lnSpc>
                <a:spcBef>
                  <a:spcPts val="0"/>
                </a:spcBef>
                <a:spcAft>
                  <a:spcPts val="0"/>
                </a:spcAft>
                <a:buClr>
                  <a:srgbClr val="7F7F7F"/>
                </a:buClr>
                <a:buSzPts val="2600"/>
                <a:buFont typeface="Roboto Light"/>
                <a:buNone/>
              </a:pPr>
              <a:r>
                <a:rPr lang="en-GB" sz="2600" b="1" i="0" u="none" strike="noStrike" cap="none" dirty="0">
                  <a:solidFill>
                    <a:srgbClr val="0D1E25"/>
                  </a:solidFill>
                  <a:latin typeface="Poppins ExtraLight" panose="00000300000000000000" pitchFamily="2" charset="0"/>
                  <a:ea typeface="Roboto Light"/>
                  <a:cs typeface="Poppins ExtraLight" panose="00000300000000000000" pitchFamily="2" charset="0"/>
                  <a:sym typeface="Roboto Light"/>
                </a:rPr>
                <a:t>XKCD  </a:t>
              </a:r>
              <a:endParaRPr lang="en-GB" b="1" dirty="0">
                <a:solidFill>
                  <a:srgbClr val="0D1E25"/>
                </a:solidFill>
                <a:latin typeface="Poppins ExtraLight" panose="00000300000000000000" pitchFamily="2" charset="0"/>
                <a:cs typeface="Poppins ExtraLight" panose="00000300000000000000" pitchFamily="2" charset="0"/>
              </a:endParaRPr>
            </a:p>
          </p:txBody>
        </p:sp>
        <p:sp>
          <p:nvSpPr>
            <p:cNvPr id="24" name="Google Shape;244;p5">
              <a:extLst>
                <a:ext uri="{FF2B5EF4-FFF2-40B4-BE49-F238E27FC236}">
                  <a16:creationId xmlns:a16="http://schemas.microsoft.com/office/drawing/2014/main" id="{54BC96EC-28BD-4D15-823E-DE239140272D}"/>
                </a:ext>
              </a:extLst>
            </p:cNvPr>
            <p:cNvSpPr/>
            <p:nvPr/>
          </p:nvSpPr>
          <p:spPr>
            <a:xfrm>
              <a:off x="1475509" y="10453255"/>
              <a:ext cx="7002213" cy="1911927"/>
            </a:xfrm>
            <a:prstGeom prst="rect">
              <a:avLst/>
            </a:prstGeom>
            <a:noFill/>
            <a:ln w="31750" cap="flat" cmpd="sng">
              <a:solidFill>
                <a:srgbClr val="025FFF"/>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l" rtl="0">
                <a:lnSpc>
                  <a:spcPct val="120000"/>
                </a:lnSpc>
                <a:spcBef>
                  <a:spcPts val="0"/>
                </a:spcBef>
                <a:spcAft>
                  <a:spcPts val="0"/>
                </a:spcAft>
                <a:buClr>
                  <a:srgbClr val="5E5E5E"/>
                </a:buClr>
                <a:buSzPts val="3600"/>
                <a:buFont typeface="Roboto Light"/>
                <a:buNone/>
              </a:pPr>
              <a:endParaRPr sz="3600" b="0" i="0" u="none" strike="noStrike" cap="none">
                <a:solidFill>
                  <a:srgbClr val="505050"/>
                </a:solidFill>
                <a:latin typeface="Helvetica Neue Light"/>
                <a:ea typeface="Helvetica Neue Light"/>
                <a:cs typeface="Helvetica Neue Light"/>
                <a:sym typeface="Helvetica Neue Light"/>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67B32-C0EB-4262-8529-E7578C7D22CA}"/>
              </a:ext>
            </a:extLst>
          </p:cNvPr>
          <p:cNvSpPr>
            <a:spLocks noGrp="1"/>
          </p:cNvSpPr>
          <p:nvPr>
            <p:ph type="title"/>
          </p:nvPr>
        </p:nvSpPr>
        <p:spPr/>
        <p:txBody>
          <a:bodyPr/>
          <a:lstStyle/>
          <a:p>
            <a:r>
              <a:rPr lang="en-US" dirty="0"/>
              <a:t>The Limitations of Current Language Models</a:t>
            </a:r>
          </a:p>
        </p:txBody>
      </p:sp>
      <p:sp>
        <p:nvSpPr>
          <p:cNvPr id="3" name="Text Placeholder 2">
            <a:extLst>
              <a:ext uri="{FF2B5EF4-FFF2-40B4-BE49-F238E27FC236}">
                <a16:creationId xmlns:a16="http://schemas.microsoft.com/office/drawing/2014/main" id="{23EE3F16-7F11-49D6-8492-BA0EFA953251}"/>
              </a:ext>
            </a:extLst>
          </p:cNvPr>
          <p:cNvSpPr>
            <a:spLocks noGrp="1"/>
          </p:cNvSpPr>
          <p:nvPr>
            <p:ph type="body" idx="1"/>
          </p:nvPr>
        </p:nvSpPr>
        <p:spPr>
          <a:xfrm>
            <a:off x="514458" y="2523060"/>
            <a:ext cx="21179139" cy="6206056"/>
          </a:xfrm>
        </p:spPr>
        <p:txBody>
          <a:bodyPr>
            <a:noAutofit/>
          </a:bodyPr>
          <a:lstStyle/>
          <a:p>
            <a:pPr marL="0" indent="0">
              <a:lnSpc>
                <a:spcPct val="150000"/>
              </a:lnSpc>
              <a:spcBef>
                <a:spcPts val="0"/>
              </a:spcBef>
              <a:buClr>
                <a:srgbClr val="025EFF"/>
              </a:buClr>
              <a:buNone/>
            </a:pPr>
            <a:r>
              <a:rPr lang="en-US" dirty="0">
                <a:solidFill>
                  <a:srgbClr val="0D1E25"/>
                </a:solidFill>
              </a:rPr>
              <a:t>LLM’s are often called </a:t>
            </a:r>
            <a:r>
              <a:rPr lang="en-US" b="1" dirty="0">
                <a:solidFill>
                  <a:srgbClr val="022CFF"/>
                </a:solidFill>
              </a:rPr>
              <a:t>“Stochastic parrots”</a:t>
            </a:r>
            <a:endParaRPr lang="en-US" dirty="0">
              <a:solidFill>
                <a:srgbClr val="0D1E25"/>
              </a:solidFill>
            </a:endParaRPr>
          </a:p>
          <a:p>
            <a:pPr>
              <a:lnSpc>
                <a:spcPct val="150000"/>
              </a:lnSpc>
              <a:spcBef>
                <a:spcPts val="0"/>
              </a:spcBef>
              <a:buClr>
                <a:srgbClr val="025EFF"/>
              </a:buClr>
            </a:pPr>
            <a:r>
              <a:rPr lang="en-US" dirty="0">
                <a:solidFill>
                  <a:srgbClr val="0D1E25"/>
                </a:solidFill>
              </a:rPr>
              <a:t>Common sense reasoning. Lots of examples </a:t>
            </a:r>
            <a:r>
              <a:rPr lang="en-US" dirty="0">
                <a:solidFill>
                  <a:srgbClr val="0D1E25"/>
                </a:solidFill>
                <a:hlinkClick r:id="rId2"/>
              </a:rPr>
              <a:t>here</a:t>
            </a:r>
            <a:r>
              <a:rPr lang="en-US" dirty="0">
                <a:solidFill>
                  <a:srgbClr val="0D1E25"/>
                </a:solidFill>
              </a:rPr>
              <a:t> (and a lot of </a:t>
            </a:r>
            <a:r>
              <a:rPr lang="en-US" dirty="0" err="1">
                <a:solidFill>
                  <a:srgbClr val="0D1E25"/>
                </a:solidFill>
              </a:rPr>
              <a:t>critism</a:t>
            </a:r>
            <a:r>
              <a:rPr lang="en-US" dirty="0">
                <a:solidFill>
                  <a:srgbClr val="0D1E25"/>
                </a:solidFill>
              </a:rPr>
              <a:t> on </a:t>
            </a:r>
            <a:r>
              <a:rPr lang="en-US" dirty="0" err="1">
                <a:solidFill>
                  <a:srgbClr val="0D1E25"/>
                </a:solidFill>
              </a:rPr>
              <a:t>OpenAI</a:t>
            </a:r>
            <a:r>
              <a:rPr lang="en-US" dirty="0">
                <a:solidFill>
                  <a:srgbClr val="0D1E25"/>
                </a:solidFill>
              </a:rPr>
              <a:t>)</a:t>
            </a:r>
          </a:p>
          <a:p>
            <a:pPr lvl="1">
              <a:lnSpc>
                <a:spcPct val="150000"/>
              </a:lnSpc>
              <a:spcBef>
                <a:spcPts val="0"/>
              </a:spcBef>
              <a:buClr>
                <a:srgbClr val="025EFF"/>
              </a:buClr>
            </a:pPr>
            <a:r>
              <a:rPr lang="en-US" sz="2800" dirty="0">
                <a:solidFill>
                  <a:srgbClr val="0D1E25"/>
                </a:solidFill>
              </a:rPr>
              <a:t>Physical reasoning, biological reasoning, psychologic reasoning, object tracking, … (</a:t>
            </a:r>
            <a:r>
              <a:rPr lang="en-US" sz="2800" dirty="0">
                <a:solidFill>
                  <a:srgbClr val="0D1E25"/>
                </a:solidFill>
                <a:hlinkClick r:id="rId2"/>
              </a:rPr>
              <a:t>examples</a:t>
            </a:r>
            <a:r>
              <a:rPr lang="en-US" sz="2800" dirty="0">
                <a:solidFill>
                  <a:srgbClr val="0D1E25"/>
                </a:solidFill>
              </a:rPr>
              <a:t>) </a:t>
            </a:r>
            <a:endParaRPr lang="en-US" sz="2800" dirty="0">
              <a:solidFill>
                <a:srgbClr val="025EFF"/>
              </a:solidFill>
            </a:endParaRPr>
          </a:p>
          <a:p>
            <a:pPr>
              <a:lnSpc>
                <a:spcPct val="150000"/>
              </a:lnSpc>
              <a:spcBef>
                <a:spcPts val="0"/>
              </a:spcBef>
              <a:buClr>
                <a:srgbClr val="025EFF"/>
              </a:buClr>
            </a:pPr>
            <a:r>
              <a:rPr lang="en-US" dirty="0">
                <a:solidFill>
                  <a:srgbClr val="0D1E25"/>
                </a:solidFill>
              </a:rPr>
              <a:t>Being correct about facts. </a:t>
            </a:r>
          </a:p>
          <a:p>
            <a:pPr lvl="1">
              <a:lnSpc>
                <a:spcPct val="150000"/>
              </a:lnSpc>
              <a:spcBef>
                <a:spcPts val="0"/>
              </a:spcBef>
              <a:buClr>
                <a:srgbClr val="025EFF"/>
              </a:buClr>
            </a:pPr>
            <a:r>
              <a:rPr lang="en-US" dirty="0">
                <a:solidFill>
                  <a:srgbClr val="0D1E25"/>
                </a:solidFill>
              </a:rPr>
              <a:t>Example: this </a:t>
            </a:r>
            <a:r>
              <a:rPr lang="en-US" dirty="0">
                <a:solidFill>
                  <a:srgbClr val="0D1E25"/>
                </a:solidFill>
                <a:hlinkClick r:id="rId2">
                  <a:extLst>
                    <a:ext uri="{A12FA001-AC4F-418D-AE19-62706E023703}">
                      <ahyp:hlinkClr xmlns:ahyp="http://schemas.microsoft.com/office/drawing/2018/hyperlinkcolor" val="tx"/>
                    </a:ext>
                  </a:extLst>
                </a:hlinkClick>
              </a:rPr>
              <a:t>article</a:t>
            </a:r>
            <a:r>
              <a:rPr lang="en-US" dirty="0">
                <a:solidFill>
                  <a:srgbClr val="0D1E25"/>
                </a:solidFill>
              </a:rPr>
              <a:t> about the Galactica “Science LLM“</a:t>
            </a:r>
          </a:p>
          <a:p>
            <a:pPr lvl="1">
              <a:lnSpc>
                <a:spcPct val="150000"/>
              </a:lnSpc>
              <a:spcBef>
                <a:spcPts val="0"/>
              </a:spcBef>
              <a:buClr>
                <a:srgbClr val="025EFF"/>
              </a:buClr>
            </a:pPr>
            <a:endParaRPr lang="en-US" dirty="0">
              <a:solidFill>
                <a:srgbClr val="0D1E25"/>
              </a:solidFill>
            </a:endParaRPr>
          </a:p>
          <a:p>
            <a:pPr>
              <a:lnSpc>
                <a:spcPct val="150000"/>
              </a:lnSpc>
              <a:spcBef>
                <a:spcPts val="0"/>
              </a:spcBef>
              <a:buClr>
                <a:srgbClr val="025EFF"/>
              </a:buClr>
            </a:pPr>
            <a:r>
              <a:rPr lang="en-US" dirty="0">
                <a:solidFill>
                  <a:srgbClr val="0D1E25"/>
                </a:solidFill>
              </a:rPr>
              <a:t>Being modest. LLM’s are overconfident because most of the internet has an authoritative tone.</a:t>
            </a:r>
          </a:p>
        </p:txBody>
      </p:sp>
      <p:pic>
        <p:nvPicPr>
          <p:cNvPr id="9" name="Picture 8" descr="Text&#10;&#10;Description automatically generated">
            <a:extLst>
              <a:ext uri="{FF2B5EF4-FFF2-40B4-BE49-F238E27FC236}">
                <a16:creationId xmlns:a16="http://schemas.microsoft.com/office/drawing/2014/main" id="{0CC3BA03-6DC1-7410-2286-6FF96AD86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1392" y="10076292"/>
            <a:ext cx="7546405" cy="3131689"/>
          </a:xfrm>
          <a:prstGeom prst="rect">
            <a:avLst/>
          </a:prstGeom>
        </p:spPr>
      </p:pic>
      <p:pic>
        <p:nvPicPr>
          <p:cNvPr id="11" name="Picture 10" descr="Text&#10;&#10;Description automatically generated">
            <a:extLst>
              <a:ext uri="{FF2B5EF4-FFF2-40B4-BE49-F238E27FC236}">
                <a16:creationId xmlns:a16="http://schemas.microsoft.com/office/drawing/2014/main" id="{FF1A3772-887F-B14A-5F02-7B2D57BB7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9475" y="11928744"/>
            <a:ext cx="7391400" cy="1130300"/>
          </a:xfrm>
          <a:prstGeom prst="rect">
            <a:avLst/>
          </a:prstGeom>
        </p:spPr>
      </p:pic>
    </p:spTree>
    <p:extLst>
      <p:ext uri="{BB962C8B-B14F-4D97-AF65-F5344CB8AC3E}">
        <p14:creationId xmlns:p14="http://schemas.microsoft.com/office/powerpoint/2010/main" val="23798016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3074" name="Picture 2" descr="Layered diagram of the cozy web as a series of underground burrows beneath the dark forest">
            <a:extLst>
              <a:ext uri="{FF2B5EF4-FFF2-40B4-BE49-F238E27FC236}">
                <a16:creationId xmlns:a16="http://schemas.microsoft.com/office/drawing/2014/main" id="{A6E96642-A0F6-F9A4-4B0C-09B29EF83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313" y="12356"/>
            <a:ext cx="12271374" cy="13716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09C2E5C-5CA4-11C4-D8FF-A34E2EBE386C}"/>
              </a:ext>
            </a:extLst>
          </p:cNvPr>
          <p:cNvSpPr txBox="1"/>
          <p:nvPr/>
        </p:nvSpPr>
        <p:spPr>
          <a:xfrm>
            <a:off x="18584560" y="11581662"/>
            <a:ext cx="5799440" cy="830997"/>
          </a:xfrm>
          <a:prstGeom prst="rect">
            <a:avLst/>
          </a:prstGeom>
          <a:noFill/>
        </p:spPr>
        <p:txBody>
          <a:bodyPr wrap="square">
            <a:spAutoFit/>
          </a:bodyPr>
          <a:lstStyle/>
          <a:p>
            <a:pPr defTabSz="1828800"/>
            <a:r>
              <a:rPr lang="en-BE" sz="2400" dirty="0">
                <a:solidFill>
                  <a:prstClr val="white"/>
                </a:solidFill>
                <a:latin typeface="TTFirs-Light"/>
              </a:rPr>
              <a:t>Recommended reading (source)</a:t>
            </a:r>
          </a:p>
          <a:p>
            <a:pPr defTabSz="1828800"/>
            <a:r>
              <a:rPr lang="en-BE" sz="2400" dirty="0">
                <a:solidFill>
                  <a:prstClr val="white"/>
                </a:solidFill>
                <a:latin typeface="TTFirs-Light"/>
              </a:rPr>
              <a:t>https://maggieappleton.com/cozy-web</a:t>
            </a:r>
          </a:p>
        </p:txBody>
      </p:sp>
    </p:spTree>
    <p:extLst>
      <p:ext uri="{BB962C8B-B14F-4D97-AF65-F5344CB8AC3E}">
        <p14:creationId xmlns:p14="http://schemas.microsoft.com/office/powerpoint/2010/main" val="12989528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TTFirs-Light"/>
            </a:endParaRPr>
          </a:p>
        </p:txBody>
      </p:sp>
      <p:sp>
        <p:nvSpPr>
          <p:cNvPr id="17" name="Rectangle 20">
            <a:extLst>
              <a:ext uri="{FF2B5EF4-FFF2-40B4-BE49-F238E27FC236}">
                <a16:creationId xmlns:a16="http://schemas.microsoft.com/office/drawing/2014/main" id="{612F383F-B981-4BC3-9E2B-7BE938CE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4800"/>
            <a:ext cx="24377904" cy="13716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TTFirs-Light"/>
            </a:endParaRPr>
          </a:p>
        </p:txBody>
      </p:sp>
      <p:sp>
        <p:nvSpPr>
          <p:cNvPr id="18" name="Rectangle 22">
            <a:extLst>
              <a:ext uri="{FF2B5EF4-FFF2-40B4-BE49-F238E27FC236}">
                <a16:creationId xmlns:a16="http://schemas.microsoft.com/office/drawing/2014/main" id="{5AA485AD-076E-4077-A6E6-C3C9F0C39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904" cy="13716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TTFirs-Light"/>
            </a:endParaRPr>
          </a:p>
        </p:txBody>
      </p:sp>
      <p:pic>
        <p:nvPicPr>
          <p:cNvPr id="20" name="Picture 24">
            <a:extLst>
              <a:ext uri="{FF2B5EF4-FFF2-40B4-BE49-F238E27FC236}">
                <a16:creationId xmlns:a16="http://schemas.microsoft.com/office/drawing/2014/main" id="{D088DBDF-80D5-4FC0-8A54-9D660B728D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tretch>
            <a:fillRect/>
          </a:stretch>
        </p:blipFill>
        <p:spPr>
          <a:xfrm>
            <a:off x="10828" y="0"/>
            <a:ext cx="24362344" cy="13716000"/>
          </a:xfrm>
          <a:prstGeom prst="rect">
            <a:avLst/>
          </a:prstGeom>
        </p:spPr>
      </p:pic>
      <p:sp>
        <p:nvSpPr>
          <p:cNvPr id="22" name="Rectangle 26">
            <a:extLst>
              <a:ext uri="{FF2B5EF4-FFF2-40B4-BE49-F238E27FC236}">
                <a16:creationId xmlns:a16="http://schemas.microsoft.com/office/drawing/2014/main" id="{58D235B8-3D10-493F-88AC-84BB404C1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904" cy="13716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TTFirs-Light"/>
            </a:endParaRPr>
          </a:p>
        </p:txBody>
      </p:sp>
      <p:sp>
        <p:nvSpPr>
          <p:cNvPr id="24" name="Rectangle 2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24377904"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828800"/>
            <a:endParaRPr lang="en-US" sz="3600">
              <a:solidFill>
                <a:prstClr val="white"/>
              </a:solidFill>
              <a:latin typeface="TTFirs-Light"/>
            </a:endParaRPr>
          </a:p>
        </p:txBody>
      </p:sp>
      <p:pic>
        <p:nvPicPr>
          <p:cNvPr id="14" name="Picture 13" descr="A screenshot of a computer&#10;&#10;Description automatically generated with medium confidence">
            <a:extLst>
              <a:ext uri="{FF2B5EF4-FFF2-40B4-BE49-F238E27FC236}">
                <a16:creationId xmlns:a16="http://schemas.microsoft.com/office/drawing/2014/main" id="{BDD2E47D-8A05-494D-C12D-40199B21014C}"/>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17" t="1994" r="-113" b="13121"/>
          <a:stretch/>
        </p:blipFill>
        <p:spPr>
          <a:xfrm>
            <a:off x="40" y="20"/>
            <a:ext cx="12194044" cy="6314284"/>
          </a:xfrm>
          <a:prstGeom prst="rect">
            <a:avLst/>
          </a:prstGeom>
        </p:spPr>
      </p:pic>
      <p:pic>
        <p:nvPicPr>
          <p:cNvPr id="7" name="Picture 6" descr="A close up of a pair of glasses&#10;&#10;Description automatically generated with low confidence">
            <a:extLst>
              <a:ext uri="{FF2B5EF4-FFF2-40B4-BE49-F238E27FC236}">
                <a16:creationId xmlns:a16="http://schemas.microsoft.com/office/drawing/2014/main" id="{3A95F35D-4416-018E-6B35-F136AF1A6E19}"/>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61" t="-9230" r="5753" b="-9870"/>
          <a:stretch/>
        </p:blipFill>
        <p:spPr>
          <a:xfrm>
            <a:off x="12196844" y="20"/>
            <a:ext cx="12187156" cy="6857980"/>
          </a:xfrm>
          <a:prstGeom prst="rect">
            <a:avLst/>
          </a:prstGeom>
        </p:spPr>
      </p:pic>
      <p:pic>
        <p:nvPicPr>
          <p:cNvPr id="10" name="Picture 9" descr="A screenshot of a social media post&#10;&#10;Description automatically generated with medium confidence">
            <a:extLst>
              <a:ext uri="{FF2B5EF4-FFF2-40B4-BE49-F238E27FC236}">
                <a16:creationId xmlns:a16="http://schemas.microsoft.com/office/drawing/2014/main" id="{C8DA84FE-567A-1CD5-DB26-D5D32F42A00D}"/>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l="1748" t="-5075" r="-174" b="-9122"/>
          <a:stretch/>
        </p:blipFill>
        <p:spPr>
          <a:xfrm>
            <a:off x="7780" y="6845644"/>
            <a:ext cx="12187156" cy="6858000"/>
          </a:xfrm>
          <a:prstGeom prst="rect">
            <a:avLst/>
          </a:prstGeom>
        </p:spPr>
      </p:pic>
      <p:pic>
        <p:nvPicPr>
          <p:cNvPr id="1026" name="Picture 2">
            <a:extLst>
              <a:ext uri="{FF2B5EF4-FFF2-40B4-BE49-F238E27FC236}">
                <a16:creationId xmlns:a16="http://schemas.microsoft.com/office/drawing/2014/main" id="{0BE7ED42-78BB-1A59-E3C8-68641B5AF3F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954" b="12370"/>
          <a:stretch/>
        </p:blipFill>
        <p:spPr bwMode="auto">
          <a:xfrm>
            <a:off x="12188952" y="7162780"/>
            <a:ext cx="12184220" cy="599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38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2986350" cy="1297174"/>
          </a:xfrm>
        </p:spPr>
        <p:txBody>
          <a:bodyPr/>
          <a:lstStyle/>
          <a:p>
            <a:r>
              <a:rPr lang="en-US" sz="7200" b="1" u="heavy" dirty="0">
                <a:solidFill>
                  <a:schemeClr val="bg1"/>
                </a:solidFill>
                <a:uFill>
                  <a:solidFill>
                    <a:srgbClr val="025EFF"/>
                  </a:solidFill>
                </a:uFill>
                <a:latin typeface="TT Firs Medium" panose="02000503030000020003" pitchFamily="2" charset="77"/>
              </a:rPr>
              <a:t>The basic recipe to get started</a:t>
            </a:r>
          </a:p>
        </p:txBody>
      </p:sp>
      <p:sp>
        <p:nvSpPr>
          <p:cNvPr id="8" name="Title 1">
            <a:extLst>
              <a:ext uri="{FF2B5EF4-FFF2-40B4-BE49-F238E27FC236}">
                <a16:creationId xmlns:a16="http://schemas.microsoft.com/office/drawing/2014/main" id="{FC7AB87D-6A29-1C30-8C96-0EC484BCEE4E}"/>
              </a:ext>
            </a:extLst>
          </p:cNvPr>
          <p:cNvSpPr txBox="1">
            <a:spLocks/>
          </p:cNvSpPr>
          <p:nvPr/>
        </p:nvSpPr>
        <p:spPr>
          <a:xfrm>
            <a:off x="568285" y="3360997"/>
            <a:ext cx="12206420" cy="76196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dirty="0">
                <a:solidFill>
                  <a:prstClr val="white"/>
                </a:solidFill>
                <a:latin typeface="Courier New" panose="02070309020205020404" pitchFamily="49" charset="0"/>
                <a:cs typeface="Courier New" panose="02070309020205020404" pitchFamily="49" charset="0"/>
              </a:rPr>
              <a:t>“You are a helpful assistant for my data integration tooling software. </a:t>
            </a:r>
          </a:p>
          <a:p>
            <a:pPr defTabSz="1828800"/>
            <a:r>
              <a:rPr lang="en-US" sz="3600" dirty="0">
                <a:solidFill>
                  <a:prstClr val="white"/>
                </a:solidFill>
                <a:latin typeface="Courier New" panose="02070309020205020404" pitchFamily="49" charset="0"/>
                <a:cs typeface="Courier New" panose="02070309020205020404" pitchFamily="49" charset="0"/>
              </a:rPr>
              <a:t>Some examples of data flow</a:t>
            </a:r>
          </a:p>
          <a:p>
            <a:pPr defTabSz="1828800"/>
            <a:r>
              <a:rPr lang="en-US" sz="2400" dirty="0">
                <a:solidFill>
                  <a:prstClr val="white"/>
                </a:solidFill>
                <a:latin typeface="Courier New" panose="02070309020205020404" pitchFamily="49" charset="0"/>
                <a:cs typeface="Courier New" panose="02070309020205020404" pitchFamily="49" charset="0"/>
              </a:rPr>
              <a:t>{</a:t>
            </a:r>
          </a:p>
          <a:p>
            <a:pPr defTabSz="1828800"/>
            <a:r>
              <a:rPr lang="en-US" sz="2400" dirty="0">
                <a:solidFill>
                  <a:prstClr val="white"/>
                </a:solidFill>
                <a:latin typeface="Courier New" panose="02070309020205020404" pitchFamily="49" charset="0"/>
                <a:cs typeface="Courier New" panose="02070309020205020404" pitchFamily="49" charset="0"/>
              </a:rPr>
              <a:t>  "description": "SAP order entry flow for SMEs",</a:t>
            </a:r>
          </a:p>
          <a:p>
            <a:pPr defTabSz="1828800"/>
            <a:r>
              <a:rPr lang="en-US" sz="2400" dirty="0">
                <a:solidFill>
                  <a:prstClr val="white"/>
                </a:solidFill>
                <a:latin typeface="Courier New" panose="02070309020205020404" pitchFamily="49" charset="0"/>
                <a:cs typeface="Courier New" panose="02070309020205020404" pitchFamily="49" charset="0"/>
              </a:rPr>
              <a:t>  "flow": [{</a:t>
            </a:r>
          </a:p>
          <a:p>
            <a:pPr defTabSz="1828800"/>
            <a:r>
              <a:rPr lang="en-US" sz="2400" dirty="0">
                <a:solidFill>
                  <a:prstClr val="white"/>
                </a:solidFill>
                <a:latin typeface="Courier New" panose="02070309020205020404" pitchFamily="49" charset="0"/>
                <a:cs typeface="Courier New" panose="02070309020205020404" pitchFamily="49" charset="0"/>
              </a:rPr>
              <a:t>      "step": "Customer Inquiry",</a:t>
            </a:r>
          </a:p>
          <a:p>
            <a:pPr defTabSz="1828800"/>
            <a:r>
              <a:rPr lang="en-US" sz="2400" dirty="0">
                <a:solidFill>
                  <a:prstClr val="white"/>
                </a:solidFill>
                <a:latin typeface="Courier New" panose="02070309020205020404" pitchFamily="49" charset="0"/>
                <a:cs typeface="Courier New" panose="02070309020205020404" pitchFamily="49" charset="0"/>
              </a:rPr>
              <a:t>      "action": "receive",</a:t>
            </a:r>
          </a:p>
          <a:p>
            <a:pPr defTabSz="1828800"/>
            <a:r>
              <a:rPr lang="en-US" sz="2400" dirty="0">
                <a:solidFill>
                  <a:prstClr val="white"/>
                </a:solidFill>
                <a:latin typeface="Courier New" panose="02070309020205020404" pitchFamily="49" charset="0"/>
                <a:cs typeface="Courier New" panose="02070309020205020404" pitchFamily="49" charset="0"/>
              </a:rPr>
              <a:t>      "</a:t>
            </a:r>
            <a:r>
              <a:rPr lang="en-US" sz="2400" dirty="0" err="1">
                <a:solidFill>
                  <a:prstClr val="white"/>
                </a:solidFill>
                <a:latin typeface="Courier New" panose="02070309020205020404" pitchFamily="49" charset="0"/>
                <a:cs typeface="Courier New" panose="02070309020205020404" pitchFamily="49" charset="0"/>
              </a:rPr>
              <a:t>data_input</a:t>
            </a:r>
            <a:r>
              <a:rPr lang="en-US" sz="2400" dirty="0">
                <a:solidFill>
                  <a:prstClr val="white"/>
                </a:solidFill>
                <a:latin typeface="Courier New" panose="02070309020205020404" pitchFamily="49" charset="0"/>
                <a:cs typeface="Courier New" panose="02070309020205020404" pitchFamily="49" charset="0"/>
              </a:rPr>
              <a:t>": {</a:t>
            </a:r>
          </a:p>
          <a:p>
            <a:pPr defTabSz="1828800"/>
            <a:r>
              <a:rPr lang="en-US" sz="2400" dirty="0">
                <a:solidFill>
                  <a:prstClr val="white"/>
                </a:solidFill>
                <a:latin typeface="Courier New" panose="02070309020205020404" pitchFamily="49" charset="0"/>
                <a:cs typeface="Courier New" panose="02070309020205020404" pitchFamily="49" charset="0"/>
              </a:rPr>
              <a:t>        "</a:t>
            </a:r>
            <a:r>
              <a:rPr lang="en-US" sz="2400" dirty="0" err="1">
                <a:solidFill>
                  <a:prstClr val="white"/>
                </a:solidFill>
                <a:latin typeface="Courier New" panose="02070309020205020404" pitchFamily="49" charset="0"/>
                <a:cs typeface="Courier New" panose="02070309020205020404" pitchFamily="49" charset="0"/>
              </a:rPr>
              <a:t>customer_details</a:t>
            </a:r>
            <a:r>
              <a:rPr lang="en-US" sz="2400" dirty="0">
                <a:solidFill>
                  <a:prstClr val="white"/>
                </a:solidFill>
                <a:latin typeface="Courier New" panose="02070309020205020404" pitchFamily="49" charset="0"/>
                <a:cs typeface="Courier New" panose="02070309020205020404" pitchFamily="49" charset="0"/>
              </a:rPr>
              <a:t>": { "name": "string",</a:t>
            </a:r>
          </a:p>
          <a:p>
            <a:pPr defTabSz="1828800"/>
            <a:r>
              <a:rPr lang="en-US" sz="2400" dirty="0">
                <a:solidFill>
                  <a:prstClr val="white"/>
                </a:solidFill>
                <a:latin typeface="Courier New" panose="02070309020205020404" pitchFamily="49" charset="0"/>
                <a:cs typeface="Courier New" panose="02070309020205020404" pitchFamily="49" charset="0"/>
              </a:rPr>
              <a:t>…</a:t>
            </a:r>
          </a:p>
          <a:p>
            <a:pPr defTabSz="1828800"/>
            <a:r>
              <a:rPr lang="en-US" sz="2400" dirty="0">
                <a:solidFill>
                  <a:prstClr val="white"/>
                </a:solidFill>
                <a:latin typeface="Courier New" panose="02070309020205020404" pitchFamily="49" charset="0"/>
                <a:cs typeface="Courier New" panose="02070309020205020404" pitchFamily="49" charset="0"/>
              </a:rPr>
              <a:t>}</a:t>
            </a:r>
          </a:p>
          <a:p>
            <a:pPr defTabSz="1828800"/>
            <a:endParaRPr lang="en-US" sz="3600" dirty="0">
              <a:solidFill>
                <a:prstClr val="white"/>
              </a:solidFill>
              <a:latin typeface="Courier New" panose="02070309020205020404" pitchFamily="49" charset="0"/>
              <a:cs typeface="Courier New" panose="02070309020205020404" pitchFamily="49" charset="0"/>
            </a:endParaRPr>
          </a:p>
          <a:p>
            <a:pPr defTabSz="1828800"/>
            <a:r>
              <a:rPr lang="en-US" sz="3600" dirty="0">
                <a:solidFill>
                  <a:prstClr val="white"/>
                </a:solidFill>
                <a:latin typeface="Courier New" panose="02070309020205020404" pitchFamily="49" charset="0"/>
                <a:cs typeface="Courier New" panose="02070309020205020404" pitchFamily="49" charset="0"/>
              </a:rPr>
              <a:t>You can use blocks with the following definitions</a:t>
            </a:r>
          </a:p>
          <a:p>
            <a:pPr defTabSz="1828800"/>
            <a:r>
              <a:rPr lang="en-US" sz="2400" dirty="0">
                <a:solidFill>
                  <a:prstClr val="white"/>
                </a:solidFill>
                <a:latin typeface="Courier New" panose="02070309020205020404" pitchFamily="49" charset="0"/>
                <a:cs typeface="Courier New" panose="02070309020205020404" pitchFamily="49" charset="0"/>
              </a:rPr>
              <a:t>Block1, does this, input this</a:t>
            </a:r>
          </a:p>
          <a:p>
            <a:pPr defTabSz="1828800"/>
            <a:r>
              <a:rPr lang="en-US" sz="3600" dirty="0">
                <a:solidFill>
                  <a:prstClr val="white"/>
                </a:solidFill>
                <a:latin typeface="Courier New" panose="02070309020205020404" pitchFamily="49" charset="0"/>
                <a:cs typeface="Courier New" panose="02070309020205020404" pitchFamily="49" charset="0"/>
              </a:rPr>
              <a:t>…</a:t>
            </a:r>
          </a:p>
          <a:p>
            <a:pPr defTabSz="1828800"/>
            <a:endParaRPr lang="en-US" sz="3600" dirty="0">
              <a:solidFill>
                <a:prstClr val="white"/>
              </a:solidFill>
              <a:latin typeface="Courier New" panose="02070309020205020404" pitchFamily="49" charset="0"/>
              <a:cs typeface="Courier New" panose="02070309020205020404" pitchFamily="49" charset="0"/>
            </a:endParaRPr>
          </a:p>
          <a:p>
            <a:pPr defTabSz="1828800"/>
            <a:r>
              <a:rPr lang="en-US" sz="3600" dirty="0">
                <a:solidFill>
                  <a:prstClr val="white"/>
                </a:solidFill>
                <a:latin typeface="Courier New" panose="02070309020205020404" pitchFamily="49" charset="0"/>
                <a:cs typeface="Courier New" panose="02070309020205020404" pitchFamily="49" charset="0"/>
              </a:rPr>
              <a:t>The user wants to create a flow called “Salesforce-</a:t>
            </a:r>
            <a:r>
              <a:rPr lang="en-US" sz="3600" dirty="0" err="1">
                <a:solidFill>
                  <a:prstClr val="white"/>
                </a:solidFill>
                <a:latin typeface="Courier New" panose="02070309020205020404" pitchFamily="49" charset="0"/>
                <a:cs typeface="Courier New" panose="02070309020205020404" pitchFamily="49" charset="0"/>
              </a:rPr>
              <a:t>mixpanel</a:t>
            </a:r>
            <a:r>
              <a:rPr lang="en-US" sz="3600" dirty="0">
                <a:solidFill>
                  <a:prstClr val="white"/>
                </a:solidFill>
                <a:latin typeface="Courier New" panose="02070309020205020404" pitchFamily="49" charset="0"/>
                <a:cs typeface="Courier New" panose="02070309020205020404" pitchFamily="49" charset="0"/>
              </a:rPr>
              <a:t> integration for telephone call sequence analysis”. Generate an example flow.”</a:t>
            </a:r>
          </a:p>
        </p:txBody>
      </p:sp>
      <p:sp>
        <p:nvSpPr>
          <p:cNvPr id="4" name="Title 1">
            <a:extLst>
              <a:ext uri="{FF2B5EF4-FFF2-40B4-BE49-F238E27FC236}">
                <a16:creationId xmlns:a16="http://schemas.microsoft.com/office/drawing/2014/main" id="{8D6F404C-E39D-082E-8B89-D0FB38515FB2}"/>
              </a:ext>
            </a:extLst>
          </p:cNvPr>
          <p:cNvSpPr txBox="1">
            <a:spLocks/>
          </p:cNvSpPr>
          <p:nvPr/>
        </p:nvSpPr>
        <p:spPr>
          <a:xfrm>
            <a:off x="14266352" y="5603138"/>
            <a:ext cx="8674328" cy="2393572"/>
          </a:xfrm>
          <a:prstGeom prst="rect">
            <a:avLst/>
          </a:prstGeom>
          <a:solidFill>
            <a:srgbClr val="0048F8">
              <a:alpha val="60000"/>
            </a:srgb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b="1" u="sng" dirty="0">
                <a:solidFill>
                  <a:prstClr val="white"/>
                </a:solidFill>
                <a:uFill>
                  <a:solidFill>
                    <a:srgbClr val="0048F8"/>
                  </a:solidFill>
                </a:uFill>
                <a:latin typeface="TT Firs" panose="02000503030000020003" pitchFamily="2" charset="77"/>
              </a:rPr>
              <a:t>Prompt engineering </a:t>
            </a:r>
            <a:r>
              <a:rPr lang="en-US" sz="3600" dirty="0">
                <a:solidFill>
                  <a:prstClr val="white"/>
                </a:solidFill>
                <a:uFill>
                  <a:solidFill>
                    <a:srgbClr val="0048F8"/>
                  </a:solidFill>
                </a:uFill>
                <a:latin typeface="TT Firs" panose="02000503030000020003" pitchFamily="2" charset="77"/>
              </a:rPr>
              <a:t>is used to create good instructions that the model is likely to follow. </a:t>
            </a:r>
            <a:endParaRPr lang="en-US" sz="3600" dirty="0">
              <a:solidFill>
                <a:prstClr val="white"/>
              </a:solidFill>
              <a:latin typeface="TT Firs" panose="02000503030000020003" pitchFamily="2" charset="77"/>
            </a:endParaRPr>
          </a:p>
        </p:txBody>
      </p:sp>
      <p:sp>
        <p:nvSpPr>
          <p:cNvPr id="5" name="Title 1">
            <a:extLst>
              <a:ext uri="{FF2B5EF4-FFF2-40B4-BE49-F238E27FC236}">
                <a16:creationId xmlns:a16="http://schemas.microsoft.com/office/drawing/2014/main" id="{4A2A4E7B-CF34-7DFC-3B3D-FC47CEF1FC18}"/>
              </a:ext>
            </a:extLst>
          </p:cNvPr>
          <p:cNvSpPr txBox="1">
            <a:spLocks/>
          </p:cNvSpPr>
          <p:nvPr/>
        </p:nvSpPr>
        <p:spPr>
          <a:xfrm>
            <a:off x="14266352" y="9977722"/>
            <a:ext cx="8674328" cy="2393572"/>
          </a:xfrm>
          <a:prstGeom prst="rect">
            <a:avLst/>
          </a:prstGeom>
          <a:solidFill>
            <a:srgbClr val="0048F8">
              <a:alpha val="60000"/>
            </a:srgb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dirty="0">
                <a:solidFill>
                  <a:prstClr val="white"/>
                </a:solidFill>
                <a:uFill>
                  <a:solidFill>
                    <a:srgbClr val="0048F8"/>
                  </a:solidFill>
                </a:uFill>
                <a:latin typeface="TT Firs" panose="02000503030000020003" pitchFamily="2" charset="77"/>
              </a:rPr>
              <a:t>By using </a:t>
            </a:r>
            <a:r>
              <a:rPr lang="en-US" sz="3600" b="1" u="sng" dirty="0">
                <a:solidFill>
                  <a:prstClr val="white"/>
                </a:solidFill>
                <a:uFill>
                  <a:solidFill>
                    <a:srgbClr val="0048F8"/>
                  </a:solidFill>
                </a:uFill>
                <a:latin typeface="TT Firs" panose="02000503030000020003" pitchFamily="2" charset="77"/>
              </a:rPr>
              <a:t>function definitions,</a:t>
            </a:r>
            <a:r>
              <a:rPr lang="en-US" sz="3600" dirty="0">
                <a:solidFill>
                  <a:prstClr val="white"/>
                </a:solidFill>
                <a:uFill>
                  <a:solidFill>
                    <a:srgbClr val="0048F8"/>
                  </a:solidFill>
                </a:uFill>
                <a:latin typeface="TT Firs" panose="02000503030000020003" pitchFamily="2" charset="77"/>
              </a:rPr>
              <a:t> you can restrict the output possibilities to only generate valid JSON according to a custom schema. </a:t>
            </a:r>
            <a:endParaRPr lang="en-US" sz="3600" dirty="0">
              <a:solidFill>
                <a:prstClr val="white"/>
              </a:solidFill>
              <a:latin typeface="TT Firs" panose="02000503030000020003" pitchFamily="2" charset="77"/>
            </a:endParaRPr>
          </a:p>
        </p:txBody>
      </p:sp>
      <p:sp>
        <p:nvSpPr>
          <p:cNvPr id="6" name="Title 1">
            <a:extLst>
              <a:ext uri="{FF2B5EF4-FFF2-40B4-BE49-F238E27FC236}">
                <a16:creationId xmlns:a16="http://schemas.microsoft.com/office/drawing/2014/main" id="{BB29FCED-72F7-F7AA-E44F-E253436F8EE3}"/>
              </a:ext>
            </a:extLst>
          </p:cNvPr>
          <p:cNvSpPr txBox="1">
            <a:spLocks/>
          </p:cNvSpPr>
          <p:nvPr/>
        </p:nvSpPr>
        <p:spPr>
          <a:xfrm>
            <a:off x="14266352" y="1834732"/>
            <a:ext cx="8674328" cy="2393572"/>
          </a:xfrm>
          <a:prstGeom prst="rect">
            <a:avLst/>
          </a:prstGeom>
          <a:solidFill>
            <a:srgbClr val="0048F8">
              <a:alpha val="60000"/>
            </a:srgb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dirty="0">
                <a:solidFill>
                  <a:prstClr val="white"/>
                </a:solidFill>
                <a:uFill>
                  <a:solidFill>
                    <a:srgbClr val="0048F8"/>
                  </a:solidFill>
                </a:uFill>
                <a:latin typeface="TT Firs" panose="02000503030000020003" pitchFamily="2" charset="77"/>
              </a:rPr>
              <a:t>Use the </a:t>
            </a:r>
            <a:r>
              <a:rPr lang="en-US" sz="3600" b="1" u="sng" dirty="0" err="1">
                <a:solidFill>
                  <a:prstClr val="white"/>
                </a:solidFill>
                <a:uFill>
                  <a:solidFill>
                    <a:srgbClr val="0048F8"/>
                  </a:solidFill>
                </a:uFill>
                <a:latin typeface="TT Firs" panose="02000503030000020003" pitchFamily="2" charset="77"/>
              </a:rPr>
              <a:t>OpenAI</a:t>
            </a:r>
            <a:r>
              <a:rPr lang="en-US" sz="3600" b="1" u="sng" dirty="0">
                <a:solidFill>
                  <a:prstClr val="white"/>
                </a:solidFill>
                <a:uFill>
                  <a:solidFill>
                    <a:srgbClr val="0048F8"/>
                  </a:solidFill>
                </a:uFill>
                <a:latin typeface="TT Firs" panose="02000503030000020003" pitchFamily="2" charset="77"/>
              </a:rPr>
              <a:t> GPT4-turbo API</a:t>
            </a:r>
            <a:r>
              <a:rPr lang="en-US" sz="3600" dirty="0">
                <a:solidFill>
                  <a:prstClr val="white"/>
                </a:solidFill>
                <a:uFill>
                  <a:solidFill>
                    <a:srgbClr val="0048F8"/>
                  </a:solidFill>
                </a:uFill>
                <a:latin typeface="TT Firs" panose="02000503030000020003" pitchFamily="2" charset="77"/>
              </a:rPr>
              <a:t>. It’s the best model currently available and cheap to start (but ridiculously expensive at scale!).  </a:t>
            </a:r>
            <a:endParaRPr lang="en-US" sz="3600" dirty="0">
              <a:solidFill>
                <a:prstClr val="white"/>
              </a:solidFill>
              <a:latin typeface="TT Firs" panose="02000503030000020003" pitchFamily="2" charset="77"/>
            </a:endParaRPr>
          </a:p>
        </p:txBody>
      </p:sp>
    </p:spTree>
    <p:extLst>
      <p:ext uri="{BB962C8B-B14F-4D97-AF65-F5344CB8AC3E}">
        <p14:creationId xmlns:p14="http://schemas.microsoft.com/office/powerpoint/2010/main" val="34499749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3820066" cy="1297174"/>
          </a:xfrm>
        </p:spPr>
        <p:txBody>
          <a:bodyPr/>
          <a:lstStyle/>
          <a:p>
            <a:r>
              <a:rPr lang="en-US" sz="7200" b="1" u="heavy" dirty="0">
                <a:solidFill>
                  <a:schemeClr val="bg1"/>
                </a:solidFill>
                <a:uFill>
                  <a:solidFill>
                    <a:srgbClr val="025EFF"/>
                  </a:solidFill>
                </a:uFill>
                <a:latin typeface="TT Firs Medium" panose="02000503030000020003" pitchFamily="2" charset="77"/>
              </a:rPr>
              <a:t>Comparison of models</a:t>
            </a:r>
          </a:p>
        </p:txBody>
      </p:sp>
      <p:sp>
        <p:nvSpPr>
          <p:cNvPr id="4" name="Title 1">
            <a:extLst>
              <a:ext uri="{FF2B5EF4-FFF2-40B4-BE49-F238E27FC236}">
                <a16:creationId xmlns:a16="http://schemas.microsoft.com/office/drawing/2014/main" id="{81C6FAEF-8477-F669-7DA1-B10809D7520A}"/>
              </a:ext>
            </a:extLst>
          </p:cNvPr>
          <p:cNvSpPr txBox="1">
            <a:spLocks/>
          </p:cNvSpPr>
          <p:nvPr/>
        </p:nvSpPr>
        <p:spPr>
          <a:xfrm>
            <a:off x="568284" y="3360997"/>
            <a:ext cx="14332279" cy="89002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defTabSz="1828800"/>
            <a:endParaRPr lang="en-US" sz="1050" dirty="0">
              <a:solidFill>
                <a:prstClr val="white"/>
              </a:solidFill>
              <a:latin typeface="+mn-lt"/>
              <a:cs typeface="Courier New" panose="02070309020205020404" pitchFamily="49" charset="0"/>
            </a:endParaRPr>
          </a:p>
        </p:txBody>
      </p:sp>
      <p:sp>
        <p:nvSpPr>
          <p:cNvPr id="11" name="TextBox 10">
            <a:extLst>
              <a:ext uri="{FF2B5EF4-FFF2-40B4-BE49-F238E27FC236}">
                <a16:creationId xmlns:a16="http://schemas.microsoft.com/office/drawing/2014/main" id="{A9D425AC-DC4F-3B41-D016-8950E9107D02}"/>
              </a:ext>
            </a:extLst>
          </p:cNvPr>
          <p:cNvSpPr txBox="1"/>
          <p:nvPr/>
        </p:nvSpPr>
        <p:spPr>
          <a:xfrm>
            <a:off x="16381269" y="13178043"/>
            <a:ext cx="12188536" cy="369332"/>
          </a:xfrm>
          <a:prstGeom prst="rect">
            <a:avLst/>
          </a:prstGeom>
          <a:noFill/>
        </p:spPr>
        <p:txBody>
          <a:bodyPr wrap="square">
            <a:spAutoFit/>
          </a:bodyPr>
          <a:lstStyle/>
          <a:p>
            <a:r>
              <a:rPr lang="en-BE" dirty="0">
                <a:solidFill>
                  <a:schemeClr val="bg1"/>
                </a:solidFill>
              </a:rPr>
              <a:t>Read more: https://platform.openai.com/docs/guides/prompt-engineering</a:t>
            </a:r>
          </a:p>
        </p:txBody>
      </p:sp>
      <p:graphicFrame>
        <p:nvGraphicFramePr>
          <p:cNvPr id="5" name="Table 3">
            <a:extLst>
              <a:ext uri="{FF2B5EF4-FFF2-40B4-BE49-F238E27FC236}">
                <a16:creationId xmlns:a16="http://schemas.microsoft.com/office/drawing/2014/main" id="{6DD69CF3-2F60-34A1-A5A4-58C764A2644A}"/>
              </a:ext>
            </a:extLst>
          </p:cNvPr>
          <p:cNvGraphicFramePr>
            <a:graphicFrameLocks noGrp="1"/>
          </p:cNvGraphicFramePr>
          <p:nvPr>
            <p:extLst>
              <p:ext uri="{D42A27DB-BD31-4B8C-83A1-F6EECF244321}">
                <p14:modId xmlns:p14="http://schemas.microsoft.com/office/powerpoint/2010/main" val="4069390594"/>
              </p:ext>
            </p:extLst>
          </p:nvPr>
        </p:nvGraphicFramePr>
        <p:xfrm>
          <a:off x="2029690" y="3449782"/>
          <a:ext cx="20324620" cy="8803872"/>
        </p:xfrm>
        <a:graphic>
          <a:graphicData uri="http://schemas.openxmlformats.org/drawingml/2006/table">
            <a:tbl>
              <a:tblPr firstRow="1" bandRow="1"/>
              <a:tblGrid>
                <a:gridCol w="6797063">
                  <a:extLst>
                    <a:ext uri="{9D8B030D-6E8A-4147-A177-3AD203B41FA5}">
                      <a16:colId xmlns:a16="http://schemas.microsoft.com/office/drawing/2014/main" val="2158041627"/>
                    </a:ext>
                  </a:extLst>
                </a:gridCol>
                <a:gridCol w="4265792">
                  <a:extLst>
                    <a:ext uri="{9D8B030D-6E8A-4147-A177-3AD203B41FA5}">
                      <a16:colId xmlns:a16="http://schemas.microsoft.com/office/drawing/2014/main" val="1508194581"/>
                    </a:ext>
                  </a:extLst>
                </a:gridCol>
                <a:gridCol w="5008419">
                  <a:extLst>
                    <a:ext uri="{9D8B030D-6E8A-4147-A177-3AD203B41FA5}">
                      <a16:colId xmlns:a16="http://schemas.microsoft.com/office/drawing/2014/main" val="1577464570"/>
                    </a:ext>
                  </a:extLst>
                </a:gridCol>
                <a:gridCol w="4253346">
                  <a:extLst>
                    <a:ext uri="{9D8B030D-6E8A-4147-A177-3AD203B41FA5}">
                      <a16:colId xmlns:a16="http://schemas.microsoft.com/office/drawing/2014/main" val="3558944618"/>
                    </a:ext>
                  </a:extLst>
                </a:gridCol>
              </a:tblGrid>
              <a:tr h="2362794">
                <a:tc>
                  <a:txBody>
                    <a:bodyPr/>
                    <a:lstStyle/>
                    <a:p>
                      <a:pPr algn="ctr"/>
                      <a:r>
                        <a:rPr lang="en-BE" sz="4000" b="1" i="0" u="sng" baseline="0" dirty="0">
                          <a:solidFill>
                            <a:schemeClr val="bg1"/>
                          </a:solidFill>
                          <a:uFill>
                            <a:solidFill>
                              <a:srgbClr val="0048F8"/>
                            </a:solidFill>
                          </a:uFill>
                          <a:latin typeface="TT Firs" panose="02000503030000020003" pitchFamily="50" charset="0"/>
                          <a:cs typeface="Poppins" panose="00000500000000000000" pitchFamily="2" charset="0"/>
                        </a:rPr>
                        <a:t>Name</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r>
                        <a:rPr lang="nl-NL" sz="4000" b="1" i="0" u="sng" baseline="0" dirty="0">
                          <a:solidFill>
                            <a:schemeClr val="bg1"/>
                          </a:solidFill>
                          <a:uFill>
                            <a:solidFill>
                              <a:srgbClr val="0048F8"/>
                            </a:solidFill>
                          </a:uFill>
                          <a:latin typeface="TT Firs" panose="02000503030000020003" pitchFamily="50" charset="0"/>
                          <a:cs typeface="Poppins" panose="00000500000000000000" pitchFamily="2" charset="0"/>
                        </a:rPr>
                        <a:t>Free?</a:t>
                      </a:r>
                      <a:endParaRPr lang="en-BE" sz="4000" b="1" i="0" u="sng" baseline="0" dirty="0">
                        <a:solidFill>
                          <a:schemeClr val="bg1"/>
                        </a:solidFill>
                        <a:uFill>
                          <a:solidFill>
                            <a:srgbClr val="0048F8"/>
                          </a:solidFill>
                        </a:uFill>
                        <a:latin typeface="TT Firs" panose="02000503030000020003" pitchFamily="50" charset="0"/>
                        <a:cs typeface="Poppins" panose="00000500000000000000" pitchFamily="2" charset="0"/>
                      </a:endParaRP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r>
                        <a:rPr lang="en-BE" sz="4000" b="1" i="0" u="sng" baseline="0" dirty="0">
                          <a:solidFill>
                            <a:schemeClr val="bg1"/>
                          </a:solidFill>
                          <a:uFill>
                            <a:solidFill>
                              <a:srgbClr val="0048F8"/>
                            </a:solidFill>
                          </a:uFill>
                          <a:latin typeface="TT Firs" panose="02000503030000020003" pitchFamily="50" charset="0"/>
                          <a:cs typeface="Poppins" panose="00000500000000000000" pitchFamily="2" charset="0"/>
                        </a:rPr>
                        <a:t>Accuracy</a:t>
                      </a:r>
                    </a:p>
                  </a:txBody>
                  <a:tcPr anchor="ctr">
                    <a:lnL w="12700" cmpd="sng">
                      <a:noFill/>
                      <a:prstDash val="solid"/>
                    </a:lnL>
                    <a:lnR w="12700" cmpd="sng">
                      <a:noFill/>
                      <a:prstDash val="solid"/>
                    </a:lnR>
                    <a:lnT w="12700" cmpd="sng">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r>
                        <a:rPr lang="en-BE" sz="4000" b="1" i="0" u="sng" baseline="0" dirty="0">
                          <a:solidFill>
                            <a:schemeClr val="bg1"/>
                          </a:solidFill>
                          <a:uFill>
                            <a:solidFill>
                              <a:srgbClr val="0048F8"/>
                            </a:solidFill>
                          </a:uFill>
                          <a:latin typeface="TT Firs" panose="02000503030000020003" pitchFamily="50" charset="0"/>
                          <a:cs typeface="Poppins" panose="00000500000000000000" pitchFamily="2" charset="0"/>
                        </a:rPr>
                        <a:t>Good for</a:t>
                      </a:r>
                    </a:p>
                  </a:txBody>
                  <a:tcPr anchor="ctr">
                    <a:lnL w="12700" cmpd="sng">
                      <a:noFill/>
                      <a:prstDash val="solid"/>
                    </a:lnL>
                    <a:lnR w="12700" cmpd="sng">
                      <a:noFill/>
                      <a:prstDash val="solid"/>
                    </a:lnR>
                    <a:lnT w="12700" cmpd="sng">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4338881"/>
                  </a:ext>
                </a:extLst>
              </a:tr>
              <a:tr h="654751">
                <a:tc>
                  <a:txBody>
                    <a:bodyPr/>
                    <a:lstStyle/>
                    <a:p>
                      <a:pPr algn="ctr"/>
                      <a:r>
                        <a:rPr lang="en-BE" sz="4000" b="1" i="0" u="sng" baseline="0" dirty="0">
                          <a:solidFill>
                            <a:schemeClr val="bg1"/>
                          </a:solidFill>
                          <a:uFill>
                            <a:solidFill>
                              <a:srgbClr val="0048F8"/>
                            </a:solidFill>
                          </a:uFill>
                          <a:latin typeface="TT Firs" panose="02000503030000020003" pitchFamily="50" charset="0"/>
                          <a:cs typeface="Poppins" panose="00000500000000000000" pitchFamily="2" charset="0"/>
                        </a:rPr>
                        <a:t>OpenAI GPT4-turbo</a:t>
                      </a:r>
                    </a:p>
                  </a:txBody>
                  <a:tcPr anchor="ctr">
                    <a:lnL w="12700" cmpd="sng">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91440" algn="l"/>
                      <a:r>
                        <a:rPr lang="en-BE" sz="3600" i="0" dirty="0">
                          <a:solidFill>
                            <a:schemeClr val="bg1"/>
                          </a:solidFill>
                          <a:latin typeface="Lato" panose="020F0502020204030203" pitchFamily="34" charset="0"/>
                          <a:cs typeface="Poppins" panose="00000500000000000000" pitchFamily="2" charset="0"/>
                        </a:rPr>
                        <a:t>$0.01 /1k </a:t>
                      </a:r>
                    </a:p>
                  </a:txBody>
                  <a:tcPr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dirty="0">
                        <a:solidFill>
                          <a:schemeClr val="bg1"/>
                        </a:solidFill>
                        <a:latin typeface="Lato" panose="020F0502020204030203" pitchFamily="34" charset="0"/>
                        <a:cs typeface="Poppins" panose="00000500000000000000" pitchFamily="2" charset="0"/>
                      </a:endParaRPr>
                    </a:p>
                  </a:txBody>
                  <a:tcPr anchor="ctr">
                    <a:lnL w="12700" cmpd="sng">
                      <a:noFill/>
                      <a:prstDash val="solid"/>
                    </a:lnL>
                    <a:lnR w="12700" cmpd="sng">
                      <a:noFill/>
                      <a:prstDash val="solid"/>
                    </a:lnR>
                    <a:lnT w="127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91440" algn="l"/>
                      <a:r>
                        <a:rPr lang="en-BE" sz="3600" i="0" dirty="0">
                          <a:solidFill>
                            <a:schemeClr val="bg1"/>
                          </a:solidFill>
                          <a:latin typeface="Lato" panose="020F0502020204030203" pitchFamily="34" charset="0"/>
                          <a:cs typeface="Poppins" panose="00000500000000000000" pitchFamily="2" charset="0"/>
                        </a:rPr>
                        <a:t>Default choice</a:t>
                      </a:r>
                    </a:p>
                    <a:p>
                      <a:pPr marL="91440" algn="l"/>
                      <a:r>
                        <a:rPr lang="en-BE" sz="3600" i="0" dirty="0">
                          <a:solidFill>
                            <a:schemeClr val="bg1"/>
                          </a:solidFill>
                          <a:latin typeface="Lato" panose="020F0502020204030203" pitchFamily="34" charset="0"/>
                          <a:cs typeface="Poppins" panose="00000500000000000000" pitchFamily="2" charset="0"/>
                        </a:rPr>
                        <a:t>Multi-modal</a:t>
                      </a:r>
                    </a:p>
                  </a:txBody>
                  <a:tcPr anchor="ctr">
                    <a:lnL w="12700" cmpd="sng">
                      <a:noFill/>
                      <a:prstDash val="solid"/>
                    </a:lnL>
                    <a:lnR w="12700" cmpd="sng">
                      <a:noFill/>
                      <a:prstDash val="solid"/>
                    </a:lnR>
                    <a:lnT w="127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35367886"/>
                  </a:ext>
                </a:extLst>
              </a:tr>
              <a:tr h="1224099">
                <a:tc>
                  <a:txBody>
                    <a:bodyPr/>
                    <a:lstStyle/>
                    <a:p>
                      <a:pPr algn="ctr"/>
                      <a:r>
                        <a:rPr lang="en-BE" sz="4000" b="1" i="0" u="sng" baseline="0" dirty="0">
                          <a:solidFill>
                            <a:schemeClr val="bg1"/>
                          </a:solidFill>
                          <a:uFill>
                            <a:solidFill>
                              <a:srgbClr val="0048F8"/>
                            </a:solidFill>
                          </a:uFill>
                          <a:latin typeface="TT Firs" panose="02000503030000020003" pitchFamily="50" charset="0"/>
                          <a:cs typeface="Poppins" panose="00000500000000000000" pitchFamily="2" charset="0"/>
                        </a:rPr>
                        <a:t>OpenAI GPT3.5-turbo</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marR="0" lvl="0" indent="0" algn="l" defTabSz="1828800" rtl="0" eaLnBrk="1" fontAlgn="auto" latinLnBrk="0" hangingPunct="1">
                        <a:lnSpc>
                          <a:spcPct val="100000"/>
                        </a:lnSpc>
                        <a:spcBef>
                          <a:spcPts val="0"/>
                        </a:spcBef>
                        <a:spcAft>
                          <a:spcPts val="0"/>
                        </a:spcAft>
                        <a:buClrTx/>
                        <a:buSzTx/>
                        <a:buFontTx/>
                        <a:buNone/>
                        <a:tabLst/>
                        <a:defRPr/>
                      </a:pPr>
                      <a:r>
                        <a:rPr lang="en-BE" sz="3600" i="0" dirty="0">
                          <a:solidFill>
                            <a:schemeClr val="bg1"/>
                          </a:solidFill>
                          <a:latin typeface="Lato" panose="020F0502020204030203" pitchFamily="34" charset="0"/>
                          <a:cs typeface="Poppins" panose="00000500000000000000" pitchFamily="2" charset="0"/>
                        </a:rPr>
                        <a:t>$0.001 /1k </a:t>
                      </a:r>
                    </a:p>
                    <a:p>
                      <a:pPr marL="91440" algn="l"/>
                      <a:endParaRPr lang="en-BE" sz="3600" i="0" dirty="0">
                        <a:solidFill>
                          <a:schemeClr val="bg1"/>
                        </a:solidFill>
                        <a:latin typeface="Lato" panose="020F0502020204030203" pitchFamily="34" charset="0"/>
                        <a:cs typeface="Poppins" panose="00000500000000000000" pitchFamily="2" charset="0"/>
                      </a:endParaRP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a:solidFill>
                          <a:schemeClr val="bg1"/>
                        </a:solidFill>
                        <a:latin typeface="Lato" panose="020F0502020204030203" pitchFamily="34" charset="0"/>
                        <a:cs typeface="Poppins" panose="00000500000000000000" pitchFamily="2"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3600" i="0" dirty="0">
                          <a:solidFill>
                            <a:schemeClr val="bg1"/>
                          </a:solidFill>
                          <a:latin typeface="Lato" panose="020F0502020204030203" pitchFamily="34" charset="0"/>
                          <a:cs typeface="Poppins" panose="00000500000000000000" pitchFamily="2" charset="0"/>
                        </a:rPr>
                        <a:t>Cost reasons</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066044713"/>
                  </a:ext>
                </a:extLst>
              </a:tr>
              <a:tr h="1224099">
                <a:tc>
                  <a:txBody>
                    <a:bodyPr/>
                    <a:lstStyle/>
                    <a:p>
                      <a:pPr algn="ctr"/>
                      <a:r>
                        <a:rPr lang="en-BE" sz="4000" b="1" i="0" u="sng" baseline="0" dirty="0">
                          <a:solidFill>
                            <a:schemeClr val="bg1"/>
                          </a:solidFill>
                          <a:uFill>
                            <a:solidFill>
                              <a:srgbClr val="0048F8"/>
                            </a:solidFill>
                          </a:uFill>
                          <a:latin typeface="TT Firs" panose="02000503030000020003" pitchFamily="50" charset="0"/>
                          <a:cs typeface="Poppins" panose="00000500000000000000" pitchFamily="2" charset="0"/>
                        </a:rPr>
                        <a:t>Azure OpenAI GPTx</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dirty="0">
                        <a:solidFill>
                          <a:schemeClr val="bg1"/>
                        </a:solidFill>
                        <a:latin typeface="Lato" panose="020F0502020204030203" pitchFamily="34" charset="0"/>
                        <a:cs typeface="Poppins" panose="00000500000000000000" pitchFamily="2" charset="0"/>
                      </a:endParaRP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a:solidFill>
                          <a:schemeClr val="bg1"/>
                        </a:solidFill>
                        <a:latin typeface="Lato" panose="020F0502020204030203" pitchFamily="34" charset="0"/>
                        <a:cs typeface="Poppins" panose="00000500000000000000" pitchFamily="2"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3600" i="0" dirty="0">
                          <a:solidFill>
                            <a:schemeClr val="bg1"/>
                          </a:solidFill>
                          <a:latin typeface="Lato" panose="020F0502020204030203" pitchFamily="34" charset="0"/>
                          <a:cs typeface="Poppins" panose="00000500000000000000" pitchFamily="2" charset="0"/>
                        </a:rPr>
                        <a:t>Compliance and data residency</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516306322"/>
                  </a:ext>
                </a:extLst>
              </a:tr>
              <a:tr h="654751">
                <a:tc>
                  <a:txBody>
                    <a:bodyPr/>
                    <a:lstStyle/>
                    <a:p>
                      <a:pPr algn="ctr"/>
                      <a:r>
                        <a:rPr lang="en-BE" sz="4000" b="1" i="0" u="sng" baseline="0" dirty="0">
                          <a:solidFill>
                            <a:schemeClr val="bg1"/>
                          </a:solidFill>
                          <a:uFill>
                            <a:solidFill>
                              <a:srgbClr val="0048F8"/>
                            </a:solidFill>
                          </a:uFill>
                          <a:latin typeface="TT Firs" panose="02000503030000020003" pitchFamily="50" charset="0"/>
                          <a:cs typeface="Poppins" panose="00000500000000000000" pitchFamily="2" charset="0"/>
                        </a:rPr>
                        <a:t>Meta’s Llama 2</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3600" i="0" dirty="0">
                          <a:solidFill>
                            <a:schemeClr val="bg1"/>
                          </a:solidFill>
                          <a:latin typeface="Lato" panose="020F0502020204030203" pitchFamily="34" charset="0"/>
                          <a:cs typeface="Poppins" panose="00000500000000000000" pitchFamily="2" charset="0"/>
                        </a:rPr>
                        <a:t>Open source</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dirty="0">
                        <a:solidFill>
                          <a:schemeClr val="bg1"/>
                        </a:solidFill>
                        <a:latin typeface="Lato" panose="020F0502020204030203" pitchFamily="34" charset="0"/>
                        <a:cs typeface="Poppins" panose="00000500000000000000" pitchFamily="2"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3600" i="0" dirty="0">
                          <a:solidFill>
                            <a:schemeClr val="bg1"/>
                          </a:solidFill>
                          <a:latin typeface="Lato" panose="020F0502020204030203" pitchFamily="34" charset="0"/>
                          <a:cs typeface="Poppins" panose="00000500000000000000" pitchFamily="2" charset="0"/>
                        </a:rPr>
                        <a:t>Run it yourself</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852238917"/>
                  </a:ext>
                </a:extLst>
              </a:tr>
              <a:tr h="654751">
                <a:tc>
                  <a:txBody>
                    <a:bodyPr/>
                    <a:lstStyle/>
                    <a:p>
                      <a:pPr algn="ctr"/>
                      <a:r>
                        <a:rPr lang="en-BE" sz="4000" b="1" i="0" u="sng" baseline="0" dirty="0">
                          <a:solidFill>
                            <a:schemeClr val="bg1"/>
                          </a:solidFill>
                          <a:uFill>
                            <a:solidFill>
                              <a:srgbClr val="0048F8"/>
                            </a:solidFill>
                          </a:uFill>
                          <a:latin typeface="TT Firs" panose="02000503030000020003" pitchFamily="50" charset="0"/>
                          <a:cs typeface="Poppins" panose="00000500000000000000" pitchFamily="2" charset="0"/>
                        </a:rPr>
                        <a:t>Anthropic’s Claude 2.1</a:t>
                      </a: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3600" i="0" dirty="0">
                          <a:solidFill>
                            <a:schemeClr val="bg1"/>
                          </a:solidFill>
                          <a:latin typeface="Lato" panose="020F0502020204030203" pitchFamily="34" charset="0"/>
                          <a:cs typeface="Poppins" panose="00000500000000000000" pitchFamily="2" charset="0"/>
                        </a:rPr>
                        <a:t>$0.008 / 1k</a:t>
                      </a: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dirty="0">
                        <a:solidFill>
                          <a:schemeClr val="bg1"/>
                        </a:solidFill>
                        <a:latin typeface="Lato" panose="020F0502020204030203" pitchFamily="34" charset="0"/>
                        <a:cs typeface="Poppins" panose="00000500000000000000" pitchFamily="2"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3600" i="0" dirty="0">
                          <a:solidFill>
                            <a:schemeClr val="bg1"/>
                          </a:solidFill>
                          <a:latin typeface="Lato" panose="020F0502020204030203" pitchFamily="34" charset="0"/>
                          <a:cs typeface="Poppins" panose="00000500000000000000" pitchFamily="2" charset="0"/>
                        </a:rPr>
                        <a:t>Diversity</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26035799"/>
                  </a:ext>
                </a:extLst>
              </a:tr>
              <a:tr h="654751">
                <a:tc>
                  <a:txBody>
                    <a:bodyPr/>
                    <a:lstStyle/>
                    <a:p>
                      <a:pPr algn="ctr"/>
                      <a:endParaRPr lang="en-BE" sz="4000" b="1" i="0" u="sng" baseline="0" dirty="0">
                        <a:solidFill>
                          <a:schemeClr val="bg1"/>
                        </a:solidFill>
                        <a:uFill>
                          <a:solidFill>
                            <a:srgbClr val="0048F8"/>
                          </a:solidFill>
                        </a:uFill>
                        <a:latin typeface="TT Firs" panose="02000503030000020003" pitchFamily="50" charset="0"/>
                        <a:cs typeface="Poppins" panose="00000500000000000000" pitchFamily="2" charset="0"/>
                      </a:endParaRP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dirty="0">
                        <a:solidFill>
                          <a:schemeClr val="bg1"/>
                        </a:solidFill>
                        <a:latin typeface="Lato" panose="020F0502020204030203" pitchFamily="34" charset="0"/>
                        <a:cs typeface="Poppins" panose="00000500000000000000" pitchFamily="2" charset="0"/>
                      </a:endParaRP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dirty="0">
                        <a:solidFill>
                          <a:schemeClr val="bg1"/>
                        </a:solidFill>
                        <a:latin typeface="Lato" panose="020F0502020204030203" pitchFamily="34" charset="0"/>
                        <a:cs typeface="Poppins" panose="00000500000000000000" pitchFamily="2"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dirty="0">
                        <a:solidFill>
                          <a:schemeClr val="bg1"/>
                        </a:solidFill>
                        <a:latin typeface="Lato" panose="020F0502020204030203" pitchFamily="34" charset="0"/>
                        <a:cs typeface="Poppins" panose="00000500000000000000" pitchFamily="2"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195038057"/>
                  </a:ext>
                </a:extLst>
              </a:tr>
              <a:tr h="654751">
                <a:tc>
                  <a:txBody>
                    <a:bodyPr/>
                    <a:lstStyle/>
                    <a:p>
                      <a:pPr algn="ctr"/>
                      <a:endParaRPr lang="en-BE" sz="4000" b="1" i="0" u="sng" baseline="0" dirty="0">
                        <a:solidFill>
                          <a:schemeClr val="bg1"/>
                        </a:solidFill>
                        <a:uFill>
                          <a:solidFill>
                            <a:srgbClr val="0048F8"/>
                          </a:solidFill>
                        </a:uFill>
                        <a:latin typeface="TT Firs" panose="02000503030000020003" pitchFamily="50" charset="0"/>
                        <a:cs typeface="Poppins" panose="00000500000000000000" pitchFamily="2" charset="0"/>
                      </a:endParaRPr>
                    </a:p>
                  </a:txBody>
                  <a:tcPr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dirty="0">
                        <a:solidFill>
                          <a:schemeClr val="bg1"/>
                        </a:solidFill>
                        <a:latin typeface="Lato" panose="020F0502020204030203" pitchFamily="34" charset="0"/>
                        <a:cs typeface="Poppins" panose="00000500000000000000" pitchFamily="2" charset="0"/>
                      </a:endParaRPr>
                    </a:p>
                  </a:txBody>
                  <a:tcPr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dirty="0">
                        <a:solidFill>
                          <a:schemeClr val="bg1"/>
                        </a:solidFill>
                        <a:latin typeface="Lato" panose="020F0502020204030203" pitchFamily="34" charset="0"/>
                        <a:cs typeface="Poppins" panose="00000500000000000000" pitchFamily="2"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endParaRPr lang="en-BE" sz="3600" i="0" dirty="0">
                        <a:solidFill>
                          <a:schemeClr val="bg1"/>
                        </a:solidFill>
                        <a:latin typeface="Lato" panose="020F0502020204030203" pitchFamily="34" charset="0"/>
                        <a:cs typeface="Poppins" panose="00000500000000000000" pitchFamily="2"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168868193"/>
                  </a:ext>
                </a:extLst>
              </a:tr>
            </a:tbl>
          </a:graphicData>
        </a:graphic>
      </p:graphicFrame>
    </p:spTree>
    <p:extLst>
      <p:ext uri="{BB962C8B-B14F-4D97-AF65-F5344CB8AC3E}">
        <p14:creationId xmlns:p14="http://schemas.microsoft.com/office/powerpoint/2010/main" val="19019788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3820066" cy="1297174"/>
          </a:xfrm>
        </p:spPr>
        <p:txBody>
          <a:bodyPr/>
          <a:lstStyle/>
          <a:p>
            <a:r>
              <a:rPr lang="en-US" sz="7200" b="1" u="heavy" dirty="0">
                <a:solidFill>
                  <a:schemeClr val="bg1"/>
                </a:solidFill>
                <a:uFill>
                  <a:solidFill>
                    <a:srgbClr val="025EFF"/>
                  </a:solidFill>
                </a:uFill>
                <a:latin typeface="TT Firs Medium" panose="02000503030000020003" pitchFamily="2" charset="77"/>
              </a:rPr>
              <a:t>Prompt engineering</a:t>
            </a:r>
          </a:p>
        </p:txBody>
      </p:sp>
      <p:sp>
        <p:nvSpPr>
          <p:cNvPr id="4" name="Title 1">
            <a:extLst>
              <a:ext uri="{FF2B5EF4-FFF2-40B4-BE49-F238E27FC236}">
                <a16:creationId xmlns:a16="http://schemas.microsoft.com/office/drawing/2014/main" id="{81C6FAEF-8477-F669-7DA1-B10809D7520A}"/>
              </a:ext>
            </a:extLst>
          </p:cNvPr>
          <p:cNvSpPr txBox="1">
            <a:spLocks/>
          </p:cNvSpPr>
          <p:nvPr/>
        </p:nvSpPr>
        <p:spPr>
          <a:xfrm>
            <a:off x="568285" y="2751901"/>
            <a:ext cx="19901807" cy="97779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dirty="0">
                <a:solidFill>
                  <a:prstClr val="white"/>
                </a:solidFill>
                <a:latin typeface="+mn-lt"/>
                <a:cs typeface="Courier New" panose="02070309020205020404" pitchFamily="49" charset="0"/>
              </a:rPr>
              <a:t>Have a good way of testing and evaluating prompts, e.g. </a:t>
            </a:r>
            <a:r>
              <a:rPr lang="en-US" sz="3600" dirty="0">
                <a:solidFill>
                  <a:prstClr val="white"/>
                </a:solidFill>
                <a:latin typeface="+mn-lt"/>
                <a:cs typeface="Courier New" panose="02070309020205020404" pitchFamily="49" charset="0"/>
                <a:hlinkClick r:id="rId2"/>
              </a:rPr>
              <a:t>promptfoo</a:t>
            </a:r>
            <a:endParaRPr lang="en-US" sz="3600" dirty="0">
              <a:solidFill>
                <a:prstClr val="white"/>
              </a:solidFill>
              <a:latin typeface="+mn-lt"/>
              <a:cs typeface="Courier New" panose="02070309020205020404" pitchFamily="49" charset="0"/>
            </a:endParaRPr>
          </a:p>
          <a:p>
            <a:pPr marL="571500" indent="-571500" defTabSz="1828800">
              <a:buFont typeface="Arial" panose="020B0604020202020204" pitchFamily="34" charset="0"/>
              <a:buChar char="•"/>
            </a:pPr>
            <a:endParaRPr lang="en-US" sz="3600" dirty="0">
              <a:solidFill>
                <a:prstClr val="white"/>
              </a:solidFill>
              <a:latin typeface="+mn-lt"/>
              <a:cs typeface="Courier New" panose="02070309020205020404" pitchFamily="49" charset="0"/>
            </a:endParaRPr>
          </a:p>
          <a:p>
            <a:pPr defTabSz="1828800"/>
            <a:r>
              <a:rPr lang="en-US" sz="3600" dirty="0">
                <a:solidFill>
                  <a:prstClr val="white"/>
                </a:solidFill>
                <a:latin typeface="+mn-lt"/>
                <a:cs typeface="Courier New" panose="02070309020205020404" pitchFamily="49" charset="0"/>
              </a:rPr>
              <a:t>Building prompts is not a science but an art.</a:t>
            </a:r>
          </a:p>
          <a:p>
            <a:pPr marL="571500" indent="-571500" defTabSz="1828800">
              <a:buFont typeface="Arial" panose="020B0604020202020204" pitchFamily="34" charset="0"/>
              <a:buChar char="•"/>
            </a:pPr>
            <a:r>
              <a:rPr lang="en-US" sz="3600" dirty="0">
                <a:solidFill>
                  <a:prstClr val="white"/>
                </a:solidFill>
                <a:latin typeface="+mn-lt"/>
                <a:cs typeface="Courier New" panose="02070309020205020404" pitchFamily="49" charset="0"/>
              </a:rPr>
              <a:t>Usually, it’s better to provide examples compared to providing instructions</a:t>
            </a:r>
          </a:p>
          <a:p>
            <a:pPr marL="571500" indent="-571500" defTabSz="1828800">
              <a:buFont typeface="Arial" panose="020B0604020202020204" pitchFamily="34" charset="0"/>
              <a:buChar char="•"/>
            </a:pPr>
            <a:r>
              <a:rPr lang="en-US" sz="3600" dirty="0">
                <a:solidFill>
                  <a:prstClr val="white"/>
                </a:solidFill>
                <a:latin typeface="+mn-lt"/>
                <a:cs typeface="Courier New" panose="02070309020205020404" pitchFamily="49" charset="0"/>
              </a:rPr>
              <a:t>Be explicit in instructions, include more detail if needed.</a:t>
            </a:r>
          </a:p>
          <a:p>
            <a:pPr marL="571500" indent="-571500" defTabSz="1828800">
              <a:buFont typeface="Arial" panose="020B0604020202020204" pitchFamily="34" charset="0"/>
              <a:buChar char="•"/>
            </a:pPr>
            <a:r>
              <a:rPr lang="en-US" sz="3600" dirty="0">
                <a:solidFill>
                  <a:prstClr val="white"/>
                </a:solidFill>
                <a:latin typeface="+mn-lt"/>
                <a:cs typeface="Courier New" panose="02070309020205020404" pitchFamily="49" charset="0"/>
              </a:rPr>
              <a:t>If you know the steps in advance, specify them. If not, ask the model to “</a:t>
            </a:r>
            <a:r>
              <a:rPr lang="en-US" sz="3600" dirty="0">
                <a:solidFill>
                  <a:srgbClr val="92D050"/>
                </a:solidFill>
                <a:latin typeface="+mn-lt"/>
                <a:cs typeface="Courier New" panose="02070309020205020404" pitchFamily="49" charset="0"/>
              </a:rPr>
              <a:t>Think step-by-step</a:t>
            </a:r>
            <a:r>
              <a:rPr lang="en-US" sz="3600" dirty="0">
                <a:solidFill>
                  <a:prstClr val="white"/>
                </a:solidFill>
                <a:latin typeface="+mn-lt"/>
                <a:cs typeface="Courier New" panose="02070309020205020404" pitchFamily="49" charset="0"/>
              </a:rPr>
              <a:t>” is called chain-of-thought prompting (</a:t>
            </a:r>
            <a:r>
              <a:rPr lang="en-US" sz="3600" dirty="0" err="1">
                <a:solidFill>
                  <a:prstClr val="white"/>
                </a:solidFill>
                <a:latin typeface="+mn-lt"/>
                <a:cs typeface="Courier New" panose="02070309020205020404" pitchFamily="49" charset="0"/>
              </a:rPr>
              <a:t>CoT</a:t>
            </a:r>
            <a:r>
              <a:rPr lang="en-US" sz="3600" dirty="0">
                <a:solidFill>
                  <a:prstClr val="white"/>
                </a:solidFill>
                <a:latin typeface="+mn-lt"/>
                <a:cs typeface="Courier New" panose="02070309020205020404" pitchFamily="49" charset="0"/>
              </a:rPr>
              <a:t>). It also gives the model “time to think”.</a:t>
            </a:r>
          </a:p>
          <a:p>
            <a:pPr marL="571500" indent="-571500" defTabSz="1828800">
              <a:buFont typeface="Arial" panose="020B0604020202020204" pitchFamily="34" charset="0"/>
              <a:buChar char="•"/>
            </a:pPr>
            <a:r>
              <a:rPr lang="en-US" sz="3600" dirty="0">
                <a:solidFill>
                  <a:prstClr val="white"/>
                </a:solidFill>
                <a:latin typeface="+mn-lt"/>
                <a:cs typeface="Courier New" panose="02070309020205020404" pitchFamily="49" charset="0"/>
              </a:rPr>
              <a:t>Ask the model to review its own output </a:t>
            </a:r>
            <a:r>
              <a:rPr lang="en-US" sz="3600" dirty="0">
                <a:solidFill>
                  <a:srgbClr val="92D050"/>
                </a:solidFill>
                <a:latin typeface="+mn-lt"/>
                <a:cs typeface="Courier New" panose="02070309020205020404" pitchFamily="49" charset="0"/>
              </a:rPr>
              <a:t>“Verify if the previous answer is correct”</a:t>
            </a:r>
          </a:p>
          <a:p>
            <a:pPr marL="571500" indent="-571500" defTabSz="1828800">
              <a:buFont typeface="Arial" panose="020B0604020202020204" pitchFamily="34" charset="0"/>
              <a:buChar char="•"/>
            </a:pPr>
            <a:r>
              <a:rPr lang="en-US" sz="3600" dirty="0">
                <a:solidFill>
                  <a:prstClr val="white"/>
                </a:solidFill>
                <a:latin typeface="+mn-lt"/>
                <a:cs typeface="Courier New" panose="02070309020205020404" pitchFamily="49" charset="0"/>
              </a:rPr>
              <a:t>Tell the model how to behave</a:t>
            </a:r>
          </a:p>
          <a:p>
            <a:pPr marL="1028700" lvl="1" indent="-571500" defTabSz="1828800">
              <a:buFont typeface="Arial" panose="020B0604020202020204" pitchFamily="34" charset="0"/>
              <a:buChar char="•"/>
            </a:pPr>
            <a:r>
              <a:rPr lang="en-US" sz="3600" dirty="0">
                <a:solidFill>
                  <a:srgbClr val="92D050"/>
                </a:solidFill>
                <a:cs typeface="Courier New" panose="02070309020205020404" pitchFamily="49" charset="0"/>
              </a:rPr>
              <a:t>Act like Paul Graham and critique the following business strategy</a:t>
            </a:r>
          </a:p>
          <a:p>
            <a:pPr marL="1028700" lvl="1" indent="-571500" defTabSz="1828800">
              <a:buFont typeface="Arial" panose="020B0604020202020204" pitchFamily="34" charset="0"/>
              <a:buChar char="•"/>
            </a:pPr>
            <a:r>
              <a:rPr lang="en-US" sz="3600" dirty="0">
                <a:solidFill>
                  <a:srgbClr val="92D050"/>
                </a:solidFill>
                <a:latin typeface="+mn-lt"/>
                <a:cs typeface="Courier New" panose="02070309020205020404" pitchFamily="49" charset="0"/>
              </a:rPr>
              <a:t>You are a helpful  assistant</a:t>
            </a:r>
          </a:p>
          <a:p>
            <a:pPr marL="1028700" lvl="1" indent="-571500" defTabSz="1828800">
              <a:buFont typeface="Arial" panose="020B0604020202020204" pitchFamily="34" charset="0"/>
              <a:buChar char="•"/>
            </a:pPr>
            <a:r>
              <a:rPr lang="en-US" sz="3600" dirty="0">
                <a:solidFill>
                  <a:srgbClr val="92D050"/>
                </a:solidFill>
                <a:latin typeface="+mn-lt"/>
                <a:cs typeface="Courier New" panose="02070309020205020404" pitchFamily="49" charset="0"/>
              </a:rPr>
              <a:t>Be concise</a:t>
            </a:r>
            <a:br>
              <a:rPr lang="en-US" sz="3600" dirty="0">
                <a:solidFill>
                  <a:srgbClr val="92D050"/>
                </a:solidFill>
                <a:latin typeface="+mn-lt"/>
                <a:cs typeface="Courier New" panose="02070309020205020404" pitchFamily="49" charset="0"/>
              </a:rPr>
            </a:br>
            <a:endParaRPr lang="en-US" sz="2000" dirty="0">
              <a:solidFill>
                <a:srgbClr val="92D050"/>
              </a:solidFill>
              <a:latin typeface="+mn-lt"/>
              <a:cs typeface="Courier New" panose="02070309020205020404" pitchFamily="49" charset="0"/>
            </a:endParaRPr>
          </a:p>
          <a:p>
            <a:pPr marL="571500" indent="-571500" defTabSz="1828800">
              <a:buFont typeface="Arial" panose="020B0604020202020204" pitchFamily="34" charset="0"/>
              <a:buChar char="•"/>
            </a:pPr>
            <a:r>
              <a:rPr lang="en-US" sz="3600" dirty="0">
                <a:solidFill>
                  <a:prstClr val="white"/>
                </a:solidFill>
                <a:latin typeface="+mn-lt"/>
                <a:cs typeface="Courier New" panose="02070309020205020404" pitchFamily="49" charset="0"/>
              </a:rPr>
              <a:t>Use simple technical markup to separate information (e.g. html tags, python triple quotes (“””), …</a:t>
            </a:r>
          </a:p>
          <a:p>
            <a:pPr marL="571500" indent="-571500" defTabSz="1828800">
              <a:buFont typeface="Arial" panose="020B0604020202020204" pitchFamily="34" charset="0"/>
              <a:buChar char="•"/>
            </a:pPr>
            <a:r>
              <a:rPr lang="en-US" sz="3600" dirty="0">
                <a:solidFill>
                  <a:prstClr val="white"/>
                </a:solidFill>
                <a:latin typeface="+mn-lt"/>
                <a:cs typeface="Courier New" panose="02070309020205020404" pitchFamily="49" charset="0"/>
              </a:rPr>
              <a:t>Go human (🙃)</a:t>
            </a:r>
          </a:p>
          <a:p>
            <a:pPr marL="1028700" lvl="1" indent="-571500" defTabSz="1828800">
              <a:buFont typeface="Arial" panose="020B0604020202020204" pitchFamily="34" charset="0"/>
              <a:buChar char="•"/>
            </a:pPr>
            <a:r>
              <a:rPr lang="en-US" sz="3200" dirty="0">
                <a:solidFill>
                  <a:srgbClr val="92D050"/>
                </a:solidFill>
                <a:latin typeface="+mn-lt"/>
                <a:cs typeface="Courier New" panose="02070309020205020404" pitchFamily="49" charset="0"/>
              </a:rPr>
              <a:t>Please, this is important for my job.</a:t>
            </a:r>
          </a:p>
          <a:p>
            <a:pPr marL="1028700" lvl="1" indent="-571500" defTabSz="1828800">
              <a:buFont typeface="Arial" panose="020B0604020202020204" pitchFamily="34" charset="0"/>
              <a:buChar char="•"/>
            </a:pPr>
            <a:r>
              <a:rPr lang="en-US" sz="3200" dirty="0">
                <a:solidFill>
                  <a:srgbClr val="92D050"/>
                </a:solidFill>
                <a:latin typeface="+mn-lt"/>
                <a:cs typeface="Courier New" panose="02070309020205020404" pitchFamily="49" charset="0"/>
              </a:rPr>
              <a:t>I will give give you a 0$ tip, 20$ tip or 200$ tip</a:t>
            </a:r>
          </a:p>
          <a:p>
            <a:pPr marL="1028700" lvl="1" indent="-571500" defTabSz="1828800">
              <a:buFont typeface="Arial" panose="020B0604020202020204" pitchFamily="34" charset="0"/>
              <a:buChar char="•"/>
            </a:pPr>
            <a:r>
              <a:rPr lang="en-US" sz="3200" dirty="0">
                <a:solidFill>
                  <a:srgbClr val="92D050"/>
                </a:solidFill>
                <a:cs typeface="Courier New" panose="02070309020205020404" pitchFamily="49" charset="0"/>
              </a:rPr>
              <a:t>Shout using ALL CAPS</a:t>
            </a:r>
            <a:endParaRPr lang="en-US" sz="3200" dirty="0">
              <a:solidFill>
                <a:srgbClr val="92D050"/>
              </a:solidFill>
              <a:latin typeface="+mn-lt"/>
              <a:cs typeface="Courier New" panose="02070309020205020404" pitchFamily="49" charset="0"/>
            </a:endParaRPr>
          </a:p>
          <a:p>
            <a:pPr marL="1028700" lvl="1" indent="-571500" defTabSz="1828800">
              <a:buFont typeface="Arial" panose="020B0604020202020204" pitchFamily="34" charset="0"/>
              <a:buChar char="•"/>
            </a:pPr>
            <a:endParaRPr lang="en-US" sz="1050" dirty="0">
              <a:solidFill>
                <a:prstClr val="white"/>
              </a:solidFill>
              <a:latin typeface="+mn-lt"/>
              <a:cs typeface="Courier New" panose="02070309020205020404" pitchFamily="49" charset="0"/>
            </a:endParaRPr>
          </a:p>
        </p:txBody>
      </p:sp>
      <p:sp>
        <p:nvSpPr>
          <p:cNvPr id="11" name="TextBox 10">
            <a:extLst>
              <a:ext uri="{FF2B5EF4-FFF2-40B4-BE49-F238E27FC236}">
                <a16:creationId xmlns:a16="http://schemas.microsoft.com/office/drawing/2014/main" id="{A9D425AC-DC4F-3B41-D016-8950E9107D02}"/>
              </a:ext>
            </a:extLst>
          </p:cNvPr>
          <p:cNvSpPr txBox="1"/>
          <p:nvPr/>
        </p:nvSpPr>
        <p:spPr>
          <a:xfrm>
            <a:off x="16381269" y="13178043"/>
            <a:ext cx="12188536" cy="369332"/>
          </a:xfrm>
          <a:prstGeom prst="rect">
            <a:avLst/>
          </a:prstGeom>
          <a:noFill/>
        </p:spPr>
        <p:txBody>
          <a:bodyPr wrap="square">
            <a:spAutoFit/>
          </a:bodyPr>
          <a:lstStyle/>
          <a:p>
            <a:r>
              <a:rPr lang="en-BE" dirty="0">
                <a:solidFill>
                  <a:schemeClr val="bg1"/>
                </a:solidFill>
              </a:rPr>
              <a:t>Read more: https://platform.openai.com/docs/guides/prompt-engineering</a:t>
            </a:r>
          </a:p>
        </p:txBody>
      </p:sp>
    </p:spTree>
    <p:extLst>
      <p:ext uri="{BB962C8B-B14F-4D97-AF65-F5344CB8AC3E}">
        <p14:creationId xmlns:p14="http://schemas.microsoft.com/office/powerpoint/2010/main" val="40558670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2986350" cy="1297174"/>
          </a:xfrm>
        </p:spPr>
        <p:txBody>
          <a:bodyPr/>
          <a:lstStyle/>
          <a:p>
            <a:r>
              <a:rPr lang="en-US" sz="7200" b="1" u="heavy" dirty="0">
                <a:solidFill>
                  <a:schemeClr val="bg1"/>
                </a:solidFill>
                <a:uFill>
                  <a:solidFill>
                    <a:srgbClr val="025EFF"/>
                  </a:solidFill>
                </a:uFill>
                <a:latin typeface="TT Firs Medium" panose="02000503030000020003" pitchFamily="2" charset="77"/>
              </a:rPr>
              <a:t>Prompt engineering</a:t>
            </a:r>
          </a:p>
        </p:txBody>
      </p:sp>
      <p:pic>
        <p:nvPicPr>
          <p:cNvPr id="3" name="Google Shape;1084;p95" descr="Image">
            <a:extLst>
              <a:ext uri="{FF2B5EF4-FFF2-40B4-BE49-F238E27FC236}">
                <a16:creationId xmlns:a16="http://schemas.microsoft.com/office/drawing/2014/main" id="{5B1D6A9F-3FC1-75DF-0EB3-2F3653DC45D3}"/>
              </a:ext>
            </a:extLst>
          </p:cNvPr>
          <p:cNvPicPr preferRelativeResize="0"/>
          <p:nvPr/>
        </p:nvPicPr>
        <p:blipFill rotWithShape="1">
          <a:blip r:embed="rId2">
            <a:alphaModFix/>
          </a:blip>
          <a:srcRect/>
          <a:stretch/>
        </p:blipFill>
        <p:spPr>
          <a:xfrm>
            <a:off x="8916384" y="2253915"/>
            <a:ext cx="8128096" cy="11070466"/>
          </a:xfrm>
          <a:prstGeom prst="rect">
            <a:avLst/>
          </a:prstGeom>
          <a:noFill/>
          <a:ln>
            <a:noFill/>
          </a:ln>
        </p:spPr>
      </p:pic>
    </p:spTree>
    <p:extLst>
      <p:ext uri="{BB962C8B-B14F-4D97-AF65-F5344CB8AC3E}">
        <p14:creationId xmlns:p14="http://schemas.microsoft.com/office/powerpoint/2010/main" val="19499806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3820066" cy="1297174"/>
          </a:xfrm>
        </p:spPr>
        <p:txBody>
          <a:bodyPr/>
          <a:lstStyle/>
          <a:p>
            <a:r>
              <a:rPr lang="en-US" sz="7200" b="1" u="heavy" dirty="0">
                <a:solidFill>
                  <a:schemeClr val="bg1"/>
                </a:solidFill>
                <a:uFill>
                  <a:solidFill>
                    <a:srgbClr val="025EFF"/>
                  </a:solidFill>
                </a:uFill>
                <a:latin typeface="TT Firs Medium" panose="02000503030000020003" pitchFamily="2" charset="77"/>
              </a:rPr>
              <a:t>Prompt engineering</a:t>
            </a:r>
          </a:p>
        </p:txBody>
      </p:sp>
      <p:sp>
        <p:nvSpPr>
          <p:cNvPr id="11" name="TextBox 10">
            <a:extLst>
              <a:ext uri="{FF2B5EF4-FFF2-40B4-BE49-F238E27FC236}">
                <a16:creationId xmlns:a16="http://schemas.microsoft.com/office/drawing/2014/main" id="{A9D425AC-DC4F-3B41-D016-8950E9107D02}"/>
              </a:ext>
            </a:extLst>
          </p:cNvPr>
          <p:cNvSpPr txBox="1"/>
          <p:nvPr/>
        </p:nvSpPr>
        <p:spPr>
          <a:xfrm>
            <a:off x="16381269" y="13178043"/>
            <a:ext cx="12188536" cy="369332"/>
          </a:xfrm>
          <a:prstGeom prst="rect">
            <a:avLst/>
          </a:prstGeom>
          <a:noFill/>
        </p:spPr>
        <p:txBody>
          <a:bodyPr wrap="square">
            <a:spAutoFit/>
          </a:bodyPr>
          <a:lstStyle/>
          <a:p>
            <a:r>
              <a:rPr lang="en-BE" dirty="0">
                <a:solidFill>
                  <a:schemeClr val="bg1"/>
                </a:solidFill>
              </a:rPr>
              <a:t>Read more: https://platform.openai.com/docs/guides/prompt-engineering</a:t>
            </a:r>
          </a:p>
        </p:txBody>
      </p:sp>
      <p:sp>
        <p:nvSpPr>
          <p:cNvPr id="3" name="Text Placeholder 2">
            <a:extLst>
              <a:ext uri="{FF2B5EF4-FFF2-40B4-BE49-F238E27FC236}">
                <a16:creationId xmlns:a16="http://schemas.microsoft.com/office/drawing/2014/main" id="{442DACBA-D1DD-CCE7-ADAB-1AF403CFD5E6}"/>
              </a:ext>
            </a:extLst>
          </p:cNvPr>
          <p:cNvSpPr txBox="1">
            <a:spLocks/>
          </p:cNvSpPr>
          <p:nvPr/>
        </p:nvSpPr>
        <p:spPr>
          <a:xfrm>
            <a:off x="422621" y="3007876"/>
            <a:ext cx="23030046" cy="7700247"/>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spcBef>
                <a:spcPts val="0"/>
              </a:spcBef>
              <a:buClr>
                <a:srgbClr val="025EFF"/>
              </a:buClr>
            </a:pPr>
            <a:r>
              <a:rPr lang="en-US" dirty="0">
                <a:solidFill>
                  <a:schemeClr val="bg1"/>
                </a:solidFill>
              </a:rPr>
              <a:t>Example: “Teaching” how to reverse a word thread </a:t>
            </a:r>
            <a:r>
              <a:rPr lang="en-US" sz="3200" u="sng" dirty="0">
                <a:solidFill>
                  <a:schemeClr val="bg1"/>
                </a:solidFill>
                <a:hlinkClick r:id="rId2">
                  <a:extLst>
                    <a:ext uri="{A12FA001-AC4F-418D-AE19-62706E023703}">
                      <ahyp:hlinkClr xmlns:ahyp="http://schemas.microsoft.com/office/drawing/2018/hyperlinkcolor" val="tx"/>
                    </a:ext>
                  </a:extLst>
                </a:hlinkClick>
              </a:rPr>
              <a:t>https://twitter.com/npew/status/1525900849888866307</a:t>
            </a:r>
            <a:endParaRPr lang="en-US" sz="3200" dirty="0">
              <a:solidFill>
                <a:schemeClr val="bg1"/>
              </a:solidFill>
            </a:endParaRPr>
          </a:p>
          <a:p>
            <a:pPr>
              <a:lnSpc>
                <a:spcPct val="150000"/>
              </a:lnSpc>
              <a:spcBef>
                <a:spcPts val="0"/>
              </a:spcBef>
              <a:buClr>
                <a:srgbClr val="025EFF"/>
              </a:buClr>
            </a:pPr>
            <a:r>
              <a:rPr lang="en-US" dirty="0">
                <a:solidFill>
                  <a:schemeClr val="bg1"/>
                </a:solidFill>
              </a:rPr>
              <a:t>Even commercial marketplace to sell prompts that work well</a:t>
            </a:r>
          </a:p>
          <a:p>
            <a:pPr marL="0" indent="501650">
              <a:lnSpc>
                <a:spcPct val="150000"/>
              </a:lnSpc>
              <a:spcBef>
                <a:spcPts val="0"/>
              </a:spcBef>
              <a:buFont typeface="Arial" panose="020B0604020202020204" pitchFamily="34" charset="0"/>
              <a:buNone/>
            </a:pPr>
            <a:r>
              <a:rPr lang="en-US" sz="3200" dirty="0">
                <a:solidFill>
                  <a:schemeClr val="bg1"/>
                </a:solidFill>
                <a:ea typeface="Roboto Light"/>
                <a:sym typeface="Roboto Light"/>
                <a:hlinkClick r:id="rId3">
                  <a:extLst>
                    <a:ext uri="{A12FA001-AC4F-418D-AE19-62706E023703}">
                      <ahyp:hlinkClr xmlns:ahyp="http://schemas.microsoft.com/office/drawing/2018/hyperlinkcolor" val="tx"/>
                    </a:ext>
                  </a:extLst>
                </a:hlinkClick>
              </a:rPr>
              <a:t>https://promptbase.com/</a:t>
            </a:r>
            <a:endParaRPr lang="en-US" sz="3200" dirty="0">
              <a:solidFill>
                <a:schemeClr val="bg1"/>
              </a:solidFill>
              <a:ea typeface="Roboto Light"/>
              <a:sym typeface="Roboto Light"/>
            </a:endParaRPr>
          </a:p>
          <a:p>
            <a:pPr>
              <a:lnSpc>
                <a:spcPct val="150000"/>
              </a:lnSpc>
              <a:spcBef>
                <a:spcPts val="0"/>
              </a:spcBef>
              <a:buClr>
                <a:srgbClr val="025EFF"/>
              </a:buClr>
            </a:pPr>
            <a:r>
              <a:rPr lang="en-US" dirty="0">
                <a:solidFill>
                  <a:schemeClr val="bg1"/>
                </a:solidFill>
                <a:ea typeface="Roboto Light"/>
                <a:sym typeface="Roboto Light"/>
              </a:rPr>
              <a:t>Example: ”Hacking” LLMs https://</a:t>
            </a:r>
            <a:r>
              <a:rPr lang="en-US" dirty="0" err="1">
                <a:solidFill>
                  <a:schemeClr val="bg1"/>
                </a:solidFill>
                <a:ea typeface="Roboto Light"/>
                <a:sym typeface="Roboto Light"/>
              </a:rPr>
              <a:t>gandalf.lakera.ai</a:t>
            </a:r>
            <a:r>
              <a:rPr lang="en-US" dirty="0">
                <a:solidFill>
                  <a:schemeClr val="bg1"/>
                </a:solidFill>
                <a:ea typeface="Roboto Light"/>
                <a:sym typeface="Roboto Light"/>
              </a:rPr>
              <a:t>/</a:t>
            </a:r>
          </a:p>
          <a:p>
            <a:pPr>
              <a:lnSpc>
                <a:spcPct val="150000"/>
              </a:lnSpc>
              <a:spcBef>
                <a:spcPts val="0"/>
              </a:spcBef>
              <a:buClr>
                <a:srgbClr val="025EFF"/>
              </a:buClr>
            </a:pPr>
            <a:r>
              <a:rPr lang="en-US" dirty="0">
                <a:solidFill>
                  <a:schemeClr val="bg1"/>
                </a:solidFill>
                <a:ea typeface="Roboto Light"/>
                <a:sym typeface="Roboto Light"/>
              </a:rPr>
              <a:t>Further reading: </a:t>
            </a:r>
          </a:p>
          <a:p>
            <a:pPr marL="471488" indent="0">
              <a:lnSpc>
                <a:spcPct val="150000"/>
              </a:lnSpc>
              <a:spcBef>
                <a:spcPts val="0"/>
              </a:spcBef>
              <a:buFont typeface="Arial" panose="020B0604020202020204" pitchFamily="34" charset="0"/>
              <a:buNone/>
            </a:pPr>
            <a:r>
              <a:rPr lang="en-US" sz="3200" dirty="0">
                <a:solidFill>
                  <a:schemeClr val="bg1"/>
                </a:solidFill>
                <a:ea typeface="Roboto Light"/>
                <a:sym typeface="Roboto Light"/>
                <a:hlinkClick r:id="rId4">
                  <a:extLst>
                    <a:ext uri="{A12FA001-AC4F-418D-AE19-62706E023703}">
                      <ahyp:hlinkClr xmlns:ahyp="http://schemas.microsoft.com/office/drawing/2018/hyperlinkcolor" val="tx"/>
                    </a:ext>
                  </a:extLst>
                </a:hlinkClick>
              </a:rPr>
              <a:t>https://docs.cohere.ai/docs/prompt-engineering</a:t>
            </a:r>
          </a:p>
          <a:p>
            <a:pPr marL="471488" indent="0">
              <a:lnSpc>
                <a:spcPct val="150000"/>
              </a:lnSpc>
              <a:spcBef>
                <a:spcPts val="0"/>
              </a:spcBef>
              <a:buFont typeface="Arial" panose="020B0604020202020204" pitchFamily="34" charset="0"/>
              <a:buNone/>
            </a:pPr>
            <a:r>
              <a:rPr lang="en-US" sz="3200" dirty="0">
                <a:solidFill>
                  <a:schemeClr val="bg1"/>
                </a:solidFill>
                <a:ea typeface="Roboto Light"/>
                <a:sym typeface="Roboto Light"/>
                <a:hlinkClick r:id="rId4">
                  <a:extLst>
                    <a:ext uri="{A12FA001-AC4F-418D-AE19-62706E023703}">
                      <ahyp:hlinkClr xmlns:ahyp="http://schemas.microsoft.com/office/drawing/2018/hyperlinkcolor" val="tx"/>
                    </a:ext>
                  </a:extLst>
                </a:hlinkClick>
              </a:rPr>
              <a:t>https://github.com/sw-yx/prompt-eng#top-prompt-engineering-reads</a:t>
            </a:r>
            <a:endParaRPr lang="en-US" sz="3200" dirty="0">
              <a:solidFill>
                <a:schemeClr val="bg1"/>
              </a:solidFill>
              <a:ea typeface="Roboto Light"/>
              <a:sym typeface="Roboto Light"/>
            </a:endParaRPr>
          </a:p>
          <a:p>
            <a:pPr marL="471488" indent="0">
              <a:lnSpc>
                <a:spcPct val="150000"/>
              </a:lnSpc>
              <a:spcBef>
                <a:spcPts val="0"/>
              </a:spcBef>
              <a:buFont typeface="Arial" panose="020B0604020202020204" pitchFamily="34" charset="0"/>
              <a:buNone/>
            </a:pPr>
            <a:r>
              <a:rPr lang="en-US" sz="3200" dirty="0">
                <a:solidFill>
                  <a:schemeClr val="bg1"/>
                </a:solidFill>
                <a:ea typeface="Roboto Light"/>
                <a:sym typeface="Roboto Light"/>
              </a:rPr>
              <a:t>https://</a:t>
            </a:r>
            <a:r>
              <a:rPr lang="en-US" sz="3200" dirty="0" err="1">
                <a:solidFill>
                  <a:schemeClr val="bg1"/>
                </a:solidFill>
                <a:ea typeface="Roboto Light"/>
                <a:sym typeface="Roboto Light"/>
              </a:rPr>
              <a:t>github.com</a:t>
            </a:r>
            <a:r>
              <a:rPr lang="en-US" sz="3200" dirty="0">
                <a:solidFill>
                  <a:schemeClr val="bg1"/>
                </a:solidFill>
                <a:ea typeface="Roboto Light"/>
                <a:sym typeface="Roboto Light"/>
              </a:rPr>
              <a:t>/</a:t>
            </a:r>
            <a:r>
              <a:rPr lang="en-US" sz="3200" dirty="0" err="1">
                <a:solidFill>
                  <a:schemeClr val="bg1"/>
                </a:solidFill>
                <a:ea typeface="Roboto Light"/>
                <a:sym typeface="Roboto Light"/>
              </a:rPr>
              <a:t>successfulstudy</a:t>
            </a:r>
            <a:r>
              <a:rPr lang="en-US" sz="3200" dirty="0">
                <a:solidFill>
                  <a:schemeClr val="bg1"/>
                </a:solidFill>
                <a:ea typeface="Roboto Light"/>
                <a:sym typeface="Roboto Light"/>
              </a:rPr>
              <a:t>/</a:t>
            </a:r>
            <a:r>
              <a:rPr lang="en-US" sz="3200" dirty="0" err="1">
                <a:solidFill>
                  <a:schemeClr val="bg1"/>
                </a:solidFill>
                <a:ea typeface="Roboto Light"/>
                <a:sym typeface="Roboto Light"/>
              </a:rPr>
              <a:t>promptoftheyear?tab</a:t>
            </a:r>
            <a:r>
              <a:rPr lang="en-US" sz="3200" dirty="0">
                <a:solidFill>
                  <a:schemeClr val="bg1"/>
                </a:solidFill>
                <a:ea typeface="Roboto Light"/>
                <a:sym typeface="Roboto Light"/>
              </a:rPr>
              <a:t>=readme-</a:t>
            </a:r>
            <a:r>
              <a:rPr lang="en-US" sz="3200" dirty="0" err="1">
                <a:solidFill>
                  <a:schemeClr val="bg1"/>
                </a:solidFill>
                <a:ea typeface="Roboto Light"/>
                <a:sym typeface="Roboto Light"/>
              </a:rPr>
              <a:t>ov</a:t>
            </a:r>
            <a:r>
              <a:rPr lang="en-US" sz="3200" dirty="0">
                <a:solidFill>
                  <a:schemeClr val="bg1"/>
                </a:solidFill>
                <a:ea typeface="Roboto Light"/>
                <a:sym typeface="Roboto Light"/>
              </a:rPr>
              <a:t>-file</a:t>
            </a:r>
          </a:p>
          <a:p>
            <a:pPr marL="471488" indent="0">
              <a:lnSpc>
                <a:spcPct val="150000"/>
              </a:lnSpc>
              <a:spcBef>
                <a:spcPts val="0"/>
              </a:spcBef>
              <a:buFont typeface="Arial" panose="020B0604020202020204" pitchFamily="34" charset="0"/>
              <a:buNone/>
            </a:pPr>
            <a:r>
              <a:rPr lang="en-US" sz="4000" dirty="0">
                <a:solidFill>
                  <a:schemeClr val="bg1"/>
                </a:solidFill>
                <a:ea typeface="Roboto Light"/>
                <a:sym typeface="Roboto Light"/>
              </a:rPr>
              <a:t>https://</a:t>
            </a:r>
            <a:r>
              <a:rPr lang="en-US" sz="4000" dirty="0" err="1">
                <a:solidFill>
                  <a:schemeClr val="bg1"/>
                </a:solidFill>
                <a:ea typeface="Roboto Light"/>
                <a:sym typeface="Roboto Light"/>
              </a:rPr>
              <a:t>arxiv.org</a:t>
            </a:r>
            <a:r>
              <a:rPr lang="en-US" sz="4000" dirty="0">
                <a:solidFill>
                  <a:schemeClr val="bg1"/>
                </a:solidFill>
                <a:ea typeface="Roboto Light"/>
                <a:sym typeface="Roboto Light"/>
              </a:rPr>
              <a:t>/pdf/2312.16171v1.pdf</a:t>
            </a:r>
          </a:p>
        </p:txBody>
      </p:sp>
    </p:spTree>
    <p:extLst>
      <p:ext uri="{BB962C8B-B14F-4D97-AF65-F5344CB8AC3E}">
        <p14:creationId xmlns:p14="http://schemas.microsoft.com/office/powerpoint/2010/main" val="36550724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3820066" cy="1297174"/>
          </a:xfrm>
        </p:spPr>
        <p:txBody>
          <a:bodyPr/>
          <a:lstStyle/>
          <a:p>
            <a:r>
              <a:rPr lang="en-US" sz="7200" b="1" u="heavy" dirty="0">
                <a:solidFill>
                  <a:schemeClr val="bg1"/>
                </a:solidFill>
                <a:uFill>
                  <a:solidFill>
                    <a:srgbClr val="025EFF"/>
                  </a:solidFill>
                </a:uFill>
                <a:latin typeface="TT Firs Medium" panose="02000503030000020003" pitchFamily="2" charset="77"/>
              </a:rPr>
              <a:t>Function definitions</a:t>
            </a:r>
          </a:p>
        </p:txBody>
      </p:sp>
      <p:sp>
        <p:nvSpPr>
          <p:cNvPr id="4" name="Title 1">
            <a:extLst>
              <a:ext uri="{FF2B5EF4-FFF2-40B4-BE49-F238E27FC236}">
                <a16:creationId xmlns:a16="http://schemas.microsoft.com/office/drawing/2014/main" id="{81C6FAEF-8477-F669-7DA1-B10809D7520A}"/>
              </a:ext>
            </a:extLst>
          </p:cNvPr>
          <p:cNvSpPr txBox="1">
            <a:spLocks/>
          </p:cNvSpPr>
          <p:nvPr/>
        </p:nvSpPr>
        <p:spPr>
          <a:xfrm>
            <a:off x="568284" y="3360997"/>
            <a:ext cx="14332279" cy="89002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defTabSz="1828800"/>
            <a:endParaRPr lang="en-US" sz="1050" dirty="0">
              <a:solidFill>
                <a:prstClr val="white"/>
              </a:solidFill>
              <a:latin typeface="+mn-lt"/>
              <a:cs typeface="Courier New" panose="02070309020205020404" pitchFamily="49" charset="0"/>
            </a:endParaRPr>
          </a:p>
        </p:txBody>
      </p:sp>
      <p:sp>
        <p:nvSpPr>
          <p:cNvPr id="3" name="TextBox 2">
            <a:extLst>
              <a:ext uri="{FF2B5EF4-FFF2-40B4-BE49-F238E27FC236}">
                <a16:creationId xmlns:a16="http://schemas.microsoft.com/office/drawing/2014/main" id="{51DDA7CA-90F2-1E1E-23A8-A78B706694C7}"/>
              </a:ext>
            </a:extLst>
          </p:cNvPr>
          <p:cNvSpPr txBox="1"/>
          <p:nvPr/>
        </p:nvSpPr>
        <p:spPr>
          <a:xfrm>
            <a:off x="1229218" y="3574473"/>
            <a:ext cx="17002411" cy="5016758"/>
          </a:xfrm>
          <a:prstGeom prst="rect">
            <a:avLst/>
          </a:prstGeom>
          <a:noFill/>
        </p:spPr>
        <p:txBody>
          <a:bodyPr wrap="none" rtlCol="0">
            <a:spAutoFit/>
          </a:bodyPr>
          <a:lstStyle/>
          <a:p>
            <a:r>
              <a:rPr lang="en-GB" sz="4000" dirty="0" err="1">
                <a:solidFill>
                  <a:schemeClr val="bg1"/>
                </a:solidFill>
              </a:rPr>
              <a:t>send_email</a:t>
            </a:r>
            <a:r>
              <a:rPr lang="en-GB" sz="4000" dirty="0">
                <a:solidFill>
                  <a:schemeClr val="bg1"/>
                </a:solidFill>
              </a:rPr>
              <a:t>(to: string, body: string)</a:t>
            </a:r>
          </a:p>
          <a:p>
            <a:r>
              <a:rPr lang="en-GB" sz="4000" dirty="0" err="1">
                <a:solidFill>
                  <a:schemeClr val="bg1"/>
                </a:solidFill>
              </a:rPr>
              <a:t>get_current_weather</a:t>
            </a:r>
            <a:r>
              <a:rPr lang="en-GB" sz="4000" dirty="0">
                <a:solidFill>
                  <a:schemeClr val="bg1"/>
                </a:solidFill>
              </a:rPr>
              <a:t>(location: string, unit: '</a:t>
            </a:r>
            <a:r>
              <a:rPr lang="en-GB" sz="4000" dirty="0" err="1">
                <a:solidFill>
                  <a:schemeClr val="bg1"/>
                </a:solidFill>
              </a:rPr>
              <a:t>celsius</a:t>
            </a:r>
            <a:r>
              <a:rPr lang="en-GB" sz="4000" dirty="0">
                <a:solidFill>
                  <a:schemeClr val="bg1"/>
                </a:solidFill>
              </a:rPr>
              <a:t>' | '</a:t>
            </a:r>
            <a:r>
              <a:rPr lang="en-GB" sz="4000" dirty="0" err="1">
                <a:solidFill>
                  <a:schemeClr val="bg1"/>
                </a:solidFill>
              </a:rPr>
              <a:t>fahrenheit</a:t>
            </a:r>
            <a:r>
              <a:rPr lang="en-GB" sz="4000" dirty="0">
                <a:solidFill>
                  <a:schemeClr val="bg1"/>
                </a:solidFill>
              </a:rPr>
              <a:t>’)</a:t>
            </a:r>
          </a:p>
          <a:p>
            <a:r>
              <a:rPr lang="en-GB" sz="4000" dirty="0" err="1">
                <a:solidFill>
                  <a:schemeClr val="bg1"/>
                </a:solidFill>
              </a:rPr>
              <a:t>run_python_code</a:t>
            </a:r>
            <a:r>
              <a:rPr lang="en-GB" sz="4000" dirty="0">
                <a:solidFill>
                  <a:schemeClr val="bg1"/>
                </a:solidFill>
              </a:rPr>
              <a:t>(</a:t>
            </a:r>
            <a:r>
              <a:rPr lang="en-GB" sz="4000" dirty="0" err="1">
                <a:solidFill>
                  <a:schemeClr val="bg1"/>
                </a:solidFill>
              </a:rPr>
              <a:t>src</a:t>
            </a:r>
            <a:r>
              <a:rPr lang="en-GB" sz="4000" dirty="0">
                <a:solidFill>
                  <a:schemeClr val="bg1"/>
                </a:solidFill>
              </a:rPr>
              <a:t>: string) # be careful!</a:t>
            </a:r>
          </a:p>
          <a:p>
            <a:endParaRPr lang="en-GB" sz="4000" dirty="0">
              <a:solidFill>
                <a:schemeClr val="bg1"/>
              </a:solidFill>
            </a:endParaRPr>
          </a:p>
          <a:p>
            <a:r>
              <a:rPr lang="en-GB" sz="4000" dirty="0">
                <a:solidFill>
                  <a:schemeClr val="bg1"/>
                </a:solidFill>
              </a:rPr>
              <a:t>Native in </a:t>
            </a:r>
            <a:r>
              <a:rPr lang="en-GB" sz="4000" dirty="0" err="1">
                <a:solidFill>
                  <a:schemeClr val="bg1"/>
                </a:solidFill>
              </a:rPr>
              <a:t>OpenAI</a:t>
            </a:r>
            <a:r>
              <a:rPr lang="en-GB" sz="4000" dirty="0">
                <a:solidFill>
                  <a:schemeClr val="bg1"/>
                </a:solidFill>
              </a:rPr>
              <a:t> - </a:t>
            </a:r>
            <a:r>
              <a:rPr lang="en-GB" sz="4000" dirty="0">
                <a:solidFill>
                  <a:schemeClr val="bg1"/>
                </a:solidFill>
                <a:hlinkClick r:id="rId2"/>
              </a:rPr>
              <a:t>https://platform.openai.com/docs/guides/function-calling</a:t>
            </a:r>
            <a:endParaRPr lang="en-GB" sz="4000" dirty="0">
              <a:solidFill>
                <a:schemeClr val="bg1"/>
              </a:solidFill>
            </a:endParaRPr>
          </a:p>
          <a:p>
            <a:endParaRPr lang="en-BE" sz="4000" dirty="0">
              <a:solidFill>
                <a:schemeClr val="bg1"/>
              </a:solidFill>
            </a:endParaRPr>
          </a:p>
          <a:p>
            <a:r>
              <a:rPr lang="en-BE" sz="4000" dirty="0">
                <a:solidFill>
                  <a:schemeClr val="bg1"/>
                </a:solidFill>
              </a:rPr>
              <a:t>Open source framework Guidance - </a:t>
            </a:r>
            <a:r>
              <a:rPr lang="en-GB" sz="4000" dirty="0">
                <a:solidFill>
                  <a:schemeClr val="bg1"/>
                </a:solidFill>
                <a:hlinkClick r:id="rId3"/>
              </a:rPr>
              <a:t>https://github.com/guidance-ai/guidance</a:t>
            </a:r>
            <a:endParaRPr lang="en-GB" sz="4000" dirty="0">
              <a:solidFill>
                <a:schemeClr val="bg1"/>
              </a:solidFill>
            </a:endParaRPr>
          </a:p>
          <a:p>
            <a:endParaRPr lang="en-BE" sz="4000" dirty="0">
              <a:solidFill>
                <a:schemeClr val="bg1"/>
              </a:solidFill>
            </a:endParaRPr>
          </a:p>
        </p:txBody>
      </p:sp>
    </p:spTree>
    <p:extLst>
      <p:ext uri="{BB962C8B-B14F-4D97-AF65-F5344CB8AC3E}">
        <p14:creationId xmlns:p14="http://schemas.microsoft.com/office/powerpoint/2010/main" val="38981779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3820066" cy="1297174"/>
          </a:xfrm>
        </p:spPr>
        <p:txBody>
          <a:bodyPr/>
          <a:lstStyle/>
          <a:p>
            <a:r>
              <a:rPr lang="en-US" sz="7200" b="1" u="heavy" dirty="0">
                <a:solidFill>
                  <a:schemeClr val="bg1"/>
                </a:solidFill>
                <a:uFill>
                  <a:solidFill>
                    <a:srgbClr val="025EFF"/>
                  </a:solidFill>
                </a:uFill>
                <a:latin typeface="TT Firs Medium" panose="02000503030000020003" pitchFamily="2" charset="77"/>
              </a:rPr>
              <a:t>The basic recipe to get started – bit more complex</a:t>
            </a:r>
          </a:p>
        </p:txBody>
      </p:sp>
      <p:sp>
        <p:nvSpPr>
          <p:cNvPr id="8" name="Title 1">
            <a:extLst>
              <a:ext uri="{FF2B5EF4-FFF2-40B4-BE49-F238E27FC236}">
                <a16:creationId xmlns:a16="http://schemas.microsoft.com/office/drawing/2014/main" id="{FC7AB87D-6A29-1C30-8C96-0EC484BCEE4E}"/>
              </a:ext>
            </a:extLst>
          </p:cNvPr>
          <p:cNvSpPr txBox="1">
            <a:spLocks/>
          </p:cNvSpPr>
          <p:nvPr/>
        </p:nvSpPr>
        <p:spPr>
          <a:xfrm>
            <a:off x="568284" y="3917965"/>
            <a:ext cx="12206420" cy="76196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dirty="0">
                <a:solidFill>
                  <a:prstClr val="white"/>
                </a:solidFill>
                <a:latin typeface="TT Firs" panose="02000503030000020003" pitchFamily="2" charset="77"/>
              </a:rPr>
              <a:t>“You are a helpful assistant for my data integration tooling software. </a:t>
            </a:r>
          </a:p>
          <a:p>
            <a:pPr defTabSz="1828800"/>
            <a:r>
              <a:rPr lang="en-US" sz="3600" dirty="0">
                <a:solidFill>
                  <a:prstClr val="white"/>
                </a:solidFill>
                <a:latin typeface="TT Firs" panose="02000503030000020003" pitchFamily="2" charset="77"/>
              </a:rPr>
              <a:t>Some examples of data flow</a:t>
            </a:r>
          </a:p>
          <a:p>
            <a:pPr defTabSz="1828800"/>
            <a:r>
              <a:rPr lang="en-US" sz="2100" dirty="0">
                <a:solidFill>
                  <a:prstClr val="white"/>
                </a:solidFill>
                <a:latin typeface="TT Firs" panose="02000503030000020003" pitchFamily="2" charset="77"/>
              </a:rPr>
              <a:t>{</a:t>
            </a:r>
          </a:p>
          <a:p>
            <a:pPr defTabSz="1828800"/>
            <a:r>
              <a:rPr lang="en-US" sz="2100" dirty="0">
                <a:solidFill>
                  <a:prstClr val="white"/>
                </a:solidFill>
                <a:latin typeface="TT Firs" panose="02000503030000020003" pitchFamily="2" charset="77"/>
              </a:rPr>
              <a:t>  "description": "SAP order entry flow for SMEs",</a:t>
            </a:r>
          </a:p>
          <a:p>
            <a:pPr defTabSz="1828800"/>
            <a:r>
              <a:rPr lang="en-US" sz="2100" dirty="0">
                <a:solidFill>
                  <a:prstClr val="white"/>
                </a:solidFill>
                <a:latin typeface="TT Firs" panose="02000503030000020003" pitchFamily="2" charset="77"/>
              </a:rPr>
              <a:t>  "flow": [{</a:t>
            </a:r>
          </a:p>
          <a:p>
            <a:pPr defTabSz="1828800"/>
            <a:r>
              <a:rPr lang="en-US" sz="2100" dirty="0">
                <a:solidFill>
                  <a:prstClr val="white"/>
                </a:solidFill>
                <a:latin typeface="TT Firs" panose="02000503030000020003" pitchFamily="2" charset="77"/>
              </a:rPr>
              <a:t>      "step": "Customer Inquiry",</a:t>
            </a:r>
          </a:p>
          <a:p>
            <a:pPr defTabSz="1828800"/>
            <a:r>
              <a:rPr lang="en-US" sz="2100" dirty="0">
                <a:solidFill>
                  <a:prstClr val="white"/>
                </a:solidFill>
                <a:latin typeface="TT Firs" panose="02000503030000020003" pitchFamily="2" charset="77"/>
              </a:rPr>
              <a:t>      "action": "receive",</a:t>
            </a:r>
          </a:p>
          <a:p>
            <a:pPr defTabSz="1828800"/>
            <a:r>
              <a:rPr lang="en-US" sz="2100" dirty="0">
                <a:solidFill>
                  <a:prstClr val="white"/>
                </a:solidFill>
                <a:latin typeface="TT Firs" panose="02000503030000020003" pitchFamily="2" charset="77"/>
              </a:rPr>
              <a:t>      "</a:t>
            </a:r>
            <a:r>
              <a:rPr lang="en-US" sz="2100" dirty="0" err="1">
                <a:solidFill>
                  <a:prstClr val="white"/>
                </a:solidFill>
                <a:latin typeface="TT Firs" panose="02000503030000020003" pitchFamily="2" charset="77"/>
              </a:rPr>
              <a:t>data_input</a:t>
            </a:r>
            <a:r>
              <a:rPr lang="en-US" sz="2100" dirty="0">
                <a:solidFill>
                  <a:prstClr val="white"/>
                </a:solidFill>
                <a:latin typeface="TT Firs" panose="02000503030000020003" pitchFamily="2" charset="77"/>
              </a:rPr>
              <a:t>": {</a:t>
            </a:r>
          </a:p>
          <a:p>
            <a:pPr defTabSz="1828800"/>
            <a:r>
              <a:rPr lang="en-US" sz="2100" dirty="0">
                <a:solidFill>
                  <a:prstClr val="white"/>
                </a:solidFill>
                <a:latin typeface="TT Firs" panose="02000503030000020003" pitchFamily="2" charset="77"/>
              </a:rPr>
              <a:t>        "</a:t>
            </a:r>
            <a:r>
              <a:rPr lang="en-US" sz="2100" dirty="0" err="1">
                <a:solidFill>
                  <a:prstClr val="white"/>
                </a:solidFill>
                <a:latin typeface="TT Firs" panose="02000503030000020003" pitchFamily="2" charset="77"/>
              </a:rPr>
              <a:t>customer_details</a:t>
            </a:r>
            <a:r>
              <a:rPr lang="en-US" sz="2100" dirty="0">
                <a:solidFill>
                  <a:prstClr val="white"/>
                </a:solidFill>
                <a:latin typeface="TT Firs" panose="02000503030000020003" pitchFamily="2" charset="77"/>
              </a:rPr>
              <a:t>": { "name": "string",</a:t>
            </a:r>
          </a:p>
          <a:p>
            <a:pPr defTabSz="1828800"/>
            <a:r>
              <a:rPr lang="en-US" sz="2100" dirty="0">
                <a:solidFill>
                  <a:prstClr val="white"/>
                </a:solidFill>
                <a:latin typeface="TT Firs" panose="02000503030000020003" pitchFamily="2" charset="77"/>
              </a:rPr>
              <a:t>…</a:t>
            </a:r>
          </a:p>
          <a:p>
            <a:pPr defTabSz="1828800"/>
            <a:r>
              <a:rPr lang="en-US" sz="2100" dirty="0">
                <a:solidFill>
                  <a:prstClr val="white"/>
                </a:solidFill>
                <a:latin typeface="TT Firs" panose="02000503030000020003" pitchFamily="2" charset="77"/>
              </a:rPr>
              <a:t>}</a:t>
            </a:r>
          </a:p>
          <a:p>
            <a:pPr defTabSz="1828800"/>
            <a:endParaRPr lang="en-US" sz="3600" dirty="0">
              <a:solidFill>
                <a:prstClr val="white"/>
              </a:solidFill>
              <a:latin typeface="TT Firs" panose="02000503030000020003" pitchFamily="2" charset="77"/>
            </a:endParaRPr>
          </a:p>
          <a:p>
            <a:pPr defTabSz="1828800"/>
            <a:r>
              <a:rPr lang="en-US" sz="3600" dirty="0">
                <a:solidFill>
                  <a:prstClr val="white"/>
                </a:solidFill>
                <a:latin typeface="TT Firs" panose="02000503030000020003" pitchFamily="2" charset="77"/>
              </a:rPr>
              <a:t>You can use blocks with the following definitions</a:t>
            </a:r>
          </a:p>
          <a:p>
            <a:pPr defTabSz="1828800"/>
            <a:r>
              <a:rPr lang="en-US" sz="2200" dirty="0">
                <a:solidFill>
                  <a:prstClr val="white"/>
                </a:solidFill>
                <a:latin typeface="TT Firs" panose="02000503030000020003" pitchFamily="2" charset="77"/>
              </a:rPr>
              <a:t>Block1, does this, input this</a:t>
            </a:r>
          </a:p>
          <a:p>
            <a:pPr defTabSz="1828800"/>
            <a:r>
              <a:rPr lang="en-US" sz="3600" dirty="0">
                <a:solidFill>
                  <a:prstClr val="white"/>
                </a:solidFill>
                <a:latin typeface="TT Firs" panose="02000503030000020003" pitchFamily="2" charset="77"/>
              </a:rPr>
              <a:t>…</a:t>
            </a:r>
          </a:p>
          <a:p>
            <a:pPr defTabSz="1828800"/>
            <a:endParaRPr lang="en-US" sz="3600" dirty="0">
              <a:solidFill>
                <a:prstClr val="white"/>
              </a:solidFill>
              <a:latin typeface="TT Firs" panose="02000503030000020003" pitchFamily="2" charset="77"/>
            </a:endParaRPr>
          </a:p>
          <a:p>
            <a:pPr defTabSz="1828800"/>
            <a:r>
              <a:rPr lang="en-US" sz="3600" dirty="0">
                <a:solidFill>
                  <a:prstClr val="white"/>
                </a:solidFill>
                <a:latin typeface="TT Firs" panose="02000503030000020003" pitchFamily="2" charset="77"/>
              </a:rPr>
              <a:t>The user wants to create a flow called “Salesforce-</a:t>
            </a:r>
            <a:r>
              <a:rPr lang="en-US" sz="3600" dirty="0" err="1">
                <a:solidFill>
                  <a:prstClr val="white"/>
                </a:solidFill>
                <a:latin typeface="TT Firs" panose="02000503030000020003" pitchFamily="2" charset="77"/>
              </a:rPr>
              <a:t>mixpanel</a:t>
            </a:r>
            <a:r>
              <a:rPr lang="en-US" sz="3600" dirty="0">
                <a:solidFill>
                  <a:prstClr val="white"/>
                </a:solidFill>
                <a:latin typeface="TT Firs" panose="02000503030000020003" pitchFamily="2" charset="77"/>
              </a:rPr>
              <a:t> integration for telephone call sequence analysis”. Generate an example flow.</a:t>
            </a:r>
          </a:p>
          <a:p>
            <a:pPr defTabSz="1828800"/>
            <a:endParaRPr lang="en-US" sz="3600" dirty="0">
              <a:solidFill>
                <a:prstClr val="white"/>
              </a:solidFill>
              <a:latin typeface="TT Firs" panose="02000503030000020003" pitchFamily="2" charset="77"/>
            </a:endParaRPr>
          </a:p>
          <a:p>
            <a:pPr defTabSz="1828800"/>
            <a:r>
              <a:rPr lang="en-US" sz="3600" b="1" dirty="0">
                <a:solidFill>
                  <a:prstClr val="white"/>
                </a:solidFill>
                <a:latin typeface="TT Firs" panose="02000503030000020003" pitchFamily="2" charset="77"/>
              </a:rPr>
              <a:t>Think step by step. </a:t>
            </a:r>
          </a:p>
        </p:txBody>
      </p:sp>
      <p:sp>
        <p:nvSpPr>
          <p:cNvPr id="3" name="Title 1">
            <a:extLst>
              <a:ext uri="{FF2B5EF4-FFF2-40B4-BE49-F238E27FC236}">
                <a16:creationId xmlns:a16="http://schemas.microsoft.com/office/drawing/2014/main" id="{48502938-0724-47BE-AF1C-8007BDC3AD3C}"/>
              </a:ext>
            </a:extLst>
          </p:cNvPr>
          <p:cNvSpPr txBox="1">
            <a:spLocks/>
          </p:cNvSpPr>
          <p:nvPr/>
        </p:nvSpPr>
        <p:spPr>
          <a:xfrm>
            <a:off x="13836048" y="4464428"/>
            <a:ext cx="8674328" cy="23935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endParaRPr lang="en-US" sz="3600" dirty="0">
              <a:solidFill>
                <a:prstClr val="white"/>
              </a:solidFill>
              <a:latin typeface="TT Firs" panose="02000503030000020003" pitchFamily="2" charset="77"/>
            </a:endParaRPr>
          </a:p>
        </p:txBody>
      </p:sp>
      <p:sp>
        <p:nvSpPr>
          <p:cNvPr id="5" name="Right Arrow 4">
            <a:extLst>
              <a:ext uri="{FF2B5EF4-FFF2-40B4-BE49-F238E27FC236}">
                <a16:creationId xmlns:a16="http://schemas.microsoft.com/office/drawing/2014/main" id="{5113447B-0AF1-BB8C-4F9E-7075A28BCA01}"/>
              </a:ext>
            </a:extLst>
          </p:cNvPr>
          <p:cNvSpPr/>
          <p:nvPr/>
        </p:nvSpPr>
        <p:spPr>
          <a:xfrm flipH="1">
            <a:off x="8514455" y="5006611"/>
            <a:ext cx="5229926" cy="1089214"/>
          </a:xfrm>
          <a:prstGeom prst="rightArrow">
            <a:avLst/>
          </a:prstGeom>
          <a:solidFill>
            <a:srgbClr val="0048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BE" sz="3600">
              <a:solidFill>
                <a:prstClr val="white"/>
              </a:solidFill>
              <a:latin typeface="TTFirs-Light"/>
            </a:endParaRPr>
          </a:p>
        </p:txBody>
      </p:sp>
      <p:sp>
        <p:nvSpPr>
          <p:cNvPr id="6" name="Title 1">
            <a:extLst>
              <a:ext uri="{FF2B5EF4-FFF2-40B4-BE49-F238E27FC236}">
                <a16:creationId xmlns:a16="http://schemas.microsoft.com/office/drawing/2014/main" id="{52B8CA0F-776C-D86F-2D5B-0CB3F4955C02}"/>
              </a:ext>
            </a:extLst>
          </p:cNvPr>
          <p:cNvSpPr txBox="1">
            <a:spLocks/>
          </p:cNvSpPr>
          <p:nvPr/>
        </p:nvSpPr>
        <p:spPr>
          <a:xfrm>
            <a:off x="13982988" y="3691220"/>
            <a:ext cx="8674328" cy="5029200"/>
          </a:xfrm>
          <a:prstGeom prst="rect">
            <a:avLst/>
          </a:prstGeom>
          <a:solidFill>
            <a:srgbClr val="0048F8">
              <a:alpha val="60000"/>
            </a:srgb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strike="sngStrike" dirty="0">
                <a:solidFill>
                  <a:prstClr val="white"/>
                </a:solidFill>
                <a:latin typeface="TT Firs" panose="02000503030000020003" pitchFamily="2" charset="77"/>
              </a:rPr>
              <a:t>Insert 3 examples</a:t>
            </a:r>
          </a:p>
          <a:p>
            <a:pPr defTabSz="1828800"/>
            <a:r>
              <a:rPr lang="en-US" sz="3600" dirty="0">
                <a:solidFill>
                  <a:prstClr val="white"/>
                </a:solidFill>
                <a:latin typeface="TT Firs" panose="02000503030000020003" pitchFamily="2" charset="77"/>
              </a:rPr>
              <a:t>Insert examples based on similarity to the desired flow by querying existing examples from other customers or templates.  </a:t>
            </a:r>
          </a:p>
          <a:p>
            <a:pPr defTabSz="1828800"/>
            <a:endParaRPr lang="en-US" sz="3600" dirty="0">
              <a:solidFill>
                <a:prstClr val="white"/>
              </a:solidFill>
              <a:latin typeface="TT Firs" panose="02000503030000020003" pitchFamily="2" charset="77"/>
            </a:endParaRPr>
          </a:p>
          <a:p>
            <a:pPr defTabSz="1828800"/>
            <a:r>
              <a:rPr lang="en-US" sz="3600" dirty="0">
                <a:solidFill>
                  <a:prstClr val="white"/>
                </a:solidFill>
                <a:latin typeface="TT Firs" panose="02000503030000020003" pitchFamily="2" charset="77"/>
              </a:rPr>
              <a:t>This is called </a:t>
            </a:r>
            <a:r>
              <a:rPr lang="en-US" sz="3600" b="1" u="sng" dirty="0">
                <a:solidFill>
                  <a:prstClr val="white"/>
                </a:solidFill>
                <a:uFill>
                  <a:solidFill>
                    <a:srgbClr val="0048F8"/>
                  </a:solidFill>
                </a:uFill>
                <a:latin typeface="TT Firs" panose="02000503030000020003" pitchFamily="2" charset="77"/>
              </a:rPr>
              <a:t>Retrieval-Augment Generation (RAG)</a:t>
            </a:r>
            <a:r>
              <a:rPr lang="en-US" sz="3600" dirty="0">
                <a:solidFill>
                  <a:prstClr val="white"/>
                </a:solidFill>
                <a:latin typeface="TT Firs" panose="02000503030000020003" pitchFamily="2" charset="77"/>
              </a:rPr>
              <a:t> .</a:t>
            </a:r>
          </a:p>
        </p:txBody>
      </p:sp>
    </p:spTree>
    <p:extLst>
      <p:ext uri="{BB962C8B-B14F-4D97-AF65-F5344CB8AC3E}">
        <p14:creationId xmlns:p14="http://schemas.microsoft.com/office/powerpoint/2010/main" val="2730797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
          <p:cNvSpPr txBox="1"/>
          <p:nvPr/>
        </p:nvSpPr>
        <p:spPr>
          <a:xfrm>
            <a:off x="2536746" y="2369856"/>
            <a:ext cx="20128452" cy="1949252"/>
          </a:xfrm>
          <a:prstGeom prst="rect">
            <a:avLst/>
          </a:prstGeom>
          <a:noFill/>
          <a:ln>
            <a:noFill/>
          </a:ln>
        </p:spPr>
        <p:txBody>
          <a:bodyPr spcFirstLastPara="1" wrap="square" lIns="50800" tIns="50800" rIns="50800" bIns="50800" anchor="ctr" anchorCtr="0">
            <a:spAutoFit/>
          </a:bodyPr>
          <a:lstStyle/>
          <a:p>
            <a:pPr lvl="0" algn="ctr">
              <a:lnSpc>
                <a:spcPct val="120000"/>
              </a:lnSpc>
              <a:buClr>
                <a:srgbClr val="FFFFFF"/>
              </a:buClr>
              <a:buSzPts val="11500"/>
            </a:pPr>
            <a:r>
              <a:rPr lang="en-US" sz="10000" b="1" dirty="0">
                <a:solidFill>
                  <a:srgbClr val="002F9F"/>
                </a:solidFill>
                <a:latin typeface="Poppins" panose="00000500000000000000" pitchFamily="2" charset="0"/>
                <a:cs typeface="Poppins" panose="00000500000000000000" pitchFamily="2" charset="0"/>
              </a:rPr>
              <a:t>“Lost ring was found by tree”</a:t>
            </a:r>
          </a:p>
        </p:txBody>
      </p:sp>
      <p:sp>
        <p:nvSpPr>
          <p:cNvPr id="207" name="Google Shape;207;p2"/>
          <p:cNvSpPr txBox="1"/>
          <p:nvPr/>
        </p:nvSpPr>
        <p:spPr>
          <a:xfrm>
            <a:off x="1718802" y="6130784"/>
            <a:ext cx="9565822" cy="5420971"/>
          </a:xfrm>
          <a:prstGeom prst="rect">
            <a:avLst/>
          </a:prstGeom>
          <a:solidFill>
            <a:schemeClr val="bg1"/>
          </a:solidFill>
          <a:ln w="38100">
            <a:solidFill>
              <a:srgbClr val="0031A2"/>
            </a:solidFill>
          </a:ln>
        </p:spPr>
        <p:txBody>
          <a:bodyPr spcFirstLastPara="1" wrap="square" lIns="50800" tIns="50800" rIns="50800" bIns="50800" anchor="t" anchorCtr="0">
            <a:spAutoFit/>
          </a:bodyPr>
          <a:lstStyle/>
          <a:p>
            <a:pPr lvl="0" algn="ctr">
              <a:lnSpc>
                <a:spcPct val="120000"/>
              </a:lnSpc>
              <a:buClr>
                <a:srgbClr val="FFFFFF"/>
              </a:buClr>
              <a:buSzPts val="3600"/>
            </a:pPr>
            <a:r>
              <a:rPr lang="en-US" sz="4800" dirty="0">
                <a:solidFill>
                  <a:srgbClr val="0D1E25"/>
                </a:solidFill>
                <a:latin typeface="Poppins" panose="00000500000000000000" pitchFamily="2" charset="0"/>
                <a:ea typeface="Lato"/>
                <a:cs typeface="Poppins" panose="00000500000000000000" pitchFamily="2" charset="0"/>
                <a:sym typeface="Lato"/>
              </a:rPr>
              <a:t>Near the vicinity of a tree, a stolen piece of jewelry was found.</a:t>
            </a:r>
          </a:p>
          <a:p>
            <a:pPr lvl="0" algn="ctr">
              <a:lnSpc>
                <a:spcPct val="120000"/>
              </a:lnSpc>
              <a:buClr>
                <a:srgbClr val="FFFFFF"/>
              </a:buClr>
              <a:buSzPts val="3600"/>
            </a:pPr>
            <a:endParaRPr lang="en-US" sz="4800" dirty="0">
              <a:solidFill>
                <a:srgbClr val="0D1E25"/>
              </a:solidFill>
              <a:latin typeface="Poppins" panose="00000500000000000000" pitchFamily="2" charset="0"/>
              <a:ea typeface="Lato"/>
              <a:cs typeface="Poppins" panose="00000500000000000000" pitchFamily="2" charset="0"/>
              <a:sym typeface="Lato"/>
            </a:endParaRPr>
          </a:p>
          <a:p>
            <a:pPr lvl="0" algn="ctr">
              <a:lnSpc>
                <a:spcPct val="120000"/>
              </a:lnSpc>
              <a:buClr>
                <a:srgbClr val="FFFFFF"/>
              </a:buClr>
              <a:buSzPts val="3600"/>
            </a:pPr>
            <a:r>
              <a:rPr lang="en-US" sz="4800" i="1" dirty="0">
                <a:solidFill>
                  <a:srgbClr val="002F9F"/>
                </a:solidFill>
                <a:latin typeface="Poppins" panose="00000500000000000000" pitchFamily="2" charset="0"/>
                <a:ea typeface="Lato"/>
                <a:cs typeface="Poppins" panose="00000500000000000000" pitchFamily="2" charset="0"/>
                <a:sym typeface="Lato"/>
              </a:rPr>
              <a:t>Correct interpretation almost always.</a:t>
            </a:r>
          </a:p>
        </p:txBody>
      </p:sp>
      <p:sp>
        <p:nvSpPr>
          <p:cNvPr id="5" name="Google Shape;207;p2">
            <a:extLst>
              <a:ext uri="{FF2B5EF4-FFF2-40B4-BE49-F238E27FC236}">
                <a16:creationId xmlns:a16="http://schemas.microsoft.com/office/drawing/2014/main" id="{A412EF49-652A-4138-B50E-4999CF5C9294}"/>
              </a:ext>
            </a:extLst>
          </p:cNvPr>
          <p:cNvSpPr txBox="1"/>
          <p:nvPr/>
        </p:nvSpPr>
        <p:spPr>
          <a:xfrm>
            <a:off x="12192000" y="6124850"/>
            <a:ext cx="9565822" cy="5420971"/>
          </a:xfrm>
          <a:prstGeom prst="rect">
            <a:avLst/>
          </a:prstGeom>
          <a:solidFill>
            <a:schemeClr val="bg1"/>
          </a:solidFill>
          <a:ln w="38100">
            <a:solidFill>
              <a:srgbClr val="0031A2"/>
            </a:solidFill>
          </a:ln>
        </p:spPr>
        <p:txBody>
          <a:bodyPr spcFirstLastPara="1" wrap="square" lIns="50800" tIns="50800" rIns="50800" bIns="50800" anchor="t" anchorCtr="0">
            <a:spAutoFit/>
          </a:bodyPr>
          <a:lstStyle/>
          <a:p>
            <a:pPr lvl="0" algn="ctr">
              <a:lnSpc>
                <a:spcPct val="120000"/>
              </a:lnSpc>
              <a:buClr>
                <a:srgbClr val="FFFFFF"/>
              </a:buClr>
              <a:buSzPts val="3600"/>
            </a:pPr>
            <a:r>
              <a:rPr lang="en-US" sz="4800" dirty="0">
                <a:solidFill>
                  <a:srgbClr val="0D1E25"/>
                </a:solidFill>
                <a:latin typeface="Poppins" panose="00000500000000000000" pitchFamily="2" charset="0"/>
                <a:ea typeface="Lato"/>
                <a:cs typeface="Poppins" panose="00000500000000000000" pitchFamily="2" charset="0"/>
                <a:sym typeface="Lato"/>
              </a:rPr>
              <a:t>A walking tree was searching for a stolen piece of jewelry and found it.</a:t>
            </a:r>
          </a:p>
          <a:p>
            <a:pPr lvl="0" algn="ctr">
              <a:lnSpc>
                <a:spcPct val="120000"/>
              </a:lnSpc>
              <a:buClr>
                <a:srgbClr val="FFFFFF"/>
              </a:buClr>
              <a:buSzPts val="3600"/>
            </a:pPr>
            <a:endParaRPr lang="en-US" sz="4800" dirty="0">
              <a:solidFill>
                <a:srgbClr val="0D1E25"/>
              </a:solidFill>
              <a:latin typeface="Poppins" panose="00000500000000000000" pitchFamily="2" charset="0"/>
              <a:ea typeface="Lato"/>
              <a:cs typeface="Poppins" panose="00000500000000000000" pitchFamily="2" charset="0"/>
              <a:sym typeface="Lato"/>
            </a:endParaRPr>
          </a:p>
          <a:p>
            <a:pPr lvl="0" algn="ctr">
              <a:lnSpc>
                <a:spcPct val="120000"/>
              </a:lnSpc>
              <a:buClr>
                <a:srgbClr val="FFFFFF"/>
              </a:buClr>
              <a:buSzPts val="3600"/>
            </a:pPr>
            <a:r>
              <a:rPr lang="en-US" sz="4800" i="1" dirty="0">
                <a:solidFill>
                  <a:srgbClr val="002F9F"/>
                </a:solidFill>
                <a:latin typeface="Poppins" panose="00000500000000000000" pitchFamily="2" charset="0"/>
                <a:ea typeface="Lato"/>
                <a:cs typeface="Poppins" panose="00000500000000000000" pitchFamily="2" charset="0"/>
                <a:sym typeface="Lato"/>
              </a:rPr>
              <a:t>Correct interpretation in Lord of the Rings.</a:t>
            </a:r>
          </a:p>
        </p:txBody>
      </p:sp>
      <p:sp>
        <p:nvSpPr>
          <p:cNvPr id="6" name="Half Frame 5">
            <a:extLst>
              <a:ext uri="{FF2B5EF4-FFF2-40B4-BE49-F238E27FC236}">
                <a16:creationId xmlns:a16="http://schemas.microsoft.com/office/drawing/2014/main" id="{460310F1-F2D2-4D4A-AD9A-92EB9624F6D2}"/>
              </a:ext>
            </a:extLst>
          </p:cNvPr>
          <p:cNvSpPr/>
          <p:nvPr/>
        </p:nvSpPr>
        <p:spPr>
          <a:xfrm>
            <a:off x="875060" y="5269830"/>
            <a:ext cx="5486400" cy="5486400"/>
          </a:xfrm>
          <a:prstGeom prst="halfFrame">
            <a:avLst>
              <a:gd name="adj1" fmla="val 7143"/>
              <a:gd name="adj2" fmla="val 5952"/>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F2C99"/>
              </a:solidFill>
            </a:endParaRPr>
          </a:p>
        </p:txBody>
      </p:sp>
      <p:sp>
        <p:nvSpPr>
          <p:cNvPr id="7" name="Half Frame 6">
            <a:extLst>
              <a:ext uri="{FF2B5EF4-FFF2-40B4-BE49-F238E27FC236}">
                <a16:creationId xmlns:a16="http://schemas.microsoft.com/office/drawing/2014/main" id="{108F3176-70AD-4244-9208-EE4FE6B15B84}"/>
              </a:ext>
            </a:extLst>
          </p:cNvPr>
          <p:cNvSpPr/>
          <p:nvPr/>
        </p:nvSpPr>
        <p:spPr>
          <a:xfrm flipH="1" flipV="1">
            <a:off x="17178798" y="7010143"/>
            <a:ext cx="5486400" cy="5486400"/>
          </a:xfrm>
          <a:prstGeom prst="halfFrame">
            <a:avLst>
              <a:gd name="adj1" fmla="val 7143"/>
              <a:gd name="adj2" fmla="val 5952"/>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F2C99"/>
              </a:solidFill>
            </a:endParaRPr>
          </a:p>
        </p:txBody>
      </p:sp>
    </p:spTree>
    <p:extLst>
      <p:ext uri="{BB962C8B-B14F-4D97-AF65-F5344CB8AC3E}">
        <p14:creationId xmlns:p14="http://schemas.microsoft.com/office/powerpoint/2010/main" val="41139973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4" y="1186147"/>
            <a:ext cx="16805315" cy="1297174"/>
          </a:xfrm>
        </p:spPr>
        <p:txBody>
          <a:bodyPr/>
          <a:lstStyle/>
          <a:p>
            <a:r>
              <a:rPr lang="en-US" sz="7200" b="1" u="heavy" dirty="0">
                <a:solidFill>
                  <a:schemeClr val="bg1"/>
                </a:solidFill>
                <a:uFill>
                  <a:solidFill>
                    <a:srgbClr val="025EFF"/>
                  </a:solidFill>
                </a:uFill>
                <a:latin typeface="TT Firs Medium" panose="02000503030000020003" pitchFamily="2" charset="77"/>
              </a:rPr>
              <a:t>RAG: Retrieval-Augmented Generation</a:t>
            </a:r>
          </a:p>
        </p:txBody>
      </p:sp>
      <p:sp>
        <p:nvSpPr>
          <p:cNvPr id="3" name="Title 1">
            <a:extLst>
              <a:ext uri="{FF2B5EF4-FFF2-40B4-BE49-F238E27FC236}">
                <a16:creationId xmlns:a16="http://schemas.microsoft.com/office/drawing/2014/main" id="{48502938-0724-47BE-AF1C-8007BDC3AD3C}"/>
              </a:ext>
            </a:extLst>
          </p:cNvPr>
          <p:cNvSpPr txBox="1">
            <a:spLocks/>
          </p:cNvSpPr>
          <p:nvPr/>
        </p:nvSpPr>
        <p:spPr>
          <a:xfrm>
            <a:off x="13836048" y="4464428"/>
            <a:ext cx="8674328" cy="23935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endParaRPr lang="en-US" sz="3600" dirty="0">
              <a:solidFill>
                <a:prstClr val="white"/>
              </a:solidFill>
              <a:latin typeface="TT Firs" panose="02000503030000020003" pitchFamily="2" charset="77"/>
            </a:endParaRPr>
          </a:p>
        </p:txBody>
      </p:sp>
      <p:pic>
        <p:nvPicPr>
          <p:cNvPr id="1026" name="Picture 2">
            <a:extLst>
              <a:ext uri="{FF2B5EF4-FFF2-40B4-BE49-F238E27FC236}">
                <a16:creationId xmlns:a16="http://schemas.microsoft.com/office/drawing/2014/main" id="{CC32DBF9-4DC9-AB94-1DBF-3D30F15F96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39"/>
          <a:stretch/>
        </p:blipFill>
        <p:spPr bwMode="auto">
          <a:xfrm>
            <a:off x="3082623" y="3332136"/>
            <a:ext cx="18218753" cy="88495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FCA43C5-506F-3C4F-20CC-C299F369C838}"/>
              </a:ext>
            </a:extLst>
          </p:cNvPr>
          <p:cNvSpPr txBox="1"/>
          <p:nvPr/>
        </p:nvSpPr>
        <p:spPr>
          <a:xfrm>
            <a:off x="15044003" y="13129294"/>
            <a:ext cx="12189416" cy="369332"/>
          </a:xfrm>
          <a:prstGeom prst="rect">
            <a:avLst/>
          </a:prstGeom>
          <a:noFill/>
        </p:spPr>
        <p:txBody>
          <a:bodyPr wrap="square">
            <a:spAutoFit/>
          </a:bodyPr>
          <a:lstStyle/>
          <a:p>
            <a:r>
              <a:rPr lang="en-BE" dirty="0">
                <a:solidFill>
                  <a:schemeClr val="bg1"/>
                </a:solidFill>
              </a:rPr>
              <a:t>https://pub.towardsai.net/advanced-rag-techniques-an-illustrated-overview-04d193d8fec6</a:t>
            </a:r>
          </a:p>
        </p:txBody>
      </p:sp>
    </p:spTree>
    <p:extLst>
      <p:ext uri="{BB962C8B-B14F-4D97-AF65-F5344CB8AC3E}">
        <p14:creationId xmlns:p14="http://schemas.microsoft.com/office/powerpoint/2010/main" val="13584171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4" y="1186147"/>
            <a:ext cx="16805315" cy="1297174"/>
          </a:xfrm>
        </p:spPr>
        <p:txBody>
          <a:bodyPr/>
          <a:lstStyle/>
          <a:p>
            <a:r>
              <a:rPr lang="en-US" sz="7200" b="1" u="heavy" dirty="0">
                <a:solidFill>
                  <a:schemeClr val="bg1"/>
                </a:solidFill>
                <a:uFill>
                  <a:solidFill>
                    <a:srgbClr val="025EFF"/>
                  </a:solidFill>
                </a:uFill>
                <a:latin typeface="TT Firs Medium" panose="02000503030000020003" pitchFamily="2" charset="77"/>
              </a:rPr>
              <a:t>RAG: Retrieval-Augmented Generation</a:t>
            </a:r>
          </a:p>
        </p:txBody>
      </p:sp>
      <p:sp>
        <p:nvSpPr>
          <p:cNvPr id="3" name="Title 1">
            <a:extLst>
              <a:ext uri="{FF2B5EF4-FFF2-40B4-BE49-F238E27FC236}">
                <a16:creationId xmlns:a16="http://schemas.microsoft.com/office/drawing/2014/main" id="{48502938-0724-47BE-AF1C-8007BDC3AD3C}"/>
              </a:ext>
            </a:extLst>
          </p:cNvPr>
          <p:cNvSpPr txBox="1">
            <a:spLocks/>
          </p:cNvSpPr>
          <p:nvPr/>
        </p:nvSpPr>
        <p:spPr>
          <a:xfrm>
            <a:off x="13836048" y="4464428"/>
            <a:ext cx="8674328" cy="23935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endParaRPr lang="en-US" sz="3600" dirty="0">
              <a:solidFill>
                <a:prstClr val="white"/>
              </a:solidFill>
              <a:latin typeface="TT Firs" panose="02000503030000020003" pitchFamily="2" charset="77"/>
            </a:endParaRPr>
          </a:p>
        </p:txBody>
      </p:sp>
      <p:sp>
        <p:nvSpPr>
          <p:cNvPr id="7" name="TextBox 6">
            <a:extLst>
              <a:ext uri="{FF2B5EF4-FFF2-40B4-BE49-F238E27FC236}">
                <a16:creationId xmlns:a16="http://schemas.microsoft.com/office/drawing/2014/main" id="{4FCA43C5-506F-3C4F-20CC-C299F369C838}"/>
              </a:ext>
            </a:extLst>
          </p:cNvPr>
          <p:cNvSpPr txBox="1"/>
          <p:nvPr/>
        </p:nvSpPr>
        <p:spPr>
          <a:xfrm>
            <a:off x="15044003" y="13129294"/>
            <a:ext cx="12189416" cy="369332"/>
          </a:xfrm>
          <a:prstGeom prst="rect">
            <a:avLst/>
          </a:prstGeom>
          <a:noFill/>
        </p:spPr>
        <p:txBody>
          <a:bodyPr wrap="square">
            <a:spAutoFit/>
          </a:bodyPr>
          <a:lstStyle/>
          <a:p>
            <a:r>
              <a:rPr lang="en-BE" dirty="0">
                <a:solidFill>
                  <a:schemeClr val="bg1"/>
                </a:solidFill>
              </a:rPr>
              <a:t>https://pub.towardsai.net/advanced-rag-techniques-an-illustrated-overview-04d193d8fec6</a:t>
            </a:r>
          </a:p>
        </p:txBody>
      </p:sp>
      <p:pic>
        <p:nvPicPr>
          <p:cNvPr id="4098" name="Picture 2">
            <a:extLst>
              <a:ext uri="{FF2B5EF4-FFF2-40B4-BE49-F238E27FC236}">
                <a16:creationId xmlns:a16="http://schemas.microsoft.com/office/drawing/2014/main" id="{759561E0-C6A3-E4F6-1268-088B20AC2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539" y="2880178"/>
            <a:ext cx="17902922" cy="9649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2EAB5B-F965-1AE5-6313-23FEAB2DC744}"/>
              </a:ext>
            </a:extLst>
          </p:cNvPr>
          <p:cNvSpPr txBox="1"/>
          <p:nvPr/>
        </p:nvSpPr>
        <p:spPr>
          <a:xfrm rot="21239294">
            <a:off x="18239622" y="3977653"/>
            <a:ext cx="2224216" cy="1384995"/>
          </a:xfrm>
          <a:prstGeom prst="rect">
            <a:avLst/>
          </a:prstGeom>
          <a:noFill/>
        </p:spPr>
        <p:txBody>
          <a:bodyPr wrap="square" rtlCol="0">
            <a:spAutoFit/>
          </a:bodyPr>
          <a:lstStyle/>
          <a:p>
            <a:r>
              <a:rPr lang="en-BE" sz="2800" b="1" dirty="0">
                <a:solidFill>
                  <a:srgbClr val="022CFF"/>
                </a:solidFill>
              </a:rPr>
              <a:t>New: ColBERT reranking</a:t>
            </a:r>
          </a:p>
        </p:txBody>
      </p:sp>
    </p:spTree>
    <p:extLst>
      <p:ext uri="{BB962C8B-B14F-4D97-AF65-F5344CB8AC3E}">
        <p14:creationId xmlns:p14="http://schemas.microsoft.com/office/powerpoint/2010/main" val="25545081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11520709" y="4563638"/>
            <a:ext cx="11418852" cy="3785652"/>
            <a:chOff x="5718791" y="117110"/>
            <a:chExt cx="5709426" cy="1892826"/>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1892826"/>
            </a:xfrm>
            <a:prstGeom prst="rect">
              <a:avLst/>
            </a:prstGeom>
            <a:noFill/>
          </p:spPr>
          <p:txBody>
            <a:bodyPr wrap="square" rtlCol="0">
              <a:spAutoFit/>
            </a:bodyPr>
            <a:lstStyle/>
            <a:p>
              <a:pPr defTabSz="3657600">
                <a:buClr>
                  <a:srgbClr val="000000"/>
                </a:buClr>
              </a:pPr>
              <a:r>
                <a:rPr lang="en-US" sz="12000" b="1" kern="0" dirty="0">
                  <a:solidFill>
                    <a:srgbClr val="022CFF"/>
                  </a:solidFill>
                  <a:latin typeface="Arial"/>
                  <a:cs typeface="Arial"/>
                  <a:sym typeface="Arial"/>
                </a:rPr>
                <a:t>Let’s build a RAG chatbot</a:t>
              </a: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defTabSz="3657600">
                <a:buClr>
                  <a:srgbClr val="000000"/>
                </a:buClr>
              </a:pPr>
              <a:endParaRPr lang="en-US" sz="3600" kern="0" dirty="0">
                <a:solidFill>
                  <a:srgbClr val="EEEEEE">
                    <a:lumMod val="75000"/>
                  </a:srgbClr>
                </a:solidFill>
                <a:latin typeface="Roboto Light" charset="0"/>
                <a:ea typeface="Roboto Light" charset="0"/>
                <a:cs typeface="Roboto Light" charset="0"/>
                <a:sym typeface="Arial"/>
              </a:endParaRPr>
            </a:p>
          </p:txBody>
        </p:sp>
      </p:grpSp>
    </p:spTree>
    <p:extLst>
      <p:ext uri="{BB962C8B-B14F-4D97-AF65-F5344CB8AC3E}">
        <p14:creationId xmlns:p14="http://schemas.microsoft.com/office/powerpoint/2010/main" val="41344922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3820066" cy="1297174"/>
          </a:xfrm>
        </p:spPr>
        <p:txBody>
          <a:bodyPr/>
          <a:lstStyle/>
          <a:p>
            <a:r>
              <a:rPr lang="en-US" sz="7200" b="1" u="heavy" dirty="0">
                <a:solidFill>
                  <a:schemeClr val="bg1"/>
                </a:solidFill>
                <a:uFill>
                  <a:solidFill>
                    <a:srgbClr val="025EFF"/>
                  </a:solidFill>
                </a:uFill>
                <a:latin typeface="TT Firs Medium" panose="02000503030000020003" pitchFamily="2" charset="77"/>
              </a:rPr>
              <a:t>Retrieval-Augmented Generation (advanced)</a:t>
            </a:r>
          </a:p>
        </p:txBody>
      </p:sp>
      <p:sp>
        <p:nvSpPr>
          <p:cNvPr id="3" name="Title 1">
            <a:extLst>
              <a:ext uri="{FF2B5EF4-FFF2-40B4-BE49-F238E27FC236}">
                <a16:creationId xmlns:a16="http://schemas.microsoft.com/office/drawing/2014/main" id="{48502938-0724-47BE-AF1C-8007BDC3AD3C}"/>
              </a:ext>
            </a:extLst>
          </p:cNvPr>
          <p:cNvSpPr txBox="1">
            <a:spLocks/>
          </p:cNvSpPr>
          <p:nvPr/>
        </p:nvSpPr>
        <p:spPr>
          <a:xfrm>
            <a:off x="13836048" y="4464428"/>
            <a:ext cx="8674328" cy="23935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endParaRPr lang="en-US" sz="3600" dirty="0">
              <a:solidFill>
                <a:prstClr val="white"/>
              </a:solidFill>
              <a:latin typeface="TT Firs" panose="02000503030000020003" pitchFamily="2" charset="77"/>
            </a:endParaRPr>
          </a:p>
        </p:txBody>
      </p:sp>
      <p:sp>
        <p:nvSpPr>
          <p:cNvPr id="7" name="TextBox 6">
            <a:extLst>
              <a:ext uri="{FF2B5EF4-FFF2-40B4-BE49-F238E27FC236}">
                <a16:creationId xmlns:a16="http://schemas.microsoft.com/office/drawing/2014/main" id="{4FCA43C5-506F-3C4F-20CC-C299F369C838}"/>
              </a:ext>
            </a:extLst>
          </p:cNvPr>
          <p:cNvSpPr txBox="1"/>
          <p:nvPr/>
        </p:nvSpPr>
        <p:spPr>
          <a:xfrm>
            <a:off x="12455786" y="12862048"/>
            <a:ext cx="12189416" cy="400110"/>
          </a:xfrm>
          <a:prstGeom prst="rect">
            <a:avLst/>
          </a:prstGeom>
          <a:noFill/>
        </p:spPr>
        <p:txBody>
          <a:bodyPr wrap="square">
            <a:spAutoFit/>
          </a:bodyPr>
          <a:lstStyle/>
          <a:p>
            <a:r>
              <a:rPr lang="en-BE" sz="2000" dirty="0">
                <a:solidFill>
                  <a:schemeClr val="bg1"/>
                </a:solidFill>
              </a:rPr>
              <a:t>Read more: https://pub.towardsai.net/advanced-rag-techniques-an-illustrated-overview-04d193d8fec6</a:t>
            </a:r>
          </a:p>
        </p:txBody>
      </p:sp>
      <p:pic>
        <p:nvPicPr>
          <p:cNvPr id="3074" name="Picture 2">
            <a:extLst>
              <a:ext uri="{FF2B5EF4-FFF2-40B4-BE49-F238E27FC236}">
                <a16:creationId xmlns:a16="http://schemas.microsoft.com/office/drawing/2014/main" id="{A9E43CA1-483D-BB93-36A3-D86D60DB1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678" y="3388855"/>
            <a:ext cx="16196590" cy="8729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959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3820066" cy="1297174"/>
          </a:xfrm>
        </p:spPr>
        <p:txBody>
          <a:bodyPr/>
          <a:lstStyle/>
          <a:p>
            <a:r>
              <a:rPr lang="en-US" sz="7200" b="1" u="heavy" dirty="0">
                <a:solidFill>
                  <a:schemeClr val="bg1"/>
                </a:solidFill>
                <a:uFill>
                  <a:solidFill>
                    <a:srgbClr val="025EFF"/>
                  </a:solidFill>
                </a:uFill>
                <a:latin typeface="TT Firs Medium" panose="02000503030000020003" pitchFamily="2" charset="77"/>
              </a:rPr>
              <a:t>Agents</a:t>
            </a:r>
          </a:p>
        </p:txBody>
      </p:sp>
      <p:sp>
        <p:nvSpPr>
          <p:cNvPr id="4" name="Title 1">
            <a:extLst>
              <a:ext uri="{FF2B5EF4-FFF2-40B4-BE49-F238E27FC236}">
                <a16:creationId xmlns:a16="http://schemas.microsoft.com/office/drawing/2014/main" id="{81C6FAEF-8477-F669-7DA1-B10809D7520A}"/>
              </a:ext>
            </a:extLst>
          </p:cNvPr>
          <p:cNvSpPr txBox="1">
            <a:spLocks/>
          </p:cNvSpPr>
          <p:nvPr/>
        </p:nvSpPr>
        <p:spPr>
          <a:xfrm>
            <a:off x="568284" y="3360997"/>
            <a:ext cx="14332279" cy="89002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defTabSz="1828800"/>
            <a:endParaRPr lang="en-US" sz="1050" dirty="0">
              <a:solidFill>
                <a:prstClr val="white"/>
              </a:solidFill>
              <a:latin typeface="+mn-lt"/>
              <a:cs typeface="Courier New" panose="02070309020205020404" pitchFamily="49" charset="0"/>
            </a:endParaRPr>
          </a:p>
        </p:txBody>
      </p:sp>
      <p:sp>
        <p:nvSpPr>
          <p:cNvPr id="3" name="Title 1">
            <a:extLst>
              <a:ext uri="{FF2B5EF4-FFF2-40B4-BE49-F238E27FC236}">
                <a16:creationId xmlns:a16="http://schemas.microsoft.com/office/drawing/2014/main" id="{76C44B61-BAFC-4550-2D20-6A2A36D8947C}"/>
              </a:ext>
            </a:extLst>
          </p:cNvPr>
          <p:cNvSpPr txBox="1">
            <a:spLocks/>
          </p:cNvSpPr>
          <p:nvPr/>
        </p:nvSpPr>
        <p:spPr>
          <a:xfrm>
            <a:off x="568284" y="3917965"/>
            <a:ext cx="11176676" cy="76196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dirty="0">
                <a:solidFill>
                  <a:prstClr val="white"/>
                </a:solidFill>
                <a:latin typeface="TT Firs" panose="02000503030000020003" pitchFamily="2" charset="77"/>
              </a:rPr>
              <a:t>An AI-powered “Generative Agent” is software designed to perform tasks </a:t>
            </a:r>
            <a:r>
              <a:rPr lang="en-US" sz="3600" dirty="0">
                <a:solidFill>
                  <a:srgbClr val="025EFF"/>
                </a:solidFill>
                <a:latin typeface="TT Firs" panose="02000503030000020003" pitchFamily="2" charset="77"/>
              </a:rPr>
              <a:t>autonomously</a:t>
            </a:r>
            <a:r>
              <a:rPr lang="en-US" sz="3600" dirty="0">
                <a:solidFill>
                  <a:prstClr val="white"/>
                </a:solidFill>
                <a:latin typeface="TT Firs" panose="02000503030000020003" pitchFamily="2" charset="77"/>
              </a:rPr>
              <a:t> by using various machine learning algorithms, models, and external services. </a:t>
            </a:r>
          </a:p>
          <a:p>
            <a:pPr defTabSz="1828800"/>
            <a:endParaRPr lang="en-US" sz="3600" dirty="0">
              <a:solidFill>
                <a:prstClr val="white"/>
              </a:solidFill>
              <a:latin typeface="TT Firs" panose="02000503030000020003" pitchFamily="2" charset="77"/>
            </a:endParaRPr>
          </a:p>
          <a:p>
            <a:pPr defTabSz="1828800"/>
            <a:r>
              <a:rPr lang="en-US" sz="3600" dirty="0">
                <a:solidFill>
                  <a:prstClr val="white"/>
                </a:solidFill>
                <a:latin typeface="TT Firs" panose="02000503030000020003" pitchFamily="2" charset="77"/>
              </a:rPr>
              <a:t>Agents </a:t>
            </a:r>
          </a:p>
          <a:p>
            <a:pPr marL="571500" indent="-571500" defTabSz="1828800">
              <a:buFont typeface="Arial" panose="020B0604020202020204" pitchFamily="34" charset="0"/>
              <a:buChar char="•"/>
            </a:pPr>
            <a:r>
              <a:rPr lang="en-US" sz="3600" dirty="0">
                <a:solidFill>
                  <a:srgbClr val="025EFF"/>
                </a:solidFill>
                <a:latin typeface="TT Firs" panose="02000503030000020003" pitchFamily="2" charset="77"/>
              </a:rPr>
              <a:t>learn from previous interactions</a:t>
            </a:r>
            <a:r>
              <a:rPr lang="en-US" sz="3600" dirty="0">
                <a:solidFill>
                  <a:prstClr val="white"/>
                </a:solidFill>
                <a:latin typeface="TT Firs" panose="02000503030000020003" pitchFamily="2" charset="77"/>
              </a:rPr>
              <a:t> to optimize their performance in achieving specific tasks or goals. </a:t>
            </a:r>
          </a:p>
          <a:p>
            <a:pPr marL="571500" indent="-571500" defTabSz="1828800">
              <a:buFont typeface="Arial" panose="020B0604020202020204" pitchFamily="34" charset="0"/>
              <a:buChar char="•"/>
            </a:pPr>
            <a:r>
              <a:rPr lang="en-US" sz="3600" dirty="0">
                <a:solidFill>
                  <a:prstClr val="white"/>
                </a:solidFill>
                <a:latin typeface="TT Firs" panose="02000503030000020003" pitchFamily="2" charset="77"/>
              </a:rPr>
              <a:t>Act in a </a:t>
            </a:r>
            <a:r>
              <a:rPr lang="en-US" sz="3600" dirty="0">
                <a:solidFill>
                  <a:srgbClr val="025EFF"/>
                </a:solidFill>
                <a:latin typeface="TT Firs" panose="02000503030000020003" pitchFamily="2" charset="77"/>
              </a:rPr>
              <a:t>predefined environment</a:t>
            </a:r>
            <a:r>
              <a:rPr lang="en-US" sz="3600" dirty="0">
                <a:solidFill>
                  <a:prstClr val="white"/>
                </a:solidFill>
                <a:latin typeface="TT Firs" panose="02000503030000020003" pitchFamily="2" charset="77"/>
              </a:rPr>
              <a:t>, with a known set of possible actions</a:t>
            </a:r>
          </a:p>
          <a:p>
            <a:pPr marL="571500" indent="-571500" defTabSz="1828800">
              <a:buFont typeface="Arial" panose="020B0604020202020204" pitchFamily="34" charset="0"/>
              <a:buChar char="•"/>
            </a:pPr>
            <a:r>
              <a:rPr lang="en-US" sz="3600" dirty="0">
                <a:solidFill>
                  <a:srgbClr val="025EFF"/>
                </a:solidFill>
                <a:latin typeface="TT Firs" panose="02000503030000020003" pitchFamily="2" charset="77"/>
              </a:rPr>
              <a:t>Act</a:t>
            </a:r>
            <a:r>
              <a:rPr lang="en-US" sz="3600" dirty="0">
                <a:solidFill>
                  <a:prstClr val="white"/>
                </a:solidFill>
                <a:latin typeface="TT Firs" panose="02000503030000020003" pitchFamily="2" charset="77"/>
              </a:rPr>
              <a:t> based on a given input like user input, documents or e-mails</a:t>
            </a:r>
          </a:p>
          <a:p>
            <a:pPr marL="571500" indent="-571500" defTabSz="1828800">
              <a:buFont typeface="Arial" panose="020B0604020202020204" pitchFamily="34" charset="0"/>
              <a:buChar char="•"/>
            </a:pPr>
            <a:r>
              <a:rPr lang="en-US" sz="3600" dirty="0">
                <a:solidFill>
                  <a:srgbClr val="025EFF"/>
                </a:solidFill>
                <a:latin typeface="TT Firs" panose="02000503030000020003" pitchFamily="2" charset="77"/>
              </a:rPr>
              <a:t>Plan</a:t>
            </a:r>
            <a:r>
              <a:rPr lang="en-US" sz="3600" dirty="0">
                <a:solidFill>
                  <a:prstClr val="white"/>
                </a:solidFill>
                <a:latin typeface="TT Firs" panose="02000503030000020003" pitchFamily="2" charset="77"/>
              </a:rPr>
              <a:t> and reason</a:t>
            </a:r>
          </a:p>
        </p:txBody>
      </p:sp>
      <p:sp>
        <p:nvSpPr>
          <p:cNvPr id="6" name="Title 1">
            <a:extLst>
              <a:ext uri="{FF2B5EF4-FFF2-40B4-BE49-F238E27FC236}">
                <a16:creationId xmlns:a16="http://schemas.microsoft.com/office/drawing/2014/main" id="{930154CD-BB2C-687E-B0A1-6F1E9F86CC76}"/>
              </a:ext>
            </a:extLst>
          </p:cNvPr>
          <p:cNvSpPr txBox="1">
            <a:spLocks/>
          </p:cNvSpPr>
          <p:nvPr/>
        </p:nvSpPr>
        <p:spPr>
          <a:xfrm>
            <a:off x="13539123" y="3360997"/>
            <a:ext cx="10276593" cy="76196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dirty="0">
                <a:solidFill>
                  <a:prstClr val="white"/>
                </a:solidFill>
                <a:latin typeface="TT Firs" panose="02000503030000020003" pitchFamily="2" charset="77"/>
              </a:rPr>
              <a:t>Read more</a:t>
            </a:r>
          </a:p>
          <a:p>
            <a:pPr defTabSz="1828800"/>
            <a:r>
              <a:rPr lang="en-US" sz="3600" dirty="0">
                <a:solidFill>
                  <a:prstClr val="white"/>
                </a:solidFill>
                <a:latin typeface="TT Firs" panose="02000503030000020003" pitchFamily="2" charset="77"/>
              </a:rPr>
              <a:t>- </a:t>
            </a:r>
            <a:r>
              <a:rPr lang="en-US" sz="3600" dirty="0" err="1">
                <a:solidFill>
                  <a:prstClr val="white"/>
                </a:solidFill>
                <a:latin typeface="TT Firs" panose="02000503030000020003" pitchFamily="2" charset="77"/>
              </a:rPr>
              <a:t>ReAct</a:t>
            </a:r>
            <a:r>
              <a:rPr lang="en-US" sz="3600" dirty="0">
                <a:solidFill>
                  <a:prstClr val="white"/>
                </a:solidFill>
                <a:latin typeface="TT Firs" panose="02000503030000020003" pitchFamily="2" charset="77"/>
              </a:rPr>
              <a:t> paper </a:t>
            </a:r>
            <a:r>
              <a:rPr lang="en-US" sz="3600" dirty="0">
                <a:solidFill>
                  <a:prstClr val="white"/>
                </a:solidFill>
                <a:latin typeface="TT Firs" panose="02000503030000020003" pitchFamily="2" charset="77"/>
                <a:hlinkClick r:id="rId3"/>
              </a:rPr>
              <a:t>https://react-lm.github.io/</a:t>
            </a:r>
            <a:endParaRPr lang="en-US" sz="3600" dirty="0">
              <a:solidFill>
                <a:prstClr val="white"/>
              </a:solidFill>
              <a:latin typeface="TT Firs" panose="02000503030000020003" pitchFamily="2" charset="77"/>
            </a:endParaRPr>
          </a:p>
          <a:p>
            <a:pPr defTabSz="1828800"/>
            <a:r>
              <a:rPr lang="en-US" sz="3600" dirty="0">
                <a:solidFill>
                  <a:prstClr val="white"/>
                </a:solidFill>
                <a:latin typeface="TT Firs" panose="02000503030000020003" pitchFamily="2" charset="77"/>
              </a:rPr>
              <a:t>- https://</a:t>
            </a:r>
            <a:r>
              <a:rPr lang="en-US" sz="3600" dirty="0" err="1">
                <a:solidFill>
                  <a:prstClr val="white"/>
                </a:solidFill>
                <a:latin typeface="TT Firs" panose="02000503030000020003" pitchFamily="2" charset="77"/>
              </a:rPr>
              <a:t>github.com</a:t>
            </a:r>
            <a:r>
              <a:rPr lang="en-US" sz="3600" dirty="0">
                <a:solidFill>
                  <a:prstClr val="white"/>
                </a:solidFill>
                <a:latin typeface="TT Firs" panose="02000503030000020003" pitchFamily="2" charset="77"/>
              </a:rPr>
              <a:t>/e2b-dev/awesome-ai-agents</a:t>
            </a:r>
          </a:p>
          <a:p>
            <a:pPr defTabSz="1828800"/>
            <a:r>
              <a:rPr lang="en-US" sz="3600" dirty="0">
                <a:solidFill>
                  <a:prstClr val="white"/>
                </a:solidFill>
                <a:latin typeface="TT Firs" panose="02000503030000020003" pitchFamily="2" charset="77"/>
              </a:rPr>
              <a:t>- </a:t>
            </a:r>
            <a:r>
              <a:rPr lang="en-US" sz="3600" dirty="0" err="1">
                <a:solidFill>
                  <a:prstClr val="white"/>
                </a:solidFill>
                <a:latin typeface="TT Firs" panose="02000503030000020003" pitchFamily="2" charset="77"/>
              </a:rPr>
              <a:t>LangChain</a:t>
            </a:r>
            <a:r>
              <a:rPr lang="en-US" sz="3600" dirty="0">
                <a:solidFill>
                  <a:prstClr val="white"/>
                </a:solidFill>
                <a:latin typeface="TT Firs" panose="02000503030000020003" pitchFamily="2" charset="77"/>
              </a:rPr>
              <a:t> tools </a:t>
            </a:r>
            <a:r>
              <a:rPr lang="en-US" sz="3600" dirty="0">
                <a:solidFill>
                  <a:prstClr val="white"/>
                </a:solidFill>
                <a:latin typeface="TT Firs" panose="02000503030000020003" pitchFamily="2" charset="77"/>
                <a:hlinkClick r:id="rId4"/>
              </a:rPr>
              <a:t>https://python.langchain.com/docs/integrations/tools</a:t>
            </a:r>
            <a:endParaRPr lang="en-US" sz="3600" dirty="0">
              <a:solidFill>
                <a:prstClr val="white"/>
              </a:solidFill>
              <a:latin typeface="TT Firs" panose="02000503030000020003" pitchFamily="2" charset="77"/>
            </a:endParaRPr>
          </a:p>
          <a:p>
            <a:pPr defTabSz="1828800"/>
            <a:endParaRPr lang="en-US" sz="3600" dirty="0">
              <a:solidFill>
                <a:prstClr val="white"/>
              </a:solidFill>
              <a:latin typeface="TT Firs" panose="02000503030000020003" pitchFamily="2" charset="77"/>
            </a:endParaRPr>
          </a:p>
          <a:p>
            <a:pPr defTabSz="1828800"/>
            <a:r>
              <a:rPr lang="en-US" sz="3600" dirty="0">
                <a:solidFill>
                  <a:prstClr val="white"/>
                </a:solidFill>
                <a:latin typeface="TT Firs" panose="02000503030000020003" pitchFamily="2" charset="77"/>
              </a:rPr>
              <a:t>- </a:t>
            </a:r>
            <a:r>
              <a:rPr lang="en-US" sz="3600" dirty="0" err="1">
                <a:solidFill>
                  <a:prstClr val="white"/>
                </a:solidFill>
                <a:latin typeface="TT Firs" panose="02000503030000020003" pitchFamily="2" charset="77"/>
              </a:rPr>
              <a:t>AutoGPT</a:t>
            </a:r>
            <a:r>
              <a:rPr lang="en-US" sz="3600" dirty="0">
                <a:solidFill>
                  <a:prstClr val="white"/>
                </a:solidFill>
                <a:latin typeface="TT Firs" panose="02000503030000020003" pitchFamily="2" charset="77"/>
              </a:rPr>
              <a:t> - </a:t>
            </a:r>
            <a:r>
              <a:rPr lang="en-US" sz="3600" dirty="0">
                <a:solidFill>
                  <a:prstClr val="white"/>
                </a:solidFill>
                <a:latin typeface="TT Firs" panose="02000503030000020003" pitchFamily="2" charset="77"/>
                <a:hlinkClick r:id="rId5"/>
              </a:rPr>
              <a:t>https://github.com/Significant-Gravitas/AutoGPT</a:t>
            </a:r>
            <a:endParaRPr lang="en-US" sz="3600" dirty="0">
              <a:solidFill>
                <a:prstClr val="white"/>
              </a:solidFill>
              <a:latin typeface="TT Firs" panose="02000503030000020003" pitchFamily="2" charset="77"/>
            </a:endParaRPr>
          </a:p>
          <a:p>
            <a:pPr defTabSz="1828800"/>
            <a:r>
              <a:rPr lang="en-US" sz="3600" dirty="0">
                <a:solidFill>
                  <a:prstClr val="white"/>
                </a:solidFill>
                <a:latin typeface="TT Firs" panose="02000503030000020003" pitchFamily="2" charset="77"/>
              </a:rPr>
              <a:t>- </a:t>
            </a:r>
            <a:r>
              <a:rPr lang="en-US" sz="3600" dirty="0" err="1">
                <a:solidFill>
                  <a:prstClr val="white"/>
                </a:solidFill>
                <a:latin typeface="TT Firs" panose="02000503030000020003" pitchFamily="2" charset="77"/>
              </a:rPr>
              <a:t>ToolBench</a:t>
            </a:r>
            <a:r>
              <a:rPr lang="en-US" sz="3600" dirty="0">
                <a:solidFill>
                  <a:prstClr val="white"/>
                </a:solidFill>
                <a:latin typeface="TT Firs" panose="02000503030000020003" pitchFamily="2" charset="77"/>
              </a:rPr>
              <a:t> </a:t>
            </a:r>
            <a:r>
              <a:rPr lang="en-US" sz="3600" dirty="0">
                <a:solidFill>
                  <a:prstClr val="white"/>
                </a:solidFill>
                <a:latin typeface="TT Firs" panose="02000503030000020003" pitchFamily="2" charset="77"/>
                <a:hlinkClick r:id="rId6"/>
              </a:rPr>
              <a:t>https://github.com/OpenBMB/ToolBench</a:t>
            </a:r>
            <a:endParaRPr lang="en-US" sz="3600" dirty="0">
              <a:solidFill>
                <a:prstClr val="white"/>
              </a:solidFill>
              <a:latin typeface="TT Firs" panose="02000503030000020003" pitchFamily="2" charset="77"/>
            </a:endParaRPr>
          </a:p>
          <a:p>
            <a:pPr defTabSz="1828800"/>
            <a:r>
              <a:rPr lang="en-US" sz="3600" dirty="0">
                <a:solidFill>
                  <a:prstClr val="white"/>
                </a:solidFill>
                <a:latin typeface="TT Firs" panose="02000503030000020003" pitchFamily="2" charset="77"/>
              </a:rPr>
              <a:t>- </a:t>
            </a:r>
            <a:r>
              <a:rPr lang="en-US" sz="3600" dirty="0" err="1">
                <a:solidFill>
                  <a:prstClr val="white"/>
                </a:solidFill>
                <a:latin typeface="TT Firs" panose="02000503030000020003" pitchFamily="2" charset="77"/>
              </a:rPr>
              <a:t>AutoGen</a:t>
            </a:r>
            <a:r>
              <a:rPr lang="en-US" sz="3600" dirty="0">
                <a:solidFill>
                  <a:prstClr val="white"/>
                </a:solidFill>
                <a:latin typeface="TT Firs" panose="02000503030000020003" pitchFamily="2" charset="77"/>
              </a:rPr>
              <a:t> </a:t>
            </a:r>
            <a:r>
              <a:rPr lang="en-US" sz="3600" dirty="0">
                <a:solidFill>
                  <a:prstClr val="white"/>
                </a:solidFill>
                <a:latin typeface="TT Firs" panose="02000503030000020003" pitchFamily="2" charset="77"/>
                <a:hlinkClick r:id="rId7"/>
              </a:rPr>
              <a:t>https://github.com/microsoft/autogen</a:t>
            </a:r>
            <a:endParaRPr lang="en-US" sz="3600" dirty="0">
              <a:solidFill>
                <a:prstClr val="white"/>
              </a:solidFill>
              <a:latin typeface="TT Firs" panose="02000503030000020003" pitchFamily="2" charset="77"/>
            </a:endParaRPr>
          </a:p>
          <a:p>
            <a:pPr defTabSz="1828800"/>
            <a:r>
              <a:rPr lang="en-US" sz="3600" dirty="0">
                <a:solidFill>
                  <a:prstClr val="white"/>
                </a:solidFill>
                <a:latin typeface="TT Firs" panose="02000503030000020003" pitchFamily="2" charset="77"/>
              </a:rPr>
              <a:t>- </a:t>
            </a:r>
            <a:r>
              <a:rPr lang="en-US" sz="3600" dirty="0" err="1">
                <a:solidFill>
                  <a:prstClr val="white"/>
                </a:solidFill>
                <a:latin typeface="TT Firs" panose="02000503030000020003" pitchFamily="2" charset="77"/>
              </a:rPr>
              <a:t>SuperAgent</a:t>
            </a:r>
            <a:r>
              <a:rPr lang="en-US" sz="3600" dirty="0">
                <a:solidFill>
                  <a:prstClr val="white"/>
                </a:solidFill>
                <a:latin typeface="TT Firs" panose="02000503030000020003" pitchFamily="2" charset="77"/>
              </a:rPr>
              <a:t> </a:t>
            </a:r>
            <a:r>
              <a:rPr lang="en-US" sz="3600" dirty="0">
                <a:solidFill>
                  <a:prstClr val="white"/>
                </a:solidFill>
                <a:latin typeface="TT Firs" panose="02000503030000020003" pitchFamily="2" charset="77"/>
                <a:hlinkClick r:id="rId8"/>
              </a:rPr>
              <a:t>https://github.com/homanp/superagent</a:t>
            </a:r>
            <a:endParaRPr lang="en-US" sz="3600" dirty="0">
              <a:solidFill>
                <a:prstClr val="white"/>
              </a:solidFill>
              <a:latin typeface="TT Firs" panose="02000503030000020003" pitchFamily="2" charset="77"/>
            </a:endParaRPr>
          </a:p>
          <a:p>
            <a:pPr defTabSz="1828800"/>
            <a:endParaRPr lang="en-US" sz="3600" dirty="0">
              <a:solidFill>
                <a:prstClr val="white"/>
              </a:solidFill>
              <a:latin typeface="TT Firs" panose="02000503030000020003" pitchFamily="2" charset="77"/>
            </a:endParaRPr>
          </a:p>
          <a:p>
            <a:pPr defTabSz="1828800"/>
            <a:endParaRPr lang="en-US" sz="3600" dirty="0">
              <a:solidFill>
                <a:prstClr val="white"/>
              </a:solidFill>
              <a:latin typeface="TT Firs" panose="02000503030000020003" pitchFamily="2" charset="77"/>
            </a:endParaRPr>
          </a:p>
        </p:txBody>
      </p:sp>
    </p:spTree>
    <p:extLst>
      <p:ext uri="{BB962C8B-B14F-4D97-AF65-F5344CB8AC3E}">
        <p14:creationId xmlns:p14="http://schemas.microsoft.com/office/powerpoint/2010/main" val="29814743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3820066" cy="1297174"/>
          </a:xfrm>
        </p:spPr>
        <p:txBody>
          <a:bodyPr/>
          <a:lstStyle/>
          <a:p>
            <a:r>
              <a:rPr lang="en-US" sz="7200" b="1" u="heavy" dirty="0">
                <a:solidFill>
                  <a:schemeClr val="bg1"/>
                </a:solidFill>
                <a:uFill>
                  <a:solidFill>
                    <a:srgbClr val="025EFF"/>
                  </a:solidFill>
                </a:uFill>
                <a:latin typeface="TT Firs Medium" panose="02000503030000020003" pitchFamily="2" charset="77"/>
              </a:rPr>
              <a:t>Other LLMs</a:t>
            </a:r>
          </a:p>
        </p:txBody>
      </p:sp>
      <p:sp>
        <p:nvSpPr>
          <p:cNvPr id="4" name="Title 1">
            <a:extLst>
              <a:ext uri="{FF2B5EF4-FFF2-40B4-BE49-F238E27FC236}">
                <a16:creationId xmlns:a16="http://schemas.microsoft.com/office/drawing/2014/main" id="{81C6FAEF-8477-F669-7DA1-B10809D7520A}"/>
              </a:ext>
            </a:extLst>
          </p:cNvPr>
          <p:cNvSpPr txBox="1">
            <a:spLocks/>
          </p:cNvSpPr>
          <p:nvPr/>
        </p:nvSpPr>
        <p:spPr>
          <a:xfrm>
            <a:off x="568284" y="3360997"/>
            <a:ext cx="14332279" cy="89002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defTabSz="1828800"/>
            <a:endParaRPr lang="en-US" sz="1050" dirty="0">
              <a:solidFill>
                <a:prstClr val="white"/>
              </a:solidFill>
              <a:latin typeface="+mn-lt"/>
              <a:cs typeface="Courier New" panose="02070309020205020404" pitchFamily="49" charset="0"/>
            </a:endParaRPr>
          </a:p>
        </p:txBody>
      </p:sp>
      <p:sp>
        <p:nvSpPr>
          <p:cNvPr id="3" name="Title 1">
            <a:extLst>
              <a:ext uri="{FF2B5EF4-FFF2-40B4-BE49-F238E27FC236}">
                <a16:creationId xmlns:a16="http://schemas.microsoft.com/office/drawing/2014/main" id="{76C44B61-BAFC-4550-2D20-6A2A36D8947C}"/>
              </a:ext>
            </a:extLst>
          </p:cNvPr>
          <p:cNvSpPr txBox="1">
            <a:spLocks/>
          </p:cNvSpPr>
          <p:nvPr/>
        </p:nvSpPr>
        <p:spPr>
          <a:xfrm>
            <a:off x="1110150" y="4001330"/>
            <a:ext cx="17584249" cy="76196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dirty="0">
                <a:solidFill>
                  <a:prstClr val="white"/>
                </a:solidFill>
                <a:latin typeface="TT Firs" panose="02000503030000020003" pitchFamily="2" charset="77"/>
              </a:rPr>
              <a:t>Why use LLMs other than </a:t>
            </a:r>
            <a:r>
              <a:rPr lang="en-US" sz="3600" dirty="0" err="1">
                <a:solidFill>
                  <a:prstClr val="white"/>
                </a:solidFill>
                <a:latin typeface="TT Firs" panose="02000503030000020003" pitchFamily="2" charset="77"/>
              </a:rPr>
              <a:t>OpenAi’s</a:t>
            </a:r>
            <a:r>
              <a:rPr lang="en-US" sz="3600" dirty="0">
                <a:solidFill>
                  <a:prstClr val="white"/>
                </a:solidFill>
                <a:latin typeface="TT Firs" panose="02000503030000020003" pitchFamily="2" charset="77"/>
              </a:rPr>
              <a:t> GPT4?</a:t>
            </a:r>
            <a:endParaRPr lang="en-US" sz="3600" dirty="0">
              <a:solidFill>
                <a:srgbClr val="025EFF"/>
              </a:solidFill>
              <a:latin typeface="TT Firs" panose="02000503030000020003" pitchFamily="2" charset="77"/>
            </a:endParaRPr>
          </a:p>
          <a:p>
            <a:pPr marL="571500" indent="-571500" defTabSz="1828800">
              <a:buFont typeface="Arial" panose="020B0604020202020204" pitchFamily="34" charset="0"/>
              <a:buChar char="•"/>
            </a:pPr>
            <a:r>
              <a:rPr lang="en-US" sz="3600" dirty="0">
                <a:solidFill>
                  <a:srgbClr val="025EFF"/>
                </a:solidFill>
                <a:latin typeface="TT Firs" panose="02000503030000020003" pitchFamily="2" charset="77"/>
              </a:rPr>
              <a:t>Price</a:t>
            </a:r>
            <a:r>
              <a:rPr lang="en-US" sz="3600" dirty="0">
                <a:solidFill>
                  <a:prstClr val="white"/>
                </a:solidFill>
                <a:latin typeface="TT Firs" panose="02000503030000020003" pitchFamily="2" charset="77"/>
              </a:rPr>
              <a:t> – GPT4 is expensive at scale</a:t>
            </a:r>
          </a:p>
          <a:p>
            <a:pPr marL="571500" indent="-571500" defTabSz="1828800">
              <a:buFont typeface="Arial" panose="020B0604020202020204" pitchFamily="34" charset="0"/>
              <a:buChar char="•"/>
            </a:pPr>
            <a:r>
              <a:rPr lang="en-US" sz="3600" dirty="0">
                <a:solidFill>
                  <a:srgbClr val="025EFF"/>
                </a:solidFill>
                <a:latin typeface="TT Firs" panose="02000503030000020003" pitchFamily="2" charset="77"/>
              </a:rPr>
              <a:t>Latency </a:t>
            </a:r>
            <a:r>
              <a:rPr lang="en-US" sz="3600" dirty="0">
                <a:solidFill>
                  <a:schemeClr val="bg1"/>
                </a:solidFill>
                <a:latin typeface="TT Firs" panose="02000503030000020003" pitchFamily="2" charset="77"/>
              </a:rPr>
              <a:t>– GPT4 is slow</a:t>
            </a:r>
          </a:p>
          <a:p>
            <a:pPr marL="571500" indent="-571500" defTabSz="1828800">
              <a:buFont typeface="Arial" panose="020B0604020202020204" pitchFamily="34" charset="0"/>
              <a:buChar char="•"/>
            </a:pPr>
            <a:r>
              <a:rPr lang="en-US" sz="3600" dirty="0">
                <a:solidFill>
                  <a:srgbClr val="025EFF"/>
                </a:solidFill>
                <a:latin typeface="TT Firs" panose="02000503030000020003" pitchFamily="2" charset="77"/>
              </a:rPr>
              <a:t>Compliance – </a:t>
            </a:r>
            <a:r>
              <a:rPr lang="en-US" sz="3600" dirty="0">
                <a:solidFill>
                  <a:schemeClr val="bg1"/>
                </a:solidFill>
                <a:latin typeface="TT Firs" panose="02000503030000020003" pitchFamily="2" charset="77"/>
              </a:rPr>
              <a:t>You need more control on the data, data needs to reside in EER, or you don’t trust </a:t>
            </a:r>
            <a:r>
              <a:rPr lang="en-US" sz="3600" dirty="0" err="1">
                <a:solidFill>
                  <a:schemeClr val="bg1"/>
                </a:solidFill>
                <a:latin typeface="TT Firs" panose="02000503030000020003" pitchFamily="2" charset="77"/>
              </a:rPr>
              <a:t>OpenAI</a:t>
            </a:r>
            <a:endParaRPr lang="en-US" sz="3600" dirty="0">
              <a:solidFill>
                <a:schemeClr val="bg1"/>
              </a:solidFill>
              <a:latin typeface="TT Firs" panose="02000503030000020003" pitchFamily="2" charset="77"/>
            </a:endParaRPr>
          </a:p>
          <a:p>
            <a:pPr marL="571500" indent="-571500" defTabSz="1828800">
              <a:buFont typeface="Arial" panose="020B0604020202020204" pitchFamily="34" charset="0"/>
              <a:buChar char="•"/>
            </a:pPr>
            <a:r>
              <a:rPr lang="en-US" sz="3600" dirty="0">
                <a:solidFill>
                  <a:srgbClr val="025EFF"/>
                </a:solidFill>
                <a:latin typeface="TT Firs" panose="02000503030000020003" pitchFamily="2" charset="77"/>
              </a:rPr>
              <a:t>Durability</a:t>
            </a:r>
            <a:r>
              <a:rPr lang="en-US" sz="3600" dirty="0">
                <a:solidFill>
                  <a:schemeClr val="bg1"/>
                </a:solidFill>
                <a:latin typeface="TT Firs" panose="02000503030000020003" pitchFamily="2" charset="77"/>
              </a:rPr>
              <a:t> – </a:t>
            </a:r>
            <a:r>
              <a:rPr lang="en-US" sz="3600" dirty="0" err="1">
                <a:solidFill>
                  <a:schemeClr val="bg1"/>
                </a:solidFill>
                <a:latin typeface="TT Firs" panose="02000503030000020003" pitchFamily="2" charset="77"/>
              </a:rPr>
              <a:t>OpenAI</a:t>
            </a:r>
            <a:r>
              <a:rPr lang="en-US" sz="3600" dirty="0">
                <a:solidFill>
                  <a:schemeClr val="bg1"/>
                </a:solidFill>
                <a:latin typeface="TT Firs" panose="02000503030000020003" pitchFamily="2" charset="77"/>
              </a:rPr>
              <a:t> deprecates models fast and offers no guarantees on support</a:t>
            </a:r>
          </a:p>
          <a:p>
            <a:pPr defTabSz="1828800"/>
            <a:endParaRPr lang="en-US" sz="3600" dirty="0">
              <a:solidFill>
                <a:prstClr val="white"/>
              </a:solidFill>
              <a:latin typeface="TT Firs" panose="02000503030000020003" pitchFamily="2" charset="77"/>
            </a:endParaRPr>
          </a:p>
          <a:p>
            <a:pPr defTabSz="1828800"/>
            <a:endParaRPr lang="en-US" sz="3600" dirty="0">
              <a:solidFill>
                <a:prstClr val="white"/>
              </a:solidFill>
              <a:latin typeface="TT Firs" panose="02000503030000020003" pitchFamily="2" charset="77"/>
            </a:endParaRPr>
          </a:p>
          <a:p>
            <a:pPr defTabSz="1828800"/>
            <a:r>
              <a:rPr lang="en-US" sz="3600" dirty="0">
                <a:solidFill>
                  <a:prstClr val="white"/>
                </a:solidFill>
                <a:latin typeface="TT Firs" panose="02000503030000020003" pitchFamily="2" charset="77"/>
              </a:rPr>
              <a:t>Examples</a:t>
            </a:r>
          </a:p>
          <a:p>
            <a:pPr marL="571500" indent="-571500" defTabSz="1828800">
              <a:buFont typeface="Arial" panose="020B0604020202020204" pitchFamily="34" charset="0"/>
              <a:buChar char="•"/>
            </a:pPr>
            <a:r>
              <a:rPr lang="en-US" sz="3600" dirty="0">
                <a:solidFill>
                  <a:prstClr val="white"/>
                </a:solidFill>
                <a:latin typeface="TT Firs" panose="02000503030000020003" pitchFamily="2" charset="77"/>
              </a:rPr>
              <a:t>Llama 2 (allows fine-tuning)</a:t>
            </a:r>
          </a:p>
          <a:p>
            <a:pPr marL="571500" indent="-571500" defTabSz="1828800">
              <a:buFont typeface="Arial" panose="020B0604020202020204" pitchFamily="34" charset="0"/>
              <a:buChar char="•"/>
            </a:pPr>
            <a:r>
              <a:rPr lang="en-US" sz="3600" dirty="0" err="1">
                <a:solidFill>
                  <a:prstClr val="white"/>
                </a:solidFill>
                <a:latin typeface="TT Firs" panose="02000503030000020003" pitchFamily="2" charset="77"/>
              </a:rPr>
              <a:t>Mixtral</a:t>
            </a:r>
            <a:endParaRPr lang="en-US" sz="3600" dirty="0">
              <a:solidFill>
                <a:prstClr val="white"/>
              </a:solidFill>
              <a:latin typeface="TT Firs" panose="02000503030000020003" pitchFamily="2" charset="77"/>
            </a:endParaRPr>
          </a:p>
          <a:p>
            <a:pPr marL="571500" indent="-571500" defTabSz="1828800">
              <a:buFont typeface="Arial" panose="020B0604020202020204" pitchFamily="34" charset="0"/>
              <a:buChar char="•"/>
            </a:pPr>
            <a:r>
              <a:rPr lang="en-US" sz="3600" b="1" dirty="0">
                <a:solidFill>
                  <a:prstClr val="white"/>
                </a:solidFill>
                <a:latin typeface="TT Firs" panose="02000503030000020003" pitchFamily="2" charset="77"/>
                <a:hlinkClick r:id="rId3"/>
              </a:rPr>
              <a:t>Starling</a:t>
            </a:r>
            <a:endParaRPr lang="en-US" sz="3600" b="1" dirty="0">
              <a:solidFill>
                <a:prstClr val="white"/>
              </a:solidFill>
              <a:latin typeface="TT Firs" panose="02000503030000020003" pitchFamily="2" charset="77"/>
            </a:endParaRPr>
          </a:p>
          <a:p>
            <a:pPr marL="571500" indent="-571500" defTabSz="1828800">
              <a:buFont typeface="Arial" panose="020B0604020202020204" pitchFamily="34" charset="0"/>
              <a:buChar char="•"/>
            </a:pPr>
            <a:r>
              <a:rPr lang="en-US" sz="3600" dirty="0">
                <a:solidFill>
                  <a:prstClr val="white"/>
                </a:solidFill>
                <a:latin typeface="TT Firs" panose="02000503030000020003" pitchFamily="2" charset="77"/>
              </a:rPr>
              <a:t>Microsoft’s Phi-2</a:t>
            </a:r>
          </a:p>
          <a:p>
            <a:pPr marL="571500" indent="-571500" defTabSz="1828800">
              <a:buFont typeface="Arial" panose="020B0604020202020204" pitchFamily="34" charset="0"/>
              <a:buChar char="•"/>
            </a:pPr>
            <a:r>
              <a:rPr lang="en-US" sz="3600" dirty="0">
                <a:solidFill>
                  <a:prstClr val="white"/>
                </a:solidFill>
                <a:latin typeface="TT Firs" panose="02000503030000020003" pitchFamily="2" charset="77"/>
              </a:rPr>
              <a:t>https://</a:t>
            </a:r>
            <a:r>
              <a:rPr lang="en-US" sz="3600" dirty="0" err="1">
                <a:solidFill>
                  <a:prstClr val="white"/>
                </a:solidFill>
                <a:latin typeface="TT Firs" panose="02000503030000020003" pitchFamily="2" charset="77"/>
              </a:rPr>
              <a:t>huggingface.co</a:t>
            </a:r>
            <a:r>
              <a:rPr lang="en-US" sz="3600" dirty="0">
                <a:solidFill>
                  <a:prstClr val="white"/>
                </a:solidFill>
                <a:latin typeface="TT Firs" panose="02000503030000020003" pitchFamily="2" charset="77"/>
              </a:rPr>
              <a:t>/spaces/</a:t>
            </a:r>
            <a:r>
              <a:rPr lang="en-US" sz="3600" dirty="0" err="1">
                <a:solidFill>
                  <a:prstClr val="white"/>
                </a:solidFill>
                <a:latin typeface="TT Firs" panose="02000503030000020003" pitchFamily="2" charset="77"/>
              </a:rPr>
              <a:t>lmsys</a:t>
            </a:r>
            <a:r>
              <a:rPr lang="en-US" sz="3600" dirty="0">
                <a:solidFill>
                  <a:prstClr val="white"/>
                </a:solidFill>
                <a:latin typeface="TT Firs" panose="02000503030000020003" pitchFamily="2" charset="77"/>
              </a:rPr>
              <a:t>/chatbot-arena-leaderboard</a:t>
            </a:r>
          </a:p>
          <a:p>
            <a:pPr marL="571500" indent="-571500" defTabSz="1828800">
              <a:buFont typeface="Arial" panose="020B0604020202020204" pitchFamily="34" charset="0"/>
              <a:buChar char="•"/>
            </a:pPr>
            <a:r>
              <a:rPr lang="en-US" sz="3600" dirty="0">
                <a:solidFill>
                  <a:prstClr val="white"/>
                </a:solidFill>
                <a:latin typeface="TT Firs" panose="02000503030000020003" pitchFamily="2" charset="77"/>
              </a:rPr>
              <a:t>Best guess: search on the internet for leaderboards – field changes too fast.</a:t>
            </a:r>
          </a:p>
          <a:p>
            <a:pPr defTabSz="1828800"/>
            <a:endParaRPr lang="en-US" sz="3600" dirty="0">
              <a:solidFill>
                <a:prstClr val="white"/>
              </a:solidFill>
              <a:latin typeface="TT Firs" panose="02000503030000020003" pitchFamily="2" charset="77"/>
            </a:endParaRPr>
          </a:p>
        </p:txBody>
      </p:sp>
    </p:spTree>
    <p:extLst>
      <p:ext uri="{BB962C8B-B14F-4D97-AF65-F5344CB8AC3E}">
        <p14:creationId xmlns:p14="http://schemas.microsoft.com/office/powerpoint/2010/main" val="22456075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11520709" y="4563638"/>
            <a:ext cx="11418852" cy="3785652"/>
            <a:chOff x="5718791" y="117110"/>
            <a:chExt cx="5709426" cy="1892826"/>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1892826"/>
            </a:xfrm>
            <a:prstGeom prst="rect">
              <a:avLst/>
            </a:prstGeom>
            <a:noFill/>
          </p:spPr>
          <p:txBody>
            <a:bodyPr wrap="square" rtlCol="0">
              <a:spAutoFit/>
            </a:bodyPr>
            <a:lstStyle/>
            <a:p>
              <a:pPr defTabSz="3657600">
                <a:buClr>
                  <a:srgbClr val="000000"/>
                </a:buClr>
              </a:pPr>
              <a:r>
                <a:rPr lang="en-US" sz="12000" b="1" kern="0" dirty="0">
                  <a:solidFill>
                    <a:srgbClr val="022CFF"/>
                  </a:solidFill>
                  <a:latin typeface="Arial"/>
                  <a:cs typeface="Arial"/>
                  <a:sym typeface="Arial"/>
                </a:rPr>
                <a:t>Let’s build an agent</a:t>
              </a: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defTabSz="3657600">
                <a:buClr>
                  <a:srgbClr val="000000"/>
                </a:buClr>
              </a:pPr>
              <a:endParaRPr lang="en-US" sz="3600" kern="0" dirty="0">
                <a:solidFill>
                  <a:srgbClr val="EEEEEE">
                    <a:lumMod val="75000"/>
                  </a:srgbClr>
                </a:solidFill>
                <a:latin typeface="Roboto Light" charset="0"/>
                <a:ea typeface="Roboto Light" charset="0"/>
                <a:cs typeface="Roboto Light" charset="0"/>
                <a:sym typeface="Arial"/>
              </a:endParaRPr>
            </a:p>
          </p:txBody>
        </p:sp>
      </p:grpSp>
    </p:spTree>
    <p:extLst>
      <p:ext uri="{BB962C8B-B14F-4D97-AF65-F5344CB8AC3E}">
        <p14:creationId xmlns:p14="http://schemas.microsoft.com/office/powerpoint/2010/main" val="21739128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3820066" cy="1297174"/>
          </a:xfrm>
        </p:spPr>
        <p:txBody>
          <a:bodyPr/>
          <a:lstStyle/>
          <a:p>
            <a:r>
              <a:rPr lang="en-US" sz="7200" b="1" u="heavy" dirty="0">
                <a:solidFill>
                  <a:schemeClr val="bg1"/>
                </a:solidFill>
                <a:uFill>
                  <a:solidFill>
                    <a:srgbClr val="025EFF"/>
                  </a:solidFill>
                </a:uFill>
                <a:latin typeface="TT Firs Medium" panose="02000503030000020003" pitchFamily="2" charset="77"/>
              </a:rPr>
              <a:t>Three maturity levels</a:t>
            </a:r>
          </a:p>
        </p:txBody>
      </p:sp>
      <p:sp>
        <p:nvSpPr>
          <p:cNvPr id="8" name="Title 1">
            <a:extLst>
              <a:ext uri="{FF2B5EF4-FFF2-40B4-BE49-F238E27FC236}">
                <a16:creationId xmlns:a16="http://schemas.microsoft.com/office/drawing/2014/main" id="{FC7AB87D-6A29-1C30-8C96-0EC484BCEE4E}"/>
              </a:ext>
            </a:extLst>
          </p:cNvPr>
          <p:cNvSpPr txBox="1">
            <a:spLocks/>
          </p:cNvSpPr>
          <p:nvPr/>
        </p:nvSpPr>
        <p:spPr>
          <a:xfrm>
            <a:off x="568284" y="3917965"/>
            <a:ext cx="12206420" cy="76196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defTabSz="1828800">
              <a:buFontTx/>
              <a:buAutoNum type="arabicPeriod"/>
            </a:pPr>
            <a:r>
              <a:rPr lang="en-US" sz="4000" b="1" u="heavy" dirty="0">
                <a:solidFill>
                  <a:prstClr val="white"/>
                </a:solidFill>
                <a:uFill>
                  <a:solidFill>
                    <a:srgbClr val="025EFF"/>
                  </a:solidFill>
                </a:uFill>
                <a:latin typeface="TT Firs Medium" panose="02000503030000020003" pitchFamily="2" charset="77"/>
              </a:rPr>
              <a:t>Adopt </a:t>
            </a:r>
            <a:r>
              <a:rPr lang="en-US" sz="3600" b="1" dirty="0">
                <a:solidFill>
                  <a:prstClr val="white"/>
                </a:solidFill>
                <a:latin typeface="TT Firs" panose="02000503030000020003" pitchFamily="2" charset="77"/>
              </a:rPr>
              <a:t>publicly available tools</a:t>
            </a:r>
            <a:br>
              <a:rPr lang="en-US" sz="3600" b="1" dirty="0">
                <a:solidFill>
                  <a:prstClr val="white"/>
                </a:solidFill>
                <a:latin typeface="TT Firs" panose="02000503030000020003" pitchFamily="2" charset="77"/>
              </a:rPr>
            </a:br>
            <a:br>
              <a:rPr lang="en-US" sz="3600" b="1" dirty="0">
                <a:solidFill>
                  <a:prstClr val="white"/>
                </a:solidFill>
                <a:latin typeface="TT Firs" panose="02000503030000020003" pitchFamily="2" charset="77"/>
              </a:rPr>
            </a:br>
            <a:r>
              <a:rPr lang="en-US" sz="3600" dirty="0">
                <a:solidFill>
                  <a:prstClr val="white"/>
                </a:solidFill>
                <a:latin typeface="TT Firs Light" panose="02000503020000020003" pitchFamily="2" charset="77"/>
              </a:rPr>
              <a:t>Differentiator: be faster than anybody else</a:t>
            </a:r>
            <a:br>
              <a:rPr lang="en-US" sz="3600" b="1" dirty="0">
                <a:solidFill>
                  <a:prstClr val="white"/>
                </a:solidFill>
                <a:latin typeface="TT Firs" panose="02000503030000020003" pitchFamily="2" charset="77"/>
              </a:rPr>
            </a:br>
            <a:endParaRPr lang="en-US" sz="3600" b="1" dirty="0">
              <a:solidFill>
                <a:prstClr val="white"/>
              </a:solidFill>
              <a:latin typeface="TT Firs" panose="02000503030000020003" pitchFamily="2" charset="77"/>
            </a:endParaRPr>
          </a:p>
          <a:p>
            <a:pPr marL="685800" indent="-685800" defTabSz="1828800">
              <a:buFontTx/>
              <a:buAutoNum type="arabicPeriod"/>
            </a:pPr>
            <a:r>
              <a:rPr lang="en-US" sz="4000" b="1" u="heavy" dirty="0">
                <a:solidFill>
                  <a:prstClr val="white"/>
                </a:solidFill>
                <a:uFill>
                  <a:solidFill>
                    <a:srgbClr val="025EFF"/>
                  </a:solidFill>
                </a:uFill>
                <a:latin typeface="TT Firs Medium" panose="02000503030000020003" pitchFamily="2" charset="77"/>
              </a:rPr>
              <a:t>Customize</a:t>
            </a:r>
            <a:r>
              <a:rPr lang="en-US" sz="3600" b="1" dirty="0">
                <a:solidFill>
                  <a:prstClr val="white"/>
                </a:solidFill>
                <a:latin typeface="TT Firs" panose="02000503030000020003" pitchFamily="2" charset="77"/>
              </a:rPr>
              <a:t> your own tools</a:t>
            </a:r>
            <a:br>
              <a:rPr lang="en-US" sz="3600" b="1" dirty="0">
                <a:solidFill>
                  <a:prstClr val="white"/>
                </a:solidFill>
                <a:latin typeface="TT Firs" panose="02000503030000020003" pitchFamily="2" charset="77"/>
              </a:rPr>
            </a:br>
            <a:br>
              <a:rPr lang="en-US" sz="3600" b="1" dirty="0">
                <a:solidFill>
                  <a:prstClr val="white"/>
                </a:solidFill>
                <a:latin typeface="TT Firs" panose="02000503030000020003" pitchFamily="2" charset="77"/>
              </a:rPr>
            </a:br>
            <a:r>
              <a:rPr lang="en-US" sz="3600" dirty="0">
                <a:solidFill>
                  <a:prstClr val="white"/>
                </a:solidFill>
                <a:latin typeface="TT Firs Light" panose="02000503020000020003" pitchFamily="2" charset="77"/>
              </a:rPr>
              <a:t>Differentiator: fine-tuned on your data and process</a:t>
            </a:r>
          </a:p>
          <a:p>
            <a:pPr marL="685800" indent="-685800" defTabSz="1828800">
              <a:buFontTx/>
              <a:buAutoNum type="arabicPeriod"/>
            </a:pPr>
            <a:endParaRPr lang="en-US" sz="3600" b="1" dirty="0">
              <a:solidFill>
                <a:prstClr val="white"/>
              </a:solidFill>
              <a:latin typeface="TT Firs" panose="02000503030000020003" pitchFamily="2" charset="77"/>
            </a:endParaRPr>
          </a:p>
          <a:p>
            <a:pPr marL="685800" indent="-685800" defTabSz="1828800">
              <a:buFontTx/>
              <a:buAutoNum type="arabicPeriod"/>
            </a:pPr>
            <a:r>
              <a:rPr lang="en-US" sz="3600" b="1" dirty="0">
                <a:solidFill>
                  <a:prstClr val="white"/>
                </a:solidFill>
                <a:latin typeface="TT Firs" panose="02000503030000020003" pitchFamily="2" charset="77"/>
              </a:rPr>
              <a:t>Close the </a:t>
            </a:r>
            <a:r>
              <a:rPr lang="en-US" sz="4000" b="1" u="heavy" dirty="0">
                <a:solidFill>
                  <a:prstClr val="white"/>
                </a:solidFill>
                <a:uFill>
                  <a:solidFill>
                    <a:srgbClr val="025EFF"/>
                  </a:solidFill>
                </a:uFill>
                <a:latin typeface="TT Firs Medium" panose="02000503030000020003" pitchFamily="2" charset="77"/>
              </a:rPr>
              <a:t>feedback loop </a:t>
            </a:r>
            <a:r>
              <a:rPr lang="en-US" sz="3600" b="1" dirty="0">
                <a:solidFill>
                  <a:prstClr val="white"/>
                </a:solidFill>
                <a:latin typeface="TT Firs" panose="02000503030000020003" pitchFamily="2" charset="77"/>
              </a:rPr>
              <a:t>by collecting more data</a:t>
            </a:r>
            <a:br>
              <a:rPr lang="en-US" sz="3600" b="1" dirty="0">
                <a:solidFill>
                  <a:prstClr val="white"/>
                </a:solidFill>
                <a:latin typeface="TT Firs" panose="02000503030000020003" pitchFamily="2" charset="77"/>
              </a:rPr>
            </a:br>
            <a:br>
              <a:rPr lang="en-US" sz="3600" b="1" dirty="0">
                <a:solidFill>
                  <a:prstClr val="white"/>
                </a:solidFill>
                <a:latin typeface="TT Firs" panose="02000503030000020003" pitchFamily="2" charset="77"/>
              </a:rPr>
            </a:br>
            <a:r>
              <a:rPr lang="en-US" sz="3600" dirty="0">
                <a:solidFill>
                  <a:prstClr val="white"/>
                </a:solidFill>
                <a:latin typeface="TT Firs Light" panose="02000503020000020003" pitchFamily="2" charset="77"/>
              </a:rPr>
              <a:t>Differentiator: compounding competitive advantage</a:t>
            </a:r>
            <a:br>
              <a:rPr lang="en-US" sz="3600" dirty="0">
                <a:solidFill>
                  <a:prstClr val="white"/>
                </a:solidFill>
                <a:latin typeface="TT Firs Light" panose="02000503020000020003" pitchFamily="2" charset="77"/>
              </a:rPr>
            </a:br>
            <a:r>
              <a:rPr lang="en-US" sz="3600" dirty="0">
                <a:solidFill>
                  <a:prstClr val="white"/>
                </a:solidFill>
                <a:latin typeface="TT Firs Light" panose="02000503020000020003" pitchFamily="2" charset="77"/>
              </a:rPr>
              <a:t>Great example: GitHub</a:t>
            </a:r>
          </a:p>
          <a:p>
            <a:pPr marL="685800" indent="-685800" defTabSz="1828800">
              <a:buFontTx/>
              <a:buAutoNum type="arabicPeriod"/>
            </a:pPr>
            <a:endParaRPr lang="en-US" sz="3600" b="1" dirty="0">
              <a:solidFill>
                <a:prstClr val="white"/>
              </a:solidFill>
              <a:latin typeface="TT Firs" panose="02000503030000020003" pitchFamily="2" charset="77"/>
            </a:endParaRPr>
          </a:p>
        </p:txBody>
      </p:sp>
      <p:sp>
        <p:nvSpPr>
          <p:cNvPr id="10" name="TextBox 9">
            <a:extLst>
              <a:ext uri="{FF2B5EF4-FFF2-40B4-BE49-F238E27FC236}">
                <a16:creationId xmlns:a16="http://schemas.microsoft.com/office/drawing/2014/main" id="{637A9062-9031-9DB1-0E48-CAC7284A9F07}"/>
              </a:ext>
            </a:extLst>
          </p:cNvPr>
          <p:cNvSpPr txBox="1"/>
          <p:nvPr/>
        </p:nvSpPr>
        <p:spPr>
          <a:xfrm>
            <a:off x="568284" y="12529854"/>
            <a:ext cx="12198096" cy="769441"/>
          </a:xfrm>
          <a:prstGeom prst="rect">
            <a:avLst/>
          </a:prstGeom>
          <a:noFill/>
        </p:spPr>
        <p:txBody>
          <a:bodyPr wrap="square">
            <a:spAutoFit/>
          </a:bodyPr>
          <a:lstStyle/>
          <a:p>
            <a:pPr defTabSz="1828800"/>
            <a:r>
              <a:rPr lang="en-US" sz="2200" b="1" dirty="0">
                <a:solidFill>
                  <a:prstClr val="white"/>
                </a:solidFill>
                <a:latin typeface="TT Firs" panose="02000503030000020003" pitchFamily="2" charset="77"/>
              </a:rPr>
              <a:t>Great post: https://</a:t>
            </a:r>
            <a:r>
              <a:rPr lang="en-US" sz="2200" b="1" dirty="0" err="1">
                <a:solidFill>
                  <a:prstClr val="white"/>
                </a:solidFill>
                <a:latin typeface="TT Firs" panose="02000503030000020003" pitchFamily="2" charset="77"/>
              </a:rPr>
              <a:t>hbr.org</a:t>
            </a:r>
            <a:r>
              <a:rPr lang="en-US" sz="2200" b="1" dirty="0">
                <a:solidFill>
                  <a:prstClr val="white"/>
                </a:solidFill>
                <a:latin typeface="TT Firs" panose="02000503030000020003" pitchFamily="2" charset="77"/>
              </a:rPr>
              <a:t>/2024/01/turn-generative-ai-from-an-existential-threat-into-a-competitive-advantage</a:t>
            </a:r>
            <a:endParaRPr lang="en-BE" sz="2200" dirty="0">
              <a:solidFill>
                <a:prstClr val="black"/>
              </a:solidFill>
              <a:latin typeface="TTFirs-Light"/>
            </a:endParaRPr>
          </a:p>
        </p:txBody>
      </p:sp>
    </p:spTree>
    <p:extLst>
      <p:ext uri="{BB962C8B-B14F-4D97-AF65-F5344CB8AC3E}">
        <p14:creationId xmlns:p14="http://schemas.microsoft.com/office/powerpoint/2010/main" val="36682664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5" y="1186147"/>
            <a:ext cx="13820066" cy="1297174"/>
          </a:xfrm>
        </p:spPr>
        <p:txBody>
          <a:bodyPr/>
          <a:lstStyle/>
          <a:p>
            <a:r>
              <a:rPr lang="en-US" sz="7200" b="1" u="heavy" dirty="0">
                <a:solidFill>
                  <a:schemeClr val="bg1"/>
                </a:solidFill>
                <a:uFill>
                  <a:solidFill>
                    <a:srgbClr val="025EFF"/>
                  </a:solidFill>
                </a:uFill>
                <a:latin typeface="TT Firs Medium" panose="02000503030000020003" pitchFamily="2" charset="77"/>
              </a:rPr>
              <a:t>Further reading</a:t>
            </a:r>
          </a:p>
        </p:txBody>
      </p:sp>
      <p:sp>
        <p:nvSpPr>
          <p:cNvPr id="8" name="Title 1">
            <a:extLst>
              <a:ext uri="{FF2B5EF4-FFF2-40B4-BE49-F238E27FC236}">
                <a16:creationId xmlns:a16="http://schemas.microsoft.com/office/drawing/2014/main" id="{FC7AB87D-6A29-1C30-8C96-0EC484BCEE4E}"/>
              </a:ext>
            </a:extLst>
          </p:cNvPr>
          <p:cNvSpPr txBox="1">
            <a:spLocks/>
          </p:cNvSpPr>
          <p:nvPr/>
        </p:nvSpPr>
        <p:spPr>
          <a:xfrm>
            <a:off x="568284" y="3917965"/>
            <a:ext cx="12206420" cy="76196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3600" b="1" dirty="0">
                <a:solidFill>
                  <a:prstClr val="white"/>
                </a:solidFill>
                <a:latin typeface="TT Firs" panose="02000503030000020003" pitchFamily="2" charset="77"/>
              </a:rPr>
              <a:t>https://</a:t>
            </a:r>
            <a:r>
              <a:rPr lang="en-US" sz="3600" b="1" dirty="0" err="1">
                <a:solidFill>
                  <a:prstClr val="white"/>
                </a:solidFill>
                <a:latin typeface="TT Firs" panose="02000503030000020003" pitchFamily="2" charset="77"/>
              </a:rPr>
              <a:t>github.com</a:t>
            </a:r>
            <a:r>
              <a:rPr lang="en-US" sz="3600" b="1" dirty="0">
                <a:solidFill>
                  <a:prstClr val="white"/>
                </a:solidFill>
                <a:latin typeface="TT Firs" panose="02000503030000020003" pitchFamily="2" charset="77"/>
              </a:rPr>
              <a:t>/</a:t>
            </a:r>
            <a:r>
              <a:rPr lang="en-US" sz="3600" b="1" dirty="0" err="1">
                <a:solidFill>
                  <a:prstClr val="white"/>
                </a:solidFill>
                <a:latin typeface="TT Firs" panose="02000503030000020003" pitchFamily="2" charset="77"/>
              </a:rPr>
              <a:t>mlabonne</a:t>
            </a:r>
            <a:r>
              <a:rPr lang="en-US" sz="3600" b="1" dirty="0">
                <a:solidFill>
                  <a:prstClr val="white"/>
                </a:solidFill>
                <a:latin typeface="TT Firs" panose="02000503030000020003" pitchFamily="2" charset="77"/>
              </a:rPr>
              <a:t>/</a:t>
            </a:r>
            <a:r>
              <a:rPr lang="en-US" sz="3600" b="1" dirty="0" err="1">
                <a:solidFill>
                  <a:prstClr val="white"/>
                </a:solidFill>
                <a:latin typeface="TT Firs" panose="02000503030000020003" pitchFamily="2" charset="77"/>
              </a:rPr>
              <a:t>llm</a:t>
            </a:r>
            <a:r>
              <a:rPr lang="en-US" sz="3600" b="1" dirty="0">
                <a:solidFill>
                  <a:prstClr val="white"/>
                </a:solidFill>
                <a:latin typeface="TT Firs" panose="02000503030000020003" pitchFamily="2" charset="77"/>
              </a:rPr>
              <a:t>-course/tree/main</a:t>
            </a:r>
          </a:p>
        </p:txBody>
      </p:sp>
      <p:sp>
        <p:nvSpPr>
          <p:cNvPr id="10" name="TextBox 9">
            <a:extLst>
              <a:ext uri="{FF2B5EF4-FFF2-40B4-BE49-F238E27FC236}">
                <a16:creationId xmlns:a16="http://schemas.microsoft.com/office/drawing/2014/main" id="{637A9062-9031-9DB1-0E48-CAC7284A9F07}"/>
              </a:ext>
            </a:extLst>
          </p:cNvPr>
          <p:cNvSpPr txBox="1"/>
          <p:nvPr/>
        </p:nvSpPr>
        <p:spPr>
          <a:xfrm>
            <a:off x="568284" y="12529854"/>
            <a:ext cx="12198096" cy="769441"/>
          </a:xfrm>
          <a:prstGeom prst="rect">
            <a:avLst/>
          </a:prstGeom>
          <a:noFill/>
        </p:spPr>
        <p:txBody>
          <a:bodyPr wrap="square">
            <a:spAutoFit/>
          </a:bodyPr>
          <a:lstStyle/>
          <a:p>
            <a:pPr defTabSz="1828800"/>
            <a:r>
              <a:rPr lang="en-US" sz="2200" b="1" dirty="0">
                <a:solidFill>
                  <a:prstClr val="white"/>
                </a:solidFill>
                <a:latin typeface="TT Firs" panose="02000503030000020003" pitchFamily="2" charset="77"/>
              </a:rPr>
              <a:t>Great post: https://</a:t>
            </a:r>
            <a:r>
              <a:rPr lang="en-US" sz="2200" b="1" dirty="0" err="1">
                <a:solidFill>
                  <a:prstClr val="white"/>
                </a:solidFill>
                <a:latin typeface="TT Firs" panose="02000503030000020003" pitchFamily="2" charset="77"/>
              </a:rPr>
              <a:t>hbr.org</a:t>
            </a:r>
            <a:r>
              <a:rPr lang="en-US" sz="2200" b="1" dirty="0">
                <a:solidFill>
                  <a:prstClr val="white"/>
                </a:solidFill>
                <a:latin typeface="TT Firs" panose="02000503030000020003" pitchFamily="2" charset="77"/>
              </a:rPr>
              <a:t>/2024/01/turn-generative-ai-from-an-existential-threat-into-a-competitive-advantage</a:t>
            </a:r>
            <a:endParaRPr lang="en-BE" sz="2200" dirty="0">
              <a:solidFill>
                <a:prstClr val="black"/>
              </a:solidFill>
              <a:latin typeface="TTFirs-Light"/>
            </a:endParaRPr>
          </a:p>
        </p:txBody>
      </p:sp>
    </p:spTree>
    <p:extLst>
      <p:ext uri="{BB962C8B-B14F-4D97-AF65-F5344CB8AC3E}">
        <p14:creationId xmlns:p14="http://schemas.microsoft.com/office/powerpoint/2010/main" val="1205904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6" y="1186147"/>
            <a:ext cx="7998200" cy="1297174"/>
          </a:xfrm>
        </p:spPr>
        <p:txBody>
          <a:bodyPr/>
          <a:lstStyle/>
          <a:p>
            <a:r>
              <a:rPr lang="en-US" sz="7200" b="1" u="heavy" dirty="0">
                <a:solidFill>
                  <a:schemeClr val="bg1"/>
                </a:solidFill>
                <a:uFill>
                  <a:solidFill>
                    <a:srgbClr val="025EFF"/>
                  </a:solidFill>
                </a:uFill>
                <a:latin typeface="TT Firs Medium" panose="02000503030000020003" pitchFamily="2" charset="77"/>
              </a:rPr>
              <a:t>Longer term?</a:t>
            </a:r>
          </a:p>
        </p:txBody>
      </p:sp>
      <p:sp>
        <p:nvSpPr>
          <p:cNvPr id="6" name="Freeform 5">
            <a:extLst>
              <a:ext uri="{FF2B5EF4-FFF2-40B4-BE49-F238E27FC236}">
                <a16:creationId xmlns:a16="http://schemas.microsoft.com/office/drawing/2014/main" id="{E22D20E8-24CB-85A1-AA99-7BA27D2E8B21}"/>
              </a:ext>
            </a:extLst>
          </p:cNvPr>
          <p:cNvSpPr/>
          <p:nvPr/>
        </p:nvSpPr>
        <p:spPr>
          <a:xfrm>
            <a:off x="4171340" y="2088685"/>
            <a:ext cx="5159144" cy="9201750"/>
          </a:xfrm>
          <a:custGeom>
            <a:avLst/>
            <a:gdLst>
              <a:gd name="connsiteX0" fmla="*/ 0 w 1819175"/>
              <a:gd name="connsiteY0" fmla="*/ 3388092 h 3388092"/>
              <a:gd name="connsiteX1" fmla="*/ 1097280 w 1819175"/>
              <a:gd name="connsiteY1" fmla="*/ 2935705 h 3388092"/>
              <a:gd name="connsiteX2" fmla="*/ 1636295 w 1819175"/>
              <a:gd name="connsiteY2" fmla="*/ 1357162 h 3388092"/>
              <a:gd name="connsiteX3" fmla="*/ 1819175 w 1819175"/>
              <a:gd name="connsiteY3"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910968"/>
              <a:gd name="connsiteY0" fmla="*/ 3137835 h 3137835"/>
              <a:gd name="connsiteX1" fmla="*/ 1728088 w 1910968"/>
              <a:gd name="connsiteY1" fmla="*/ 1357162 h 3137835"/>
              <a:gd name="connsiteX2" fmla="*/ 1910968 w 1910968"/>
              <a:gd name="connsiteY2" fmla="*/ 0 h 3137835"/>
              <a:gd name="connsiteX0" fmla="*/ 0 w 1910968"/>
              <a:gd name="connsiteY0" fmla="*/ 3137835 h 3137835"/>
              <a:gd name="connsiteX1" fmla="*/ 1728088 w 1910968"/>
              <a:gd name="connsiteY1" fmla="*/ 1357162 h 3137835"/>
              <a:gd name="connsiteX2" fmla="*/ 1910968 w 1910968"/>
              <a:gd name="connsiteY2" fmla="*/ 0 h 3137835"/>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 name="connsiteX0" fmla="*/ 0 w 1910968"/>
              <a:gd name="connsiteY0" fmla="*/ 3137835 h 3137924"/>
              <a:gd name="connsiteX1" fmla="*/ 1910968 w 1910968"/>
              <a:gd name="connsiteY1" fmla="*/ 0 h 3137924"/>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Lst>
            <a:ahLst/>
            <a:cxnLst>
              <a:cxn ang="0">
                <a:pos x="connsiteX0" y="connsiteY0"/>
              </a:cxn>
              <a:cxn ang="0">
                <a:pos x="connsiteX1" y="connsiteY1"/>
              </a:cxn>
            </a:cxnLst>
            <a:rect l="l" t="t" r="r" b="b"/>
            <a:pathLst>
              <a:path w="1910968" h="3137835">
                <a:moveTo>
                  <a:pt x="0" y="3137835"/>
                </a:moveTo>
                <a:cubicBezTo>
                  <a:pt x="1504851" y="3112169"/>
                  <a:pt x="1816393" y="1777465"/>
                  <a:pt x="1910968" y="0"/>
                </a:cubicBezTo>
              </a:path>
            </a:pathLst>
          </a:custGeom>
          <a:noFill/>
          <a:ln w="698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BE" sz="3600" b="0" i="0" u="none" strike="noStrike" kern="1200" cap="none" spc="0" normalizeH="0" baseline="0" noProof="0" dirty="0">
              <a:ln>
                <a:noFill/>
              </a:ln>
              <a:solidFill>
                <a:prstClr val="white"/>
              </a:solidFill>
              <a:effectLst/>
              <a:uLnTx/>
              <a:uFillTx/>
              <a:latin typeface="TTFirs-Light"/>
              <a:ea typeface="+mn-ea"/>
              <a:cs typeface="+mn-cs"/>
            </a:endParaRPr>
          </a:p>
        </p:txBody>
      </p:sp>
      <p:sp>
        <p:nvSpPr>
          <p:cNvPr id="7" name="Freeform 6">
            <a:extLst>
              <a:ext uri="{FF2B5EF4-FFF2-40B4-BE49-F238E27FC236}">
                <a16:creationId xmlns:a16="http://schemas.microsoft.com/office/drawing/2014/main" id="{FE227D01-45C4-D85A-CC06-848259677E7B}"/>
              </a:ext>
            </a:extLst>
          </p:cNvPr>
          <p:cNvSpPr/>
          <p:nvPr/>
        </p:nvSpPr>
        <p:spPr>
          <a:xfrm>
            <a:off x="4306097" y="5546537"/>
            <a:ext cx="9468050" cy="5743898"/>
          </a:xfrm>
          <a:custGeom>
            <a:avLst/>
            <a:gdLst>
              <a:gd name="connsiteX0" fmla="*/ 0 w 1819175"/>
              <a:gd name="connsiteY0" fmla="*/ 3388092 h 3388092"/>
              <a:gd name="connsiteX1" fmla="*/ 1097280 w 1819175"/>
              <a:gd name="connsiteY1" fmla="*/ 2935705 h 3388092"/>
              <a:gd name="connsiteX2" fmla="*/ 1636295 w 1819175"/>
              <a:gd name="connsiteY2" fmla="*/ 1357162 h 3388092"/>
              <a:gd name="connsiteX3" fmla="*/ 1819175 w 1819175"/>
              <a:gd name="connsiteY3"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910968"/>
              <a:gd name="connsiteY0" fmla="*/ 3137835 h 3137835"/>
              <a:gd name="connsiteX1" fmla="*/ 1728088 w 1910968"/>
              <a:gd name="connsiteY1" fmla="*/ 1357162 h 3137835"/>
              <a:gd name="connsiteX2" fmla="*/ 1910968 w 1910968"/>
              <a:gd name="connsiteY2" fmla="*/ 0 h 3137835"/>
              <a:gd name="connsiteX0" fmla="*/ 0 w 1910968"/>
              <a:gd name="connsiteY0" fmla="*/ 3137835 h 3137835"/>
              <a:gd name="connsiteX1" fmla="*/ 1728088 w 1910968"/>
              <a:gd name="connsiteY1" fmla="*/ 1357162 h 3137835"/>
              <a:gd name="connsiteX2" fmla="*/ 1910968 w 1910968"/>
              <a:gd name="connsiteY2" fmla="*/ 0 h 3137835"/>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 name="connsiteX0" fmla="*/ 0 w 1910968"/>
              <a:gd name="connsiteY0" fmla="*/ 3137835 h 3137924"/>
              <a:gd name="connsiteX1" fmla="*/ 1910968 w 1910968"/>
              <a:gd name="connsiteY1" fmla="*/ 0 h 3137924"/>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 name="connsiteX0" fmla="*/ 0 w 4063936"/>
              <a:gd name="connsiteY0" fmla="*/ 3031957 h 3031957"/>
              <a:gd name="connsiteX1" fmla="*/ 4063936 w 4063936"/>
              <a:gd name="connsiteY1" fmla="*/ 0 h 3031957"/>
              <a:gd name="connsiteX0" fmla="*/ 0 w 4063936"/>
              <a:gd name="connsiteY0" fmla="*/ 3031957 h 3031957"/>
              <a:gd name="connsiteX1" fmla="*/ 4063936 w 4063936"/>
              <a:gd name="connsiteY1" fmla="*/ 0 h 3031957"/>
              <a:gd name="connsiteX0" fmla="*/ 43139 w 4107075"/>
              <a:gd name="connsiteY0" fmla="*/ 3031957 h 3031957"/>
              <a:gd name="connsiteX1" fmla="*/ 2806 w 4107075"/>
              <a:gd name="connsiteY1" fmla="*/ 2869933 h 3031957"/>
              <a:gd name="connsiteX2" fmla="*/ 4107075 w 4107075"/>
              <a:gd name="connsiteY2" fmla="*/ 0 h 3031957"/>
              <a:gd name="connsiteX0" fmla="*/ 0 w 4104269"/>
              <a:gd name="connsiteY0" fmla="*/ 2869933 h 2869933"/>
              <a:gd name="connsiteX1" fmla="*/ 4104269 w 4104269"/>
              <a:gd name="connsiteY1" fmla="*/ 0 h 2869933"/>
              <a:gd name="connsiteX0" fmla="*/ 0 w 4104269"/>
              <a:gd name="connsiteY0" fmla="*/ 2869935 h 2869935"/>
              <a:gd name="connsiteX1" fmla="*/ 4104269 w 4104269"/>
              <a:gd name="connsiteY1" fmla="*/ 2 h 2869935"/>
              <a:gd name="connsiteX0" fmla="*/ 0 w 4104269"/>
              <a:gd name="connsiteY0" fmla="*/ 2869935 h 2869935"/>
              <a:gd name="connsiteX1" fmla="*/ 4104269 w 4104269"/>
              <a:gd name="connsiteY1" fmla="*/ 2 h 2869935"/>
              <a:gd name="connsiteX0" fmla="*/ 0 w 4104269"/>
              <a:gd name="connsiteY0" fmla="*/ 2871949 h 2871949"/>
              <a:gd name="connsiteX1" fmla="*/ 4104269 w 4104269"/>
              <a:gd name="connsiteY1" fmla="*/ 2016 h 2871949"/>
            </a:gdLst>
            <a:ahLst/>
            <a:cxnLst>
              <a:cxn ang="0">
                <a:pos x="connsiteX0" y="connsiteY0"/>
              </a:cxn>
              <a:cxn ang="0">
                <a:pos x="connsiteX1" y="connsiteY1"/>
              </a:cxn>
            </a:cxnLst>
            <a:rect l="l" t="t" r="r" b="b"/>
            <a:pathLst>
              <a:path w="4104269" h="2871949">
                <a:moveTo>
                  <a:pt x="0" y="2871949"/>
                </a:moveTo>
                <a:cubicBezTo>
                  <a:pt x="1979117" y="2854303"/>
                  <a:pt x="1531278" y="-87822"/>
                  <a:pt x="4104269" y="2016"/>
                </a:cubicBezTo>
              </a:path>
            </a:pathLst>
          </a:custGeom>
          <a:noFill/>
          <a:ln w="698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BE" sz="3600" b="0" i="0" u="none" strike="noStrike" kern="1200" cap="none" spc="0" normalizeH="0" baseline="0" noProof="0" dirty="0">
              <a:ln>
                <a:noFill/>
              </a:ln>
              <a:solidFill>
                <a:prstClr val="white"/>
              </a:solidFill>
              <a:effectLst/>
              <a:uLnTx/>
              <a:uFillTx/>
              <a:latin typeface="TTFirs-Light"/>
              <a:ea typeface="+mn-ea"/>
              <a:cs typeface="+mn-cs"/>
            </a:endParaRPr>
          </a:p>
        </p:txBody>
      </p:sp>
      <p:sp>
        <p:nvSpPr>
          <p:cNvPr id="8" name="Title 1">
            <a:extLst>
              <a:ext uri="{FF2B5EF4-FFF2-40B4-BE49-F238E27FC236}">
                <a16:creationId xmlns:a16="http://schemas.microsoft.com/office/drawing/2014/main" id="{FC7AB87D-6A29-1C30-8C96-0EC484BCEE4E}"/>
              </a:ext>
            </a:extLst>
          </p:cNvPr>
          <p:cNvSpPr txBox="1">
            <a:spLocks/>
          </p:cNvSpPr>
          <p:nvPr/>
        </p:nvSpPr>
        <p:spPr>
          <a:xfrm>
            <a:off x="15301325" y="4528349"/>
            <a:ext cx="9822674" cy="12971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TFirs-Bold"/>
                <a:ea typeface="+mj-ea"/>
                <a:cs typeface="+mj-cs"/>
              </a:rPr>
              <a:t>Nobody knows</a:t>
            </a:r>
            <a:br>
              <a:rPr kumimoji="0" lang="en-US" sz="4800" b="0" i="0" u="none" strike="noStrike" kern="1200" cap="none" spc="0" normalizeH="0" baseline="0" noProof="0" dirty="0">
                <a:ln>
                  <a:noFill/>
                </a:ln>
                <a:solidFill>
                  <a:prstClr val="white"/>
                </a:solidFill>
                <a:effectLst/>
                <a:uLnTx/>
                <a:uFillTx/>
                <a:latin typeface="TTFirs-Bold"/>
                <a:ea typeface="+mj-ea"/>
                <a:cs typeface="+mj-cs"/>
              </a:rPr>
            </a:br>
            <a:endParaRPr kumimoji="0" lang="en-US" sz="4800" b="0" i="0" u="none" strike="noStrike" kern="1200" cap="none" spc="0" normalizeH="0" baseline="0" noProof="0" dirty="0">
              <a:ln>
                <a:noFill/>
              </a:ln>
              <a:solidFill>
                <a:prstClr val="white"/>
              </a:solidFill>
              <a:effectLst/>
              <a:uLnTx/>
              <a:uFillTx/>
              <a:latin typeface="TTFirs-Bold"/>
              <a:ea typeface="+mj-ea"/>
              <a:cs typeface="+mj-cs"/>
            </a:endParaRPr>
          </a:p>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T Firs" panose="02000503030000020003" pitchFamily="2" charset="77"/>
                <a:ea typeface="+mj-ea"/>
                <a:cs typeface="+mj-cs"/>
              </a:rPr>
              <a:t>1. If we are on an </a:t>
            </a:r>
            <a:r>
              <a:rPr kumimoji="0" lang="en-US" sz="4800" b="0" i="0" u="none" strike="noStrike" kern="1200" cap="none" spc="0" normalizeH="0" baseline="0" noProof="0" dirty="0">
                <a:ln>
                  <a:noFill/>
                </a:ln>
                <a:solidFill>
                  <a:srgbClr val="00B050"/>
                </a:solidFill>
                <a:effectLst/>
                <a:uLnTx/>
                <a:uFillTx/>
                <a:latin typeface="TT Firs" panose="02000503030000020003" pitchFamily="2" charset="77"/>
                <a:ea typeface="+mj-ea"/>
                <a:cs typeface="+mj-cs"/>
              </a:rPr>
              <a:t>exponential</a:t>
            </a:r>
            <a:r>
              <a:rPr kumimoji="0" lang="en-US" sz="4800" b="0" i="0" u="none" strike="noStrike" kern="1200" cap="none" spc="0" normalizeH="0" baseline="0" noProof="0" dirty="0">
                <a:ln>
                  <a:noFill/>
                </a:ln>
                <a:solidFill>
                  <a:prstClr val="white"/>
                </a:solidFill>
                <a:effectLst/>
                <a:uLnTx/>
                <a:uFillTx/>
                <a:latin typeface="TT Firs" panose="02000503030000020003" pitchFamily="2" charset="77"/>
                <a:ea typeface="+mj-ea"/>
                <a:cs typeface="+mj-cs"/>
              </a:rPr>
              <a:t> or a </a:t>
            </a:r>
            <a:r>
              <a:rPr kumimoji="0" lang="en-US" sz="4800" b="0" i="0" u="none" strike="noStrike" kern="1200" cap="none" spc="0" normalizeH="0" baseline="0" noProof="0" dirty="0">
                <a:ln>
                  <a:noFill/>
                </a:ln>
                <a:solidFill>
                  <a:srgbClr val="FFC000"/>
                </a:solidFill>
                <a:effectLst/>
                <a:uLnTx/>
                <a:uFillTx/>
                <a:latin typeface="TT Firs" panose="02000503030000020003" pitchFamily="2" charset="77"/>
                <a:ea typeface="+mj-ea"/>
                <a:cs typeface="+mj-cs"/>
              </a:rPr>
              <a:t>logistic</a:t>
            </a:r>
            <a:r>
              <a:rPr kumimoji="0" lang="en-US" sz="4800" b="0" i="0" u="none" strike="noStrike" kern="1200" cap="none" spc="0" normalizeH="0" baseline="0" noProof="0" dirty="0">
                <a:ln>
                  <a:noFill/>
                </a:ln>
                <a:solidFill>
                  <a:prstClr val="white"/>
                </a:solidFill>
                <a:effectLst/>
                <a:uLnTx/>
                <a:uFillTx/>
                <a:latin typeface="TT Firs" panose="02000503030000020003" pitchFamily="2" charset="77"/>
                <a:ea typeface="+mj-ea"/>
                <a:cs typeface="+mj-cs"/>
              </a:rPr>
              <a:t> curve</a:t>
            </a:r>
            <a:br>
              <a:rPr kumimoji="0" lang="en-US" sz="4800" b="0" i="0" u="none" strike="noStrike" kern="1200" cap="none" spc="0" normalizeH="0" baseline="0" noProof="0" dirty="0">
                <a:ln>
                  <a:noFill/>
                </a:ln>
                <a:solidFill>
                  <a:prstClr val="white"/>
                </a:solidFill>
                <a:effectLst/>
                <a:uLnTx/>
                <a:uFillTx/>
                <a:latin typeface="TT Firs" panose="02000503030000020003" pitchFamily="2" charset="77"/>
                <a:ea typeface="+mj-ea"/>
                <a:cs typeface="+mj-cs"/>
              </a:rPr>
            </a:br>
            <a:endParaRPr kumimoji="0" lang="en-US" sz="4800" b="0" i="0" u="none" strike="noStrike" kern="1200" cap="none" spc="0" normalizeH="0" baseline="0" noProof="0" dirty="0">
              <a:ln>
                <a:noFill/>
              </a:ln>
              <a:solidFill>
                <a:prstClr val="white"/>
              </a:solidFill>
              <a:effectLst/>
              <a:uLnTx/>
              <a:uFillTx/>
              <a:latin typeface="TT Firs" panose="02000503030000020003" pitchFamily="2" charset="77"/>
              <a:ea typeface="+mj-ea"/>
              <a:cs typeface="+mj-cs"/>
            </a:endParaRPr>
          </a:p>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T Firs" panose="02000503030000020003" pitchFamily="2" charset="77"/>
                <a:ea typeface="+mj-ea"/>
                <a:cs typeface="+mj-cs"/>
              </a:rPr>
              <a:t>2. Where we are on that curve.</a:t>
            </a:r>
          </a:p>
        </p:txBody>
      </p:sp>
      <p:cxnSp>
        <p:nvCxnSpPr>
          <p:cNvPr id="10" name="Straight Arrow Connector 9">
            <a:extLst>
              <a:ext uri="{FF2B5EF4-FFF2-40B4-BE49-F238E27FC236}">
                <a16:creationId xmlns:a16="http://schemas.microsoft.com/office/drawing/2014/main" id="{A417024D-CC22-6625-D4E0-3662631DBBD5}"/>
              </a:ext>
            </a:extLst>
          </p:cNvPr>
          <p:cNvCxnSpPr>
            <a:cxnSpLocks/>
          </p:cNvCxnSpPr>
          <p:nvPr/>
        </p:nvCxnSpPr>
        <p:spPr>
          <a:xfrm flipV="1">
            <a:off x="4166436" y="4656393"/>
            <a:ext cx="0" cy="6634042"/>
          </a:xfrm>
          <a:prstGeom prst="straightConnector1">
            <a:avLst/>
          </a:prstGeom>
          <a:noFill/>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F8980B-A0C9-0221-7279-0175D3DAF578}"/>
              </a:ext>
            </a:extLst>
          </p:cNvPr>
          <p:cNvCxnSpPr>
            <a:cxnSpLocks/>
          </p:cNvCxnSpPr>
          <p:nvPr/>
        </p:nvCxnSpPr>
        <p:spPr>
          <a:xfrm>
            <a:off x="4166439" y="11290432"/>
            <a:ext cx="9822674" cy="0"/>
          </a:xfrm>
          <a:prstGeom prst="straightConnector1">
            <a:avLst/>
          </a:prstGeom>
          <a:noFill/>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B0BC9D3-AAC4-73CB-816C-CC6EA5F6802A}"/>
              </a:ext>
            </a:extLst>
          </p:cNvPr>
          <p:cNvSpPr txBox="1">
            <a:spLocks/>
          </p:cNvSpPr>
          <p:nvPr/>
        </p:nvSpPr>
        <p:spPr>
          <a:xfrm>
            <a:off x="11857311" y="11521440"/>
            <a:ext cx="2651566" cy="10084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TFirs-Light"/>
                <a:ea typeface="+mj-ea"/>
                <a:cs typeface="+mj-cs"/>
              </a:rPr>
              <a:t>Time</a:t>
            </a:r>
          </a:p>
        </p:txBody>
      </p:sp>
      <p:sp>
        <p:nvSpPr>
          <p:cNvPr id="16" name="Title 1">
            <a:extLst>
              <a:ext uri="{FF2B5EF4-FFF2-40B4-BE49-F238E27FC236}">
                <a16:creationId xmlns:a16="http://schemas.microsoft.com/office/drawing/2014/main" id="{864BBBE4-44FB-6AEF-82C8-94586FBD0B34}"/>
              </a:ext>
            </a:extLst>
          </p:cNvPr>
          <p:cNvSpPr txBox="1">
            <a:spLocks/>
          </p:cNvSpPr>
          <p:nvPr/>
        </p:nvSpPr>
        <p:spPr>
          <a:xfrm>
            <a:off x="568289" y="5176934"/>
            <a:ext cx="3927106" cy="10084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TFirs-Light"/>
                <a:ea typeface="+mj-ea"/>
                <a:cs typeface="+mj-cs"/>
              </a:rPr>
              <a:t>Intelligence</a:t>
            </a:r>
          </a:p>
        </p:txBody>
      </p:sp>
    </p:spTree>
    <p:extLst>
      <p:ext uri="{BB962C8B-B14F-4D97-AF65-F5344CB8AC3E}">
        <p14:creationId xmlns:p14="http://schemas.microsoft.com/office/powerpoint/2010/main" val="253280875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4"/>
        <p:cNvGrpSpPr/>
        <p:nvPr/>
      </p:nvGrpSpPr>
      <p:grpSpPr>
        <a:xfrm>
          <a:off x="0" y="0"/>
          <a:ext cx="0" cy="0"/>
          <a:chOff x="0" y="0"/>
          <a:chExt cx="0" cy="0"/>
        </a:xfrm>
      </p:grpSpPr>
      <p:sp>
        <p:nvSpPr>
          <p:cNvPr id="265" name="Google Shape;265;p8"/>
          <p:cNvSpPr txBox="1"/>
          <p:nvPr/>
        </p:nvSpPr>
        <p:spPr>
          <a:xfrm>
            <a:off x="514459" y="863587"/>
            <a:ext cx="19785221" cy="3057247"/>
          </a:xfrm>
          <a:prstGeom prst="rect">
            <a:avLst/>
          </a:prstGeom>
          <a:noFill/>
          <a:ln>
            <a:noFill/>
          </a:ln>
        </p:spPr>
        <p:txBody>
          <a:bodyPr spcFirstLastPara="1" wrap="square" lIns="50800" tIns="50800" rIns="50800" bIns="50800" anchor="ctr" anchorCtr="0">
            <a:spAutoFit/>
          </a:bodyPr>
          <a:lstStyle/>
          <a:p>
            <a:pPr marL="0" marR="0" lvl="0" indent="0" rtl="0">
              <a:lnSpc>
                <a:spcPct val="120000"/>
              </a:lnSpc>
              <a:spcBef>
                <a:spcPts val="0"/>
              </a:spcBef>
              <a:spcAft>
                <a:spcPts val="0"/>
              </a:spcAft>
              <a:buClr>
                <a:srgbClr val="FFFFFF"/>
              </a:buClr>
              <a:buSzPts val="11500"/>
              <a:buFont typeface="Arial"/>
              <a:buNone/>
            </a:pPr>
            <a:r>
              <a:rPr lang="en-GB" sz="7200" b="1" i="1" u="none" strike="noStrike" cap="none" dirty="0">
                <a:solidFill>
                  <a:srgbClr val="0D1E25"/>
                </a:solidFill>
                <a:latin typeface="Poppins" panose="00000500000000000000" pitchFamily="2" charset="0"/>
                <a:cs typeface="Poppins" panose="00000500000000000000" pitchFamily="2" charset="0"/>
                <a:sym typeface="Arial"/>
              </a:rPr>
              <a:t>DEFINE: </a:t>
            </a:r>
          </a:p>
          <a:p>
            <a:pPr marL="0" marR="0" lvl="0" indent="0" rtl="0">
              <a:lnSpc>
                <a:spcPct val="120000"/>
              </a:lnSpc>
              <a:spcBef>
                <a:spcPts val="0"/>
              </a:spcBef>
              <a:spcAft>
                <a:spcPts val="0"/>
              </a:spcAft>
              <a:buClr>
                <a:srgbClr val="FFFFFF"/>
              </a:buClr>
              <a:buSzPts val="11500"/>
              <a:buFont typeface="Arial"/>
              <a:buNone/>
            </a:pPr>
            <a:r>
              <a:rPr lang="en-GB" sz="8800" b="0" i="0" u="none" strike="noStrike" cap="none" dirty="0">
                <a:solidFill>
                  <a:srgbClr val="025EFF"/>
                </a:solidFill>
                <a:latin typeface="Poppins" panose="00000500000000000000" pitchFamily="2" charset="0"/>
                <a:cs typeface="Poppins" panose="00000500000000000000" pitchFamily="2" charset="0"/>
                <a:sym typeface="Arial"/>
              </a:rPr>
              <a:t>	</a:t>
            </a:r>
            <a:r>
              <a:rPr lang="en-GB" sz="8800" b="1" i="0" u="none" strike="noStrike" cap="none" dirty="0">
                <a:solidFill>
                  <a:srgbClr val="002F9F"/>
                </a:solidFill>
                <a:latin typeface="Poppins" panose="00000500000000000000" pitchFamily="2" charset="0"/>
                <a:cs typeface="Poppins" panose="00000500000000000000" pitchFamily="2" charset="0"/>
                <a:sym typeface="Arial"/>
              </a:rPr>
              <a:t>NATURAL LANGUAGE PROCESSING</a:t>
            </a:r>
          </a:p>
        </p:txBody>
      </p:sp>
      <p:sp>
        <p:nvSpPr>
          <p:cNvPr id="266" name="Google Shape;266;p8"/>
          <p:cNvSpPr txBox="1"/>
          <p:nvPr/>
        </p:nvSpPr>
        <p:spPr>
          <a:xfrm>
            <a:off x="12140676" y="8942839"/>
            <a:ext cx="102656" cy="739690"/>
          </a:xfrm>
          <a:prstGeom prst="rect">
            <a:avLst/>
          </a:prstGeom>
          <a:noFill/>
          <a:ln>
            <a:noFill/>
          </a:ln>
        </p:spPr>
        <p:txBody>
          <a:bodyPr spcFirstLastPara="1" wrap="square" lIns="50800" tIns="50800" rIns="50800" bIns="50800" anchor="t" anchorCtr="0">
            <a:spAutoFit/>
          </a:bodyPr>
          <a:lstStyle/>
          <a:p>
            <a:pPr marL="0" marR="0" lvl="0" indent="0" algn="ctr" rtl="0">
              <a:lnSpc>
                <a:spcPct val="120000"/>
              </a:lnSpc>
              <a:spcBef>
                <a:spcPts val="0"/>
              </a:spcBef>
              <a:spcAft>
                <a:spcPts val="0"/>
              </a:spcAft>
              <a:buClr>
                <a:srgbClr val="FFFFFF"/>
              </a:buClr>
              <a:buSzPts val="3600"/>
              <a:buFont typeface="Lato"/>
              <a:buNone/>
            </a:pPr>
            <a:endParaRPr sz="3600" b="0" i="0" u="none" strike="noStrike" cap="none">
              <a:solidFill>
                <a:srgbClr val="FFFFFF"/>
              </a:solidFill>
              <a:latin typeface="Arial"/>
              <a:ea typeface="Arial"/>
              <a:cs typeface="Arial"/>
              <a:sym typeface="Arial"/>
            </a:endParaRPr>
          </a:p>
        </p:txBody>
      </p:sp>
      <p:sp>
        <p:nvSpPr>
          <p:cNvPr id="267" name="Google Shape;267;p8"/>
          <p:cNvSpPr txBox="1"/>
          <p:nvPr/>
        </p:nvSpPr>
        <p:spPr>
          <a:xfrm>
            <a:off x="2620723" y="4993212"/>
            <a:ext cx="19245217" cy="7478930"/>
          </a:xfrm>
          <a:prstGeom prst="rect">
            <a:avLst/>
          </a:prstGeom>
          <a:noFill/>
          <a:ln>
            <a:noFill/>
          </a:ln>
        </p:spPr>
        <p:txBody>
          <a:bodyPr spcFirstLastPara="1" wrap="square" lIns="91425" tIns="45700" rIns="91425" bIns="45700" anchor="t" anchorCtr="0">
            <a:spAutoFit/>
          </a:bodyPr>
          <a:lstStyle/>
          <a:p>
            <a:pPr lvl="0" algn="just">
              <a:lnSpc>
                <a:spcPct val="120000"/>
              </a:lnSpc>
              <a:buClr>
                <a:srgbClr val="FFFFFF"/>
              </a:buClr>
              <a:buSzPts val="4000"/>
            </a:pPr>
            <a:r>
              <a:rPr lang="en-GB" sz="4000" dirty="0">
                <a:solidFill>
                  <a:srgbClr val="0D1E25"/>
                </a:solidFill>
                <a:latin typeface="Roboto Light"/>
                <a:ea typeface="Roboto Light"/>
                <a:cs typeface="Roboto Light"/>
                <a:sym typeface="Roboto Light"/>
              </a:rPr>
              <a:t>😴</a:t>
            </a:r>
            <a:r>
              <a:rPr lang="en-GB" sz="4000" b="0" i="0" u="none" strike="noStrike" cap="none" dirty="0">
                <a:solidFill>
                  <a:srgbClr val="0D1E25"/>
                </a:solidFill>
                <a:latin typeface="Poppins" panose="00000500000000000000" pitchFamily="2" charset="0"/>
                <a:ea typeface="Roboto Light"/>
                <a:cs typeface="Poppins" panose="00000500000000000000" pitchFamily="2" charset="0"/>
                <a:sym typeface="Roboto Light"/>
              </a:rPr>
              <a:t>“Natural language processing (NLP) is a subfield of linguistics, computer science, and artificial intelligence concerned with the interactions between computers and human language, in particular how to program computers to process and analyze large amounts of natural language data.”</a:t>
            </a:r>
          </a:p>
          <a:p>
            <a:pPr marL="0" marR="0" lvl="0" indent="0" algn="just" rtl="0">
              <a:lnSpc>
                <a:spcPct val="120000"/>
              </a:lnSpc>
              <a:spcBef>
                <a:spcPts val="0"/>
              </a:spcBef>
              <a:spcAft>
                <a:spcPts val="0"/>
              </a:spcAft>
              <a:buClr>
                <a:srgbClr val="FFFFFF"/>
              </a:buClr>
              <a:buSzPts val="4000"/>
              <a:buFont typeface="Roboto Light"/>
              <a:buNone/>
            </a:pPr>
            <a:r>
              <a:rPr lang="en-GB" sz="4000" b="0" i="0" u="none" strike="noStrike" cap="none" dirty="0">
                <a:solidFill>
                  <a:srgbClr val="0D1E25"/>
                </a:solidFill>
                <a:latin typeface="Poppins" panose="00000500000000000000" pitchFamily="2" charset="0"/>
                <a:ea typeface="Roboto Light"/>
                <a:cs typeface="Poppins" panose="00000500000000000000" pitchFamily="2" charset="0"/>
                <a:sym typeface="Roboto Light"/>
              </a:rPr>
              <a:t>- Wikipedia</a:t>
            </a:r>
            <a:endParaRPr sz="4000" dirty="0">
              <a:solidFill>
                <a:srgbClr val="0D1E25"/>
              </a:solidFill>
              <a:latin typeface="Poppins" panose="00000500000000000000" pitchFamily="2" charset="0"/>
              <a:cs typeface="Poppins" panose="00000500000000000000" pitchFamily="2" charset="0"/>
            </a:endParaRPr>
          </a:p>
          <a:p>
            <a:pPr marL="0" marR="0" lvl="0" indent="0" algn="just" rtl="0">
              <a:lnSpc>
                <a:spcPct val="120000"/>
              </a:lnSpc>
              <a:spcBef>
                <a:spcPts val="0"/>
              </a:spcBef>
              <a:spcAft>
                <a:spcPts val="0"/>
              </a:spcAft>
              <a:buClr>
                <a:srgbClr val="5E5E5E"/>
              </a:buClr>
              <a:buSzPts val="4000"/>
              <a:buFont typeface="Roboto Light"/>
              <a:buNone/>
            </a:pPr>
            <a:endParaRPr sz="4000" b="0" i="0" u="none" strike="noStrike" cap="none" dirty="0">
              <a:solidFill>
                <a:srgbClr val="0D1E25"/>
              </a:solidFill>
              <a:latin typeface="Poppins" panose="00000500000000000000" pitchFamily="2" charset="0"/>
              <a:ea typeface="Roboto Light"/>
              <a:cs typeface="Poppins" panose="00000500000000000000" pitchFamily="2" charset="0"/>
              <a:sym typeface="Roboto Light"/>
            </a:endParaRPr>
          </a:p>
          <a:p>
            <a:pPr marL="0" marR="0" lvl="0" indent="0" algn="just" rtl="0">
              <a:lnSpc>
                <a:spcPct val="120000"/>
              </a:lnSpc>
              <a:spcBef>
                <a:spcPts val="0"/>
              </a:spcBef>
              <a:spcAft>
                <a:spcPts val="0"/>
              </a:spcAft>
              <a:buClr>
                <a:srgbClr val="5E5E5E"/>
              </a:buClr>
              <a:buSzPts val="4000"/>
              <a:buFont typeface="Roboto Light"/>
              <a:buNone/>
            </a:pPr>
            <a:endParaRPr sz="4000" b="0" i="0" u="none" strike="noStrike" cap="none" dirty="0">
              <a:solidFill>
                <a:srgbClr val="0D1E25"/>
              </a:solidFill>
              <a:latin typeface="Poppins" panose="00000500000000000000" pitchFamily="2" charset="0"/>
              <a:ea typeface="Roboto Light"/>
              <a:cs typeface="Poppins" panose="00000500000000000000" pitchFamily="2" charset="0"/>
              <a:sym typeface="Roboto Light"/>
            </a:endParaRPr>
          </a:p>
          <a:p>
            <a:pPr lvl="0" algn="just">
              <a:lnSpc>
                <a:spcPct val="120000"/>
              </a:lnSpc>
              <a:buClr>
                <a:srgbClr val="FFFFFF"/>
              </a:buClr>
              <a:buSzPts val="4000"/>
            </a:pPr>
            <a:r>
              <a:rPr lang="en-GB" sz="4000" dirty="0">
                <a:solidFill>
                  <a:srgbClr val="0D1E25"/>
                </a:solidFill>
                <a:latin typeface="Roboto Light"/>
                <a:ea typeface="Roboto Light"/>
                <a:cs typeface="Roboto Light"/>
                <a:sym typeface="Roboto Light"/>
              </a:rPr>
              <a:t>👍</a:t>
            </a:r>
            <a:r>
              <a:rPr lang="en-GB" sz="4000" b="0" i="0" u="none" strike="noStrike" cap="none" dirty="0">
                <a:solidFill>
                  <a:srgbClr val="0D1E25"/>
                </a:solidFill>
                <a:latin typeface="Poppins" panose="00000500000000000000" pitchFamily="2" charset="0"/>
                <a:ea typeface="Roboto Light"/>
                <a:cs typeface="Poppins" panose="00000500000000000000" pitchFamily="2" charset="0"/>
                <a:sym typeface="Roboto Light"/>
              </a:rPr>
              <a:t>“Getting computers to do useful things with free-form text.”</a:t>
            </a:r>
          </a:p>
          <a:p>
            <a:pPr marL="0" marR="0" lvl="0" indent="0" algn="just" rtl="0">
              <a:lnSpc>
                <a:spcPct val="120000"/>
              </a:lnSpc>
              <a:spcBef>
                <a:spcPts val="0"/>
              </a:spcBef>
              <a:spcAft>
                <a:spcPts val="0"/>
              </a:spcAft>
              <a:buClr>
                <a:srgbClr val="FFFFFF"/>
              </a:buClr>
              <a:buSzPts val="4000"/>
              <a:buFont typeface="Roboto Light"/>
              <a:buNone/>
            </a:pPr>
            <a:r>
              <a:rPr lang="en-GB" sz="4000" b="0" i="0" u="none" strike="noStrike" cap="none" dirty="0">
                <a:solidFill>
                  <a:srgbClr val="0D1E25"/>
                </a:solidFill>
                <a:latin typeface="Poppins" panose="00000500000000000000" pitchFamily="2" charset="0"/>
                <a:ea typeface="Roboto Light"/>
                <a:cs typeface="Poppins" panose="00000500000000000000" pitchFamily="2" charset="0"/>
                <a:sym typeface="Roboto Light"/>
              </a:rPr>
              <a:t>- Nitin Punjabi, NLP demystified</a:t>
            </a:r>
            <a:endParaRPr sz="4000" dirty="0">
              <a:solidFill>
                <a:srgbClr val="0D1E25"/>
              </a:solidFill>
              <a:latin typeface="Poppins" panose="00000500000000000000" pitchFamily="2" charset="0"/>
              <a:cs typeface="Poppins" panose="00000500000000000000" pitchFamily="2" charset="0"/>
            </a:endParaRPr>
          </a:p>
          <a:p>
            <a:pPr marL="0" marR="0" lvl="0" indent="0" algn="just" rtl="0">
              <a:lnSpc>
                <a:spcPct val="120000"/>
              </a:lnSpc>
              <a:spcBef>
                <a:spcPts val="0"/>
              </a:spcBef>
              <a:spcAft>
                <a:spcPts val="0"/>
              </a:spcAft>
              <a:buClr>
                <a:srgbClr val="5E5E5E"/>
              </a:buClr>
              <a:buSzPts val="4000"/>
              <a:buFont typeface="Roboto Light"/>
              <a:buNone/>
            </a:pPr>
            <a:endParaRPr sz="4000" b="0" i="0" u="none" strike="noStrike" cap="none" dirty="0">
              <a:solidFill>
                <a:srgbClr val="0D1E25"/>
              </a:solidFill>
              <a:latin typeface="Poppins" panose="00000500000000000000" pitchFamily="2" charset="0"/>
              <a:ea typeface="Roboto Light"/>
              <a:cs typeface="Poppins" panose="00000500000000000000" pitchFamily="2" charset="0"/>
              <a:sym typeface="Roboto Light"/>
            </a:endParaRPr>
          </a:p>
        </p:txBody>
      </p:sp>
      <p:cxnSp>
        <p:nvCxnSpPr>
          <p:cNvPr id="3" name="Straight Connector 2">
            <a:extLst>
              <a:ext uri="{FF2B5EF4-FFF2-40B4-BE49-F238E27FC236}">
                <a16:creationId xmlns:a16="http://schemas.microsoft.com/office/drawing/2014/main" id="{9EEDBCE0-F692-42FC-BA88-14818BE8466D}"/>
              </a:ext>
            </a:extLst>
          </p:cNvPr>
          <p:cNvCxnSpPr>
            <a:cxnSpLocks/>
          </p:cNvCxnSpPr>
          <p:nvPr/>
        </p:nvCxnSpPr>
        <p:spPr>
          <a:xfrm>
            <a:off x="-1887794" y="3920834"/>
            <a:ext cx="21326168" cy="0"/>
          </a:xfrm>
          <a:prstGeom prst="line">
            <a:avLst/>
          </a:prstGeom>
          <a:ln>
            <a:solidFill>
              <a:srgbClr val="0031A2"/>
            </a:solidFill>
          </a:ln>
        </p:spPr>
        <p:style>
          <a:lnRef idx="1">
            <a:schemeClr val="accent1"/>
          </a:lnRef>
          <a:fillRef idx="0">
            <a:schemeClr val="accent1"/>
          </a:fillRef>
          <a:effectRef idx="0">
            <a:schemeClr val="accent1"/>
          </a:effectRef>
          <a:fontRef idx="minor">
            <a:schemeClr val="tx1"/>
          </a:fontRef>
        </p:style>
      </p:cxnSp>
      <p:pic>
        <p:nvPicPr>
          <p:cNvPr id="8" name="Graphic 7" descr="Open quotation mark">
            <a:extLst>
              <a:ext uri="{FF2B5EF4-FFF2-40B4-BE49-F238E27FC236}">
                <a16:creationId xmlns:a16="http://schemas.microsoft.com/office/drawing/2014/main" id="{A6258B5E-68FF-4F5D-8D35-AF2FCB13AE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764" y="4429232"/>
            <a:ext cx="1828800" cy="1828800"/>
          </a:xfrm>
          <a:prstGeom prst="rect">
            <a:avLst/>
          </a:prstGeom>
        </p:spPr>
      </p:pic>
      <p:pic>
        <p:nvPicPr>
          <p:cNvPr id="10" name="Graphic 9" descr="Closed quotation mark">
            <a:extLst>
              <a:ext uri="{FF2B5EF4-FFF2-40B4-BE49-F238E27FC236}">
                <a16:creationId xmlns:a16="http://schemas.microsoft.com/office/drawing/2014/main" id="{179E2EFC-EA66-479E-90CC-DB543AD979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517897" y="10643342"/>
            <a:ext cx="1828800" cy="18288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568286" y="1186147"/>
            <a:ext cx="7998200" cy="1297174"/>
          </a:xfrm>
        </p:spPr>
        <p:txBody>
          <a:bodyPr/>
          <a:lstStyle/>
          <a:p>
            <a:r>
              <a:rPr lang="en-US" sz="7200" b="1" u="heavy" dirty="0">
                <a:solidFill>
                  <a:schemeClr val="bg1"/>
                </a:solidFill>
                <a:uFill>
                  <a:solidFill>
                    <a:srgbClr val="025EFF"/>
                  </a:solidFill>
                </a:uFill>
                <a:latin typeface="TT Firs Medium" panose="02000503030000020003" pitchFamily="2" charset="77"/>
              </a:rPr>
              <a:t>Longer term?</a:t>
            </a:r>
          </a:p>
        </p:txBody>
      </p:sp>
      <p:sp>
        <p:nvSpPr>
          <p:cNvPr id="6" name="Freeform 5">
            <a:extLst>
              <a:ext uri="{FF2B5EF4-FFF2-40B4-BE49-F238E27FC236}">
                <a16:creationId xmlns:a16="http://schemas.microsoft.com/office/drawing/2014/main" id="{E22D20E8-24CB-85A1-AA99-7BA27D2E8B21}"/>
              </a:ext>
            </a:extLst>
          </p:cNvPr>
          <p:cNvSpPr/>
          <p:nvPr/>
        </p:nvSpPr>
        <p:spPr>
          <a:xfrm>
            <a:off x="4171340" y="2088685"/>
            <a:ext cx="5159144" cy="9201750"/>
          </a:xfrm>
          <a:custGeom>
            <a:avLst/>
            <a:gdLst>
              <a:gd name="connsiteX0" fmla="*/ 0 w 1819175"/>
              <a:gd name="connsiteY0" fmla="*/ 3388092 h 3388092"/>
              <a:gd name="connsiteX1" fmla="*/ 1097280 w 1819175"/>
              <a:gd name="connsiteY1" fmla="*/ 2935705 h 3388092"/>
              <a:gd name="connsiteX2" fmla="*/ 1636295 w 1819175"/>
              <a:gd name="connsiteY2" fmla="*/ 1357162 h 3388092"/>
              <a:gd name="connsiteX3" fmla="*/ 1819175 w 1819175"/>
              <a:gd name="connsiteY3"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910968"/>
              <a:gd name="connsiteY0" fmla="*/ 3137835 h 3137835"/>
              <a:gd name="connsiteX1" fmla="*/ 1728088 w 1910968"/>
              <a:gd name="connsiteY1" fmla="*/ 1357162 h 3137835"/>
              <a:gd name="connsiteX2" fmla="*/ 1910968 w 1910968"/>
              <a:gd name="connsiteY2" fmla="*/ 0 h 3137835"/>
              <a:gd name="connsiteX0" fmla="*/ 0 w 1910968"/>
              <a:gd name="connsiteY0" fmla="*/ 3137835 h 3137835"/>
              <a:gd name="connsiteX1" fmla="*/ 1728088 w 1910968"/>
              <a:gd name="connsiteY1" fmla="*/ 1357162 h 3137835"/>
              <a:gd name="connsiteX2" fmla="*/ 1910968 w 1910968"/>
              <a:gd name="connsiteY2" fmla="*/ 0 h 3137835"/>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 name="connsiteX0" fmla="*/ 0 w 1910968"/>
              <a:gd name="connsiteY0" fmla="*/ 3137835 h 3137924"/>
              <a:gd name="connsiteX1" fmla="*/ 1910968 w 1910968"/>
              <a:gd name="connsiteY1" fmla="*/ 0 h 3137924"/>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Lst>
            <a:ahLst/>
            <a:cxnLst>
              <a:cxn ang="0">
                <a:pos x="connsiteX0" y="connsiteY0"/>
              </a:cxn>
              <a:cxn ang="0">
                <a:pos x="connsiteX1" y="connsiteY1"/>
              </a:cxn>
            </a:cxnLst>
            <a:rect l="l" t="t" r="r" b="b"/>
            <a:pathLst>
              <a:path w="1910968" h="3137835">
                <a:moveTo>
                  <a:pt x="0" y="3137835"/>
                </a:moveTo>
                <a:cubicBezTo>
                  <a:pt x="1504851" y="3112169"/>
                  <a:pt x="1816393" y="1777465"/>
                  <a:pt x="1910968" y="0"/>
                </a:cubicBezTo>
              </a:path>
            </a:pathLst>
          </a:custGeom>
          <a:noFill/>
          <a:ln w="698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BE" sz="3600" b="0" i="0" u="none" strike="noStrike" kern="1200" cap="none" spc="0" normalizeH="0" baseline="0" noProof="0" dirty="0">
              <a:ln>
                <a:noFill/>
              </a:ln>
              <a:solidFill>
                <a:prstClr val="white"/>
              </a:solidFill>
              <a:effectLst/>
              <a:uLnTx/>
              <a:uFillTx/>
              <a:latin typeface="TTFirs-Light"/>
              <a:ea typeface="+mn-ea"/>
              <a:cs typeface="+mn-cs"/>
            </a:endParaRPr>
          </a:p>
        </p:txBody>
      </p:sp>
      <p:sp>
        <p:nvSpPr>
          <p:cNvPr id="7" name="Freeform 6">
            <a:extLst>
              <a:ext uri="{FF2B5EF4-FFF2-40B4-BE49-F238E27FC236}">
                <a16:creationId xmlns:a16="http://schemas.microsoft.com/office/drawing/2014/main" id="{FE227D01-45C4-D85A-CC06-848259677E7B}"/>
              </a:ext>
            </a:extLst>
          </p:cNvPr>
          <p:cNvSpPr/>
          <p:nvPr/>
        </p:nvSpPr>
        <p:spPr>
          <a:xfrm>
            <a:off x="4306097" y="5546537"/>
            <a:ext cx="9468050" cy="5743898"/>
          </a:xfrm>
          <a:custGeom>
            <a:avLst/>
            <a:gdLst>
              <a:gd name="connsiteX0" fmla="*/ 0 w 1819175"/>
              <a:gd name="connsiteY0" fmla="*/ 3388092 h 3388092"/>
              <a:gd name="connsiteX1" fmla="*/ 1097280 w 1819175"/>
              <a:gd name="connsiteY1" fmla="*/ 2935705 h 3388092"/>
              <a:gd name="connsiteX2" fmla="*/ 1636295 w 1819175"/>
              <a:gd name="connsiteY2" fmla="*/ 1357162 h 3388092"/>
              <a:gd name="connsiteX3" fmla="*/ 1819175 w 1819175"/>
              <a:gd name="connsiteY3"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819175"/>
              <a:gd name="connsiteY0" fmla="*/ 3388092 h 3388092"/>
              <a:gd name="connsiteX1" fmla="*/ 1636295 w 1819175"/>
              <a:gd name="connsiteY1" fmla="*/ 1357162 h 3388092"/>
              <a:gd name="connsiteX2" fmla="*/ 1819175 w 1819175"/>
              <a:gd name="connsiteY2" fmla="*/ 0 h 3388092"/>
              <a:gd name="connsiteX0" fmla="*/ 0 w 1910968"/>
              <a:gd name="connsiteY0" fmla="*/ 3137835 h 3137835"/>
              <a:gd name="connsiteX1" fmla="*/ 1728088 w 1910968"/>
              <a:gd name="connsiteY1" fmla="*/ 1357162 h 3137835"/>
              <a:gd name="connsiteX2" fmla="*/ 1910968 w 1910968"/>
              <a:gd name="connsiteY2" fmla="*/ 0 h 3137835"/>
              <a:gd name="connsiteX0" fmla="*/ 0 w 1910968"/>
              <a:gd name="connsiteY0" fmla="*/ 3137835 h 3137835"/>
              <a:gd name="connsiteX1" fmla="*/ 1728088 w 1910968"/>
              <a:gd name="connsiteY1" fmla="*/ 1357162 h 3137835"/>
              <a:gd name="connsiteX2" fmla="*/ 1910968 w 1910968"/>
              <a:gd name="connsiteY2" fmla="*/ 0 h 3137835"/>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 name="connsiteX0" fmla="*/ 0 w 1910968"/>
              <a:gd name="connsiteY0" fmla="*/ 3137835 h 3137924"/>
              <a:gd name="connsiteX1" fmla="*/ 1910968 w 1910968"/>
              <a:gd name="connsiteY1" fmla="*/ 0 h 3137924"/>
              <a:gd name="connsiteX0" fmla="*/ 0 w 1910968"/>
              <a:gd name="connsiteY0" fmla="*/ 3137835 h 3137835"/>
              <a:gd name="connsiteX1" fmla="*/ 1910968 w 1910968"/>
              <a:gd name="connsiteY1" fmla="*/ 0 h 3137835"/>
              <a:gd name="connsiteX0" fmla="*/ 0 w 1910968"/>
              <a:gd name="connsiteY0" fmla="*/ 3137835 h 3137835"/>
              <a:gd name="connsiteX1" fmla="*/ 1910968 w 1910968"/>
              <a:gd name="connsiteY1" fmla="*/ 0 h 3137835"/>
              <a:gd name="connsiteX0" fmla="*/ 0 w 4063936"/>
              <a:gd name="connsiteY0" fmla="*/ 3031957 h 3031957"/>
              <a:gd name="connsiteX1" fmla="*/ 4063936 w 4063936"/>
              <a:gd name="connsiteY1" fmla="*/ 0 h 3031957"/>
              <a:gd name="connsiteX0" fmla="*/ 0 w 4063936"/>
              <a:gd name="connsiteY0" fmla="*/ 3031957 h 3031957"/>
              <a:gd name="connsiteX1" fmla="*/ 4063936 w 4063936"/>
              <a:gd name="connsiteY1" fmla="*/ 0 h 3031957"/>
              <a:gd name="connsiteX0" fmla="*/ 43139 w 4107075"/>
              <a:gd name="connsiteY0" fmla="*/ 3031957 h 3031957"/>
              <a:gd name="connsiteX1" fmla="*/ 2806 w 4107075"/>
              <a:gd name="connsiteY1" fmla="*/ 2869933 h 3031957"/>
              <a:gd name="connsiteX2" fmla="*/ 4107075 w 4107075"/>
              <a:gd name="connsiteY2" fmla="*/ 0 h 3031957"/>
              <a:gd name="connsiteX0" fmla="*/ 0 w 4104269"/>
              <a:gd name="connsiteY0" fmla="*/ 2869933 h 2869933"/>
              <a:gd name="connsiteX1" fmla="*/ 4104269 w 4104269"/>
              <a:gd name="connsiteY1" fmla="*/ 0 h 2869933"/>
              <a:gd name="connsiteX0" fmla="*/ 0 w 4104269"/>
              <a:gd name="connsiteY0" fmla="*/ 2869935 h 2869935"/>
              <a:gd name="connsiteX1" fmla="*/ 4104269 w 4104269"/>
              <a:gd name="connsiteY1" fmla="*/ 2 h 2869935"/>
              <a:gd name="connsiteX0" fmla="*/ 0 w 4104269"/>
              <a:gd name="connsiteY0" fmla="*/ 2869935 h 2869935"/>
              <a:gd name="connsiteX1" fmla="*/ 4104269 w 4104269"/>
              <a:gd name="connsiteY1" fmla="*/ 2 h 2869935"/>
              <a:gd name="connsiteX0" fmla="*/ 0 w 4104269"/>
              <a:gd name="connsiteY0" fmla="*/ 2871949 h 2871949"/>
              <a:gd name="connsiteX1" fmla="*/ 4104269 w 4104269"/>
              <a:gd name="connsiteY1" fmla="*/ 2016 h 2871949"/>
            </a:gdLst>
            <a:ahLst/>
            <a:cxnLst>
              <a:cxn ang="0">
                <a:pos x="connsiteX0" y="connsiteY0"/>
              </a:cxn>
              <a:cxn ang="0">
                <a:pos x="connsiteX1" y="connsiteY1"/>
              </a:cxn>
            </a:cxnLst>
            <a:rect l="l" t="t" r="r" b="b"/>
            <a:pathLst>
              <a:path w="4104269" h="2871949">
                <a:moveTo>
                  <a:pt x="0" y="2871949"/>
                </a:moveTo>
                <a:cubicBezTo>
                  <a:pt x="1979117" y="2854303"/>
                  <a:pt x="1531278" y="-87822"/>
                  <a:pt x="4104269" y="2016"/>
                </a:cubicBezTo>
              </a:path>
            </a:pathLst>
          </a:custGeom>
          <a:noFill/>
          <a:ln w="698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BE" sz="3600" b="0" i="0" u="none" strike="noStrike" kern="1200" cap="none" spc="0" normalizeH="0" baseline="0" noProof="0" dirty="0">
              <a:ln>
                <a:noFill/>
              </a:ln>
              <a:solidFill>
                <a:prstClr val="white"/>
              </a:solidFill>
              <a:effectLst/>
              <a:uLnTx/>
              <a:uFillTx/>
              <a:latin typeface="TTFirs-Light"/>
              <a:ea typeface="+mn-ea"/>
              <a:cs typeface="+mn-cs"/>
            </a:endParaRPr>
          </a:p>
        </p:txBody>
      </p:sp>
      <p:sp>
        <p:nvSpPr>
          <p:cNvPr id="8" name="Title 1">
            <a:extLst>
              <a:ext uri="{FF2B5EF4-FFF2-40B4-BE49-F238E27FC236}">
                <a16:creationId xmlns:a16="http://schemas.microsoft.com/office/drawing/2014/main" id="{FC7AB87D-6A29-1C30-8C96-0EC484BCEE4E}"/>
              </a:ext>
            </a:extLst>
          </p:cNvPr>
          <p:cNvSpPr txBox="1">
            <a:spLocks/>
          </p:cNvSpPr>
          <p:nvPr/>
        </p:nvSpPr>
        <p:spPr>
          <a:xfrm>
            <a:off x="15053519" y="3359218"/>
            <a:ext cx="9822674" cy="69056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TFirs-Bold"/>
                <a:ea typeface="+mj-ea"/>
                <a:cs typeface="+mj-cs"/>
              </a:rPr>
              <a:t>Median Estimate for when 99% of currently fully remote jobs will be automatable</a:t>
            </a:r>
          </a:p>
          <a:p>
            <a:pPr marL="0" marR="0" lvl="0" indent="0" algn="l" defTabSz="1828800"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white"/>
              </a:solidFill>
              <a:effectLst/>
              <a:uLnTx/>
              <a:uFillTx/>
              <a:latin typeface="TTFirs-Bold"/>
              <a:ea typeface="+mj-ea"/>
              <a:cs typeface="+mj-cs"/>
            </a:endParaRPr>
          </a:p>
          <a:p>
            <a:pPr marL="0" marR="0" lvl="0" indent="0" algn="l" defTabSz="1828800"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white"/>
              </a:solidFill>
              <a:effectLst/>
              <a:uLnTx/>
              <a:uFillTx/>
              <a:latin typeface="TTFirs-Bold"/>
              <a:ea typeface="+mj-ea"/>
              <a:cs typeface="+mj-cs"/>
            </a:endParaRPr>
          </a:p>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TFirs-Light"/>
                <a:ea typeface="+mj-ea"/>
                <a:cs typeface="+mj-cs"/>
              </a:rPr>
              <a:t>Daniel	4 years</a:t>
            </a:r>
          </a:p>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err="1">
                <a:ln>
                  <a:noFill/>
                </a:ln>
                <a:solidFill>
                  <a:prstClr val="white"/>
                </a:solidFill>
                <a:effectLst/>
                <a:uLnTx/>
                <a:uFillTx/>
                <a:latin typeface="TTFirs-Light"/>
                <a:ea typeface="+mj-ea"/>
                <a:cs typeface="+mj-cs"/>
              </a:rPr>
              <a:t>Ajeya</a:t>
            </a:r>
            <a:r>
              <a:rPr kumimoji="0" lang="en-US" sz="4800" b="0" i="0" u="none" strike="noStrike" kern="1200" cap="none" spc="0" normalizeH="0" baseline="0" noProof="0" dirty="0">
                <a:ln>
                  <a:noFill/>
                </a:ln>
                <a:solidFill>
                  <a:prstClr val="white"/>
                </a:solidFill>
                <a:effectLst/>
                <a:uLnTx/>
                <a:uFillTx/>
                <a:latin typeface="TTFirs-Light"/>
                <a:ea typeface="+mj-ea"/>
                <a:cs typeface="+mj-cs"/>
              </a:rPr>
              <a:t>	13 years</a:t>
            </a:r>
          </a:p>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err="1">
                <a:ln>
                  <a:noFill/>
                </a:ln>
                <a:solidFill>
                  <a:prstClr val="white"/>
                </a:solidFill>
                <a:effectLst/>
                <a:uLnTx/>
                <a:uFillTx/>
                <a:latin typeface="TTFirs-Light"/>
                <a:ea typeface="+mj-ea"/>
                <a:cs typeface="+mj-cs"/>
              </a:rPr>
              <a:t>Ege</a:t>
            </a:r>
            <a:r>
              <a:rPr kumimoji="0" lang="en-US" sz="4800" b="0" i="0" u="none" strike="noStrike" kern="1200" cap="none" spc="0" normalizeH="0" baseline="0" noProof="0" dirty="0">
                <a:ln>
                  <a:noFill/>
                </a:ln>
                <a:solidFill>
                  <a:prstClr val="white"/>
                </a:solidFill>
                <a:effectLst/>
                <a:uLnTx/>
                <a:uFillTx/>
                <a:latin typeface="TTFirs-Light"/>
                <a:ea typeface="+mj-ea"/>
                <a:cs typeface="+mj-cs"/>
              </a:rPr>
              <a:t>	40 years</a:t>
            </a:r>
          </a:p>
          <a:p>
            <a:pPr marL="0" marR="0" lvl="0" indent="0" algn="l" defTabSz="1828800" rtl="0" eaLnBrk="1" fontAlgn="auto" latinLnBrk="0" hangingPunct="1">
              <a:lnSpc>
                <a:spcPct val="90000"/>
              </a:lnSpc>
              <a:spcBef>
                <a:spcPct val="0"/>
              </a:spcBef>
              <a:spcAft>
                <a:spcPts val="0"/>
              </a:spcAft>
              <a:buClrTx/>
              <a:buSzTx/>
              <a:buFontTx/>
              <a:buNone/>
              <a:tabLst/>
              <a:defRPr/>
            </a:pPr>
            <a:endParaRPr lang="en-US" sz="4800" dirty="0">
              <a:solidFill>
                <a:prstClr val="white"/>
              </a:solidFill>
              <a:latin typeface="TTFirs-Light"/>
            </a:endParaRPr>
          </a:p>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TFirs-Light"/>
                <a:ea typeface="+mj-ea"/>
                <a:cs typeface="+mj-cs"/>
                <a:hlinkClick r:id="rId3"/>
              </a:rPr>
              <a:t>More</a:t>
            </a:r>
            <a:r>
              <a:rPr kumimoji="0" lang="en-US" sz="4800" b="0" i="0" u="none" strike="noStrike" kern="1200" cap="none" spc="0" normalizeH="0" baseline="0" noProof="0" dirty="0">
                <a:ln>
                  <a:noFill/>
                </a:ln>
                <a:solidFill>
                  <a:prstClr val="white"/>
                </a:solidFill>
                <a:effectLst/>
                <a:uLnTx/>
                <a:uFillTx/>
                <a:latin typeface="TTFirs-Light"/>
                <a:ea typeface="+mj-ea"/>
                <a:cs typeface="+mj-cs"/>
              </a:rPr>
              <a:t> </a:t>
            </a:r>
          </a:p>
        </p:txBody>
      </p:sp>
      <p:cxnSp>
        <p:nvCxnSpPr>
          <p:cNvPr id="10" name="Straight Arrow Connector 9">
            <a:extLst>
              <a:ext uri="{FF2B5EF4-FFF2-40B4-BE49-F238E27FC236}">
                <a16:creationId xmlns:a16="http://schemas.microsoft.com/office/drawing/2014/main" id="{A417024D-CC22-6625-D4E0-3662631DBBD5}"/>
              </a:ext>
            </a:extLst>
          </p:cNvPr>
          <p:cNvCxnSpPr>
            <a:cxnSpLocks/>
          </p:cNvCxnSpPr>
          <p:nvPr/>
        </p:nvCxnSpPr>
        <p:spPr>
          <a:xfrm flipV="1">
            <a:off x="4166436" y="4656393"/>
            <a:ext cx="0" cy="6634042"/>
          </a:xfrm>
          <a:prstGeom prst="straightConnector1">
            <a:avLst/>
          </a:prstGeom>
          <a:noFill/>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F8980B-A0C9-0221-7279-0175D3DAF578}"/>
              </a:ext>
            </a:extLst>
          </p:cNvPr>
          <p:cNvCxnSpPr>
            <a:cxnSpLocks/>
          </p:cNvCxnSpPr>
          <p:nvPr/>
        </p:nvCxnSpPr>
        <p:spPr>
          <a:xfrm>
            <a:off x="4166439" y="11290432"/>
            <a:ext cx="9822674" cy="0"/>
          </a:xfrm>
          <a:prstGeom prst="straightConnector1">
            <a:avLst/>
          </a:prstGeom>
          <a:noFill/>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B0BC9D3-AAC4-73CB-816C-CC6EA5F6802A}"/>
              </a:ext>
            </a:extLst>
          </p:cNvPr>
          <p:cNvSpPr txBox="1">
            <a:spLocks/>
          </p:cNvSpPr>
          <p:nvPr/>
        </p:nvSpPr>
        <p:spPr>
          <a:xfrm>
            <a:off x="11857311" y="11521440"/>
            <a:ext cx="2651566" cy="10084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TFirs-Light"/>
                <a:ea typeface="+mj-ea"/>
                <a:cs typeface="+mj-cs"/>
              </a:rPr>
              <a:t>Time</a:t>
            </a:r>
          </a:p>
        </p:txBody>
      </p:sp>
      <p:sp>
        <p:nvSpPr>
          <p:cNvPr id="16" name="Title 1">
            <a:extLst>
              <a:ext uri="{FF2B5EF4-FFF2-40B4-BE49-F238E27FC236}">
                <a16:creationId xmlns:a16="http://schemas.microsoft.com/office/drawing/2014/main" id="{864BBBE4-44FB-6AEF-82C8-94586FBD0B34}"/>
              </a:ext>
            </a:extLst>
          </p:cNvPr>
          <p:cNvSpPr txBox="1">
            <a:spLocks/>
          </p:cNvSpPr>
          <p:nvPr/>
        </p:nvSpPr>
        <p:spPr>
          <a:xfrm>
            <a:off x="568289" y="5176934"/>
            <a:ext cx="3927106" cy="10084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TFirs-Light"/>
                <a:ea typeface="+mj-ea"/>
                <a:cs typeface="+mj-cs"/>
              </a:rPr>
              <a:t>Intelligence</a:t>
            </a:r>
          </a:p>
        </p:txBody>
      </p:sp>
      <p:sp>
        <p:nvSpPr>
          <p:cNvPr id="4" name="TextBox 3">
            <a:extLst>
              <a:ext uri="{FF2B5EF4-FFF2-40B4-BE49-F238E27FC236}">
                <a16:creationId xmlns:a16="http://schemas.microsoft.com/office/drawing/2014/main" id="{1DEB7CFA-8856-A11C-3F15-32B23DED5CE5}"/>
              </a:ext>
            </a:extLst>
          </p:cNvPr>
          <p:cNvSpPr txBox="1"/>
          <p:nvPr/>
        </p:nvSpPr>
        <p:spPr>
          <a:xfrm>
            <a:off x="16990143" y="13103633"/>
            <a:ext cx="12565626"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BE" sz="1800" b="0" i="0" u="none" strike="noStrike" kern="1200" cap="none" spc="0" normalizeH="0" baseline="0" noProof="0" dirty="0">
                <a:ln>
                  <a:noFill/>
                </a:ln>
                <a:solidFill>
                  <a:prstClr val="white"/>
                </a:solidFill>
                <a:effectLst/>
                <a:uLnTx/>
                <a:uFillTx/>
                <a:latin typeface="TTFirs-Light"/>
                <a:ea typeface="+mn-ea"/>
                <a:cs typeface="+mn-cs"/>
              </a:rPr>
              <a:t>https://www.lesswrong.com/posts/K2D45BNxnZjdpSX2j/ai-timelines</a:t>
            </a:r>
          </a:p>
        </p:txBody>
      </p:sp>
    </p:spTree>
    <p:extLst>
      <p:ext uri="{BB962C8B-B14F-4D97-AF65-F5344CB8AC3E}">
        <p14:creationId xmlns:p14="http://schemas.microsoft.com/office/powerpoint/2010/main" val="12090856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9214532F-47F8-9A92-7B61-9EC7D56A7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420" y="3798078"/>
            <a:ext cx="17155160" cy="9191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FAA40A-398F-D07D-0A27-1505C17A599F}"/>
              </a:ext>
            </a:extLst>
          </p:cNvPr>
          <p:cNvSpPr txBox="1"/>
          <p:nvPr/>
        </p:nvSpPr>
        <p:spPr>
          <a:xfrm>
            <a:off x="6044512" y="2493483"/>
            <a:ext cx="12294972" cy="646331"/>
          </a:xfrm>
          <a:prstGeom prst="rect">
            <a:avLst/>
          </a:prstGeom>
          <a:noFill/>
        </p:spPr>
        <p:txBody>
          <a:bodyPr wrap="square">
            <a:spAutoFit/>
          </a:bodyPr>
          <a:lstStyle/>
          <a:p>
            <a:pPr algn="ctr" defTabSz="1828800"/>
            <a:r>
              <a:rPr lang="en-US" sz="3600" dirty="0">
                <a:solidFill>
                  <a:prstClr val="white"/>
                </a:solidFill>
                <a:latin typeface="TT Firs" panose="02000503030000020003" pitchFamily="2" charset="77"/>
              </a:rPr>
              <a:t>Maybe something like</a:t>
            </a:r>
            <a:endParaRPr lang="en-BE" sz="3600" dirty="0">
              <a:solidFill>
                <a:prstClr val="black"/>
              </a:solidFill>
              <a:latin typeface="TTFirs-Light"/>
            </a:endParaRPr>
          </a:p>
        </p:txBody>
      </p:sp>
      <p:sp>
        <p:nvSpPr>
          <p:cNvPr id="8" name="Title 1">
            <a:extLst>
              <a:ext uri="{FF2B5EF4-FFF2-40B4-BE49-F238E27FC236}">
                <a16:creationId xmlns:a16="http://schemas.microsoft.com/office/drawing/2014/main" id="{F1CFF094-B414-B671-4A6D-16ADE9D9EA2B}"/>
              </a:ext>
            </a:extLst>
          </p:cNvPr>
          <p:cNvSpPr txBox="1">
            <a:spLocks/>
          </p:cNvSpPr>
          <p:nvPr/>
        </p:nvSpPr>
        <p:spPr>
          <a:xfrm>
            <a:off x="568286" y="1186145"/>
            <a:ext cx="9465400" cy="12971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828800"/>
            <a:r>
              <a:rPr lang="en-US" sz="4800" u="dbl" dirty="0">
                <a:solidFill>
                  <a:prstClr val="white"/>
                </a:solidFill>
                <a:uFill>
                  <a:solidFill>
                    <a:srgbClr val="00008F">
                      <a:lumMod val="40000"/>
                      <a:lumOff val="60000"/>
                    </a:srgbClr>
                  </a:solidFill>
                </a:uFill>
                <a:latin typeface="TTFirs-Bold"/>
              </a:rPr>
              <a:t>Longer term? Nobody knows</a:t>
            </a:r>
          </a:p>
        </p:txBody>
      </p:sp>
      <p:sp>
        <p:nvSpPr>
          <p:cNvPr id="9" name="Rectangle 8">
            <a:extLst>
              <a:ext uri="{FF2B5EF4-FFF2-40B4-BE49-F238E27FC236}">
                <a16:creationId xmlns:a16="http://schemas.microsoft.com/office/drawing/2014/main" id="{52F558D3-ED17-D382-4C63-87FD94D20A8B}"/>
              </a:ext>
            </a:extLst>
          </p:cNvPr>
          <p:cNvSpPr/>
          <p:nvPr/>
        </p:nvSpPr>
        <p:spPr>
          <a:xfrm>
            <a:off x="11844342" y="3930145"/>
            <a:ext cx="2771776" cy="884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a:r>
              <a:rPr lang="en-BE" sz="6400" dirty="0">
                <a:solidFill>
                  <a:prstClr val="black"/>
                </a:solidFill>
                <a:latin typeface="TTFirs-Light"/>
              </a:rPr>
              <a:t>*******</a:t>
            </a:r>
          </a:p>
        </p:txBody>
      </p:sp>
    </p:spTree>
    <p:extLst>
      <p:ext uri="{BB962C8B-B14F-4D97-AF65-F5344CB8AC3E}">
        <p14:creationId xmlns:p14="http://schemas.microsoft.com/office/powerpoint/2010/main" val="28399842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808D0-4E07-4B52-ACBA-4D9256CBC5CA}"/>
              </a:ext>
            </a:extLst>
          </p:cNvPr>
          <p:cNvSpPr>
            <a:spLocks noGrp="1"/>
          </p:cNvSpPr>
          <p:nvPr>
            <p:ph type="title"/>
          </p:nvPr>
        </p:nvSpPr>
        <p:spPr/>
        <p:txBody>
          <a:bodyPr/>
          <a:lstStyle/>
          <a:p>
            <a:r>
              <a:rPr lang="en-US" dirty="0"/>
              <a:t>THE HOLY GRAIL OF AGI</a:t>
            </a:r>
          </a:p>
        </p:txBody>
      </p:sp>
      <p:sp>
        <p:nvSpPr>
          <p:cNvPr id="3" name="Text Placeholder 2">
            <a:extLst>
              <a:ext uri="{FF2B5EF4-FFF2-40B4-BE49-F238E27FC236}">
                <a16:creationId xmlns:a16="http://schemas.microsoft.com/office/drawing/2014/main" id="{E7F98B2A-C1BB-4A4C-A504-8D3EF0DFCAC2}"/>
              </a:ext>
            </a:extLst>
          </p:cNvPr>
          <p:cNvSpPr>
            <a:spLocks noGrp="1"/>
          </p:cNvSpPr>
          <p:nvPr>
            <p:ph type="body" idx="1"/>
          </p:nvPr>
        </p:nvSpPr>
        <p:spPr/>
        <p:txBody>
          <a:bodyPr/>
          <a:lstStyle/>
          <a:p>
            <a:endParaRPr lang="en-US" dirty="0"/>
          </a:p>
          <a:p>
            <a:pPr algn="ctr"/>
            <a:r>
              <a:rPr lang="en-US" dirty="0"/>
              <a:t>RESEARCH, ALIGNMENT, PREDICTIONS</a:t>
            </a:r>
          </a:p>
        </p:txBody>
      </p:sp>
    </p:spTree>
    <p:extLst>
      <p:ext uri="{BB962C8B-B14F-4D97-AF65-F5344CB8AC3E}">
        <p14:creationId xmlns:p14="http://schemas.microsoft.com/office/powerpoint/2010/main" val="14036474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1A16-FDDC-423E-9A6F-3E0A51BA1C29}"/>
              </a:ext>
            </a:extLst>
          </p:cNvPr>
          <p:cNvSpPr>
            <a:spLocks noGrp="1"/>
          </p:cNvSpPr>
          <p:nvPr>
            <p:ph type="title"/>
          </p:nvPr>
        </p:nvSpPr>
        <p:spPr/>
        <p:txBody>
          <a:bodyPr/>
          <a:lstStyle/>
          <a:p>
            <a:r>
              <a:rPr lang="en-US" dirty="0"/>
              <a:t>Is NLP enough to achieve AGI</a:t>
            </a:r>
          </a:p>
        </p:txBody>
      </p:sp>
      <p:sp>
        <p:nvSpPr>
          <p:cNvPr id="3" name="Text Placeholder 2">
            <a:extLst>
              <a:ext uri="{FF2B5EF4-FFF2-40B4-BE49-F238E27FC236}">
                <a16:creationId xmlns:a16="http://schemas.microsoft.com/office/drawing/2014/main" id="{CCF72A0F-D138-4E74-A693-BA53FE452D08}"/>
              </a:ext>
            </a:extLst>
          </p:cNvPr>
          <p:cNvSpPr>
            <a:spLocks noGrp="1"/>
          </p:cNvSpPr>
          <p:nvPr>
            <p:ph type="body" idx="1"/>
          </p:nvPr>
        </p:nvSpPr>
        <p:spPr>
          <a:xfrm>
            <a:off x="514459" y="2271750"/>
            <a:ext cx="15030341" cy="10804813"/>
          </a:xfrm>
        </p:spPr>
        <p:txBody>
          <a:bodyPr>
            <a:normAutofit/>
          </a:bodyPr>
          <a:lstStyle/>
          <a:p>
            <a:pPr marL="0" indent="0">
              <a:buNone/>
            </a:pPr>
            <a:endParaRPr lang="en-US" dirty="0">
              <a:solidFill>
                <a:srgbClr val="0D1E25"/>
              </a:solidFill>
            </a:endParaRPr>
          </a:p>
          <a:p>
            <a:pPr marL="0" indent="0">
              <a:buNone/>
            </a:pPr>
            <a:r>
              <a:rPr lang="en-US" b="1" dirty="0">
                <a:solidFill>
                  <a:srgbClr val="002F9F"/>
                </a:solidFill>
              </a:rPr>
              <a:t>PRO</a:t>
            </a:r>
          </a:p>
          <a:p>
            <a:pPr>
              <a:buClr>
                <a:srgbClr val="025EFF"/>
              </a:buClr>
            </a:pPr>
            <a:r>
              <a:rPr lang="en-US" dirty="0">
                <a:solidFill>
                  <a:srgbClr val="0D1E25"/>
                </a:solidFill>
              </a:rPr>
              <a:t>Everything we express is language</a:t>
            </a:r>
          </a:p>
          <a:p>
            <a:pPr>
              <a:buClr>
                <a:srgbClr val="025EFF"/>
              </a:buClr>
            </a:pPr>
            <a:r>
              <a:rPr lang="en-US" dirty="0">
                <a:solidFill>
                  <a:srgbClr val="0D1E25"/>
                </a:solidFill>
              </a:rPr>
              <a:t>Just scale it</a:t>
            </a:r>
          </a:p>
          <a:p>
            <a:pPr>
              <a:buClr>
                <a:srgbClr val="025EFF"/>
              </a:buClr>
            </a:pPr>
            <a:r>
              <a:rPr lang="en-US" dirty="0">
                <a:solidFill>
                  <a:srgbClr val="025EFF"/>
                </a:solidFill>
                <a:hlinkClick r:id="rId3">
                  <a:extLst>
                    <a:ext uri="{A12FA001-AC4F-418D-AE19-62706E023703}">
                      <ahyp:hlinkClr xmlns:ahyp="http://schemas.microsoft.com/office/drawing/2018/hyperlinkcolor" val="tx"/>
                    </a:ext>
                  </a:extLst>
                </a:hlinkClick>
              </a:rPr>
              <a:t>“It looks like you are trying to take over the world” </a:t>
            </a:r>
            <a:r>
              <a:rPr lang="en-US" dirty="0">
                <a:solidFill>
                  <a:srgbClr val="025EFF"/>
                </a:solidFill>
              </a:rPr>
              <a:t>📎</a:t>
            </a:r>
          </a:p>
          <a:p>
            <a:pPr>
              <a:buClr>
                <a:srgbClr val="025EFF"/>
              </a:buClr>
            </a:pPr>
            <a:r>
              <a:rPr lang="en-US" dirty="0">
                <a:solidFill>
                  <a:srgbClr val="025EFF"/>
                </a:solidFill>
                <a:hlinkClick r:id="rId4">
                  <a:extLst>
                    <a:ext uri="{A12FA001-AC4F-418D-AE19-62706E023703}">
                      <ahyp:hlinkClr xmlns:ahyp="http://schemas.microsoft.com/office/drawing/2018/hyperlinkcolor" val="tx"/>
                    </a:ext>
                  </a:extLst>
                </a:hlinkClick>
              </a:rPr>
              <a:t>https://lifearchitect.ai/roadmap/</a:t>
            </a:r>
            <a:endParaRPr lang="en-US" dirty="0">
              <a:solidFill>
                <a:srgbClr val="025EFF"/>
              </a:solidFill>
            </a:endParaRPr>
          </a:p>
          <a:p>
            <a:pPr>
              <a:buClr>
                <a:srgbClr val="025EFF"/>
              </a:buClr>
            </a:pPr>
            <a:r>
              <a:rPr lang="en-US" dirty="0">
                <a:solidFill>
                  <a:srgbClr val="025EFF"/>
                </a:solidFill>
                <a:hlinkClick r:id="rId5">
                  <a:extLst>
                    <a:ext uri="{A12FA001-AC4F-418D-AE19-62706E023703}">
                      <ahyp:hlinkClr xmlns:ahyp="http://schemas.microsoft.com/office/drawing/2018/hyperlinkcolor" val="tx"/>
                    </a:ext>
                  </a:extLst>
                </a:hlinkClick>
              </a:rPr>
              <a:t>To Understand Language is to Understand Generalization</a:t>
            </a:r>
            <a:endParaRPr lang="en-US" dirty="0">
              <a:solidFill>
                <a:srgbClr val="025EFF"/>
              </a:solidFill>
            </a:endParaRPr>
          </a:p>
          <a:p>
            <a:pPr>
              <a:buClr>
                <a:srgbClr val="025EFF"/>
              </a:buClr>
            </a:pPr>
            <a:r>
              <a:rPr lang="en-US" dirty="0">
                <a:solidFill>
                  <a:srgbClr val="025EFF"/>
                </a:solidFill>
                <a:hlinkClick r:id="rId6">
                  <a:extLst>
                    <a:ext uri="{A12FA001-AC4F-418D-AE19-62706E023703}">
                      <ahyp:hlinkClr xmlns:ahyp="http://schemas.microsoft.com/office/drawing/2018/hyperlinkcolor" val="tx"/>
                    </a:ext>
                  </a:extLst>
                </a:hlinkClick>
              </a:rPr>
              <a:t>Text is the Universal Interface</a:t>
            </a:r>
            <a:endParaRPr lang="en-US" dirty="0">
              <a:solidFill>
                <a:srgbClr val="025EFF"/>
              </a:solidFill>
            </a:endParaRPr>
          </a:p>
          <a:p>
            <a:pPr marL="0" indent="0">
              <a:buNone/>
            </a:pPr>
            <a:endParaRPr lang="en-US" dirty="0">
              <a:solidFill>
                <a:srgbClr val="0D1E25"/>
              </a:solidFill>
            </a:endParaRPr>
          </a:p>
          <a:p>
            <a:pPr marL="0" indent="0">
              <a:buNone/>
            </a:pPr>
            <a:r>
              <a:rPr lang="en-US" b="1" dirty="0">
                <a:solidFill>
                  <a:srgbClr val="002F9F"/>
                </a:solidFill>
              </a:rPr>
              <a:t>CONTRA</a:t>
            </a:r>
          </a:p>
          <a:p>
            <a:pPr>
              <a:buClr>
                <a:srgbClr val="025EFF"/>
              </a:buClr>
            </a:pPr>
            <a:r>
              <a:rPr lang="en-US" dirty="0">
                <a:solidFill>
                  <a:srgbClr val="0D1E25"/>
                </a:solidFill>
              </a:rPr>
              <a:t>We need rigid symbolic reasoning </a:t>
            </a:r>
          </a:p>
          <a:p>
            <a:pPr>
              <a:buClr>
                <a:srgbClr val="025EFF"/>
              </a:buClr>
            </a:pPr>
            <a:r>
              <a:rPr lang="en-US" dirty="0">
                <a:solidFill>
                  <a:srgbClr val="0D1E25"/>
                </a:solidFill>
              </a:rPr>
              <a:t>We need to capture and </a:t>
            </a:r>
            <a:r>
              <a:rPr lang="en-US" dirty="0" err="1">
                <a:solidFill>
                  <a:srgbClr val="0D1E25"/>
                </a:solidFill>
              </a:rPr>
              <a:t>repesent</a:t>
            </a:r>
            <a:r>
              <a:rPr lang="en-US" dirty="0">
                <a:solidFill>
                  <a:srgbClr val="0D1E25"/>
                </a:solidFill>
              </a:rPr>
              <a:t> real-world knowledge</a:t>
            </a:r>
          </a:p>
          <a:p>
            <a:pPr>
              <a:buClr>
                <a:srgbClr val="025EFF"/>
              </a:buClr>
            </a:pPr>
            <a:r>
              <a:rPr lang="en-US" dirty="0">
                <a:solidFill>
                  <a:srgbClr val="0D1E25"/>
                </a:solidFill>
              </a:rPr>
              <a:t>AGI requires interaction</a:t>
            </a:r>
          </a:p>
          <a:p>
            <a:pPr>
              <a:buClr>
                <a:srgbClr val="025EFF"/>
              </a:buClr>
            </a:pPr>
            <a:r>
              <a:rPr lang="en-US" dirty="0">
                <a:solidFill>
                  <a:srgbClr val="0D1E25"/>
                </a:solidFill>
              </a:rPr>
              <a:t>AGI requires long-term planning</a:t>
            </a:r>
          </a:p>
          <a:p>
            <a:pPr>
              <a:buClr>
                <a:srgbClr val="025EFF"/>
              </a:buClr>
            </a:pPr>
            <a:r>
              <a:rPr lang="en-US" dirty="0">
                <a:solidFill>
                  <a:srgbClr val="0D1E25"/>
                </a:solidFill>
              </a:rPr>
              <a:t>AGI requires human preference learning</a:t>
            </a:r>
          </a:p>
          <a:p>
            <a:pPr>
              <a:buClr>
                <a:srgbClr val="025EFF"/>
              </a:buClr>
            </a:pPr>
            <a:r>
              <a:rPr lang="en-US" dirty="0">
                <a:solidFill>
                  <a:srgbClr val="0D1E25"/>
                </a:solidFill>
              </a:rPr>
              <a:t>AGI requires </a:t>
            </a:r>
            <a:r>
              <a:rPr lang="en-US" dirty="0" err="1">
                <a:solidFill>
                  <a:srgbClr val="0D1E25"/>
                </a:solidFill>
              </a:rPr>
              <a:t>generalisation</a:t>
            </a:r>
            <a:r>
              <a:rPr lang="en-US" dirty="0">
                <a:solidFill>
                  <a:srgbClr val="0D1E25"/>
                </a:solidFill>
              </a:rPr>
              <a:t> instead of </a:t>
            </a:r>
            <a:r>
              <a:rPr lang="en-US" dirty="0" err="1">
                <a:solidFill>
                  <a:srgbClr val="0D1E25"/>
                </a:solidFill>
              </a:rPr>
              <a:t>memorisation</a:t>
            </a:r>
            <a:endParaRPr lang="en-US" dirty="0">
              <a:solidFill>
                <a:srgbClr val="0D1E25"/>
              </a:solidFill>
            </a:endParaRPr>
          </a:p>
          <a:p>
            <a:pPr marL="0" indent="0">
              <a:buNone/>
            </a:pPr>
            <a:endParaRPr lang="en-US" sz="2800" dirty="0">
              <a:solidFill>
                <a:srgbClr val="0D1E25"/>
              </a:solidFill>
            </a:endParaRPr>
          </a:p>
        </p:txBody>
      </p:sp>
      <p:sp>
        <p:nvSpPr>
          <p:cNvPr id="8" name="TextBox 7">
            <a:extLst>
              <a:ext uri="{FF2B5EF4-FFF2-40B4-BE49-F238E27FC236}">
                <a16:creationId xmlns:a16="http://schemas.microsoft.com/office/drawing/2014/main" id="{771E3B9C-DF96-48ED-A4D7-AA75008FC894}"/>
              </a:ext>
            </a:extLst>
          </p:cNvPr>
          <p:cNvSpPr txBox="1"/>
          <p:nvPr/>
        </p:nvSpPr>
        <p:spPr>
          <a:xfrm>
            <a:off x="14582544" y="3302253"/>
            <a:ext cx="9286997" cy="2278682"/>
          </a:xfrm>
          <a:prstGeom prst="rect">
            <a:avLst/>
          </a:prstGeom>
          <a:noFill/>
          <a:ln>
            <a:solidFill>
              <a:srgbClr val="002F9F"/>
            </a:solidFill>
          </a:ln>
        </p:spPr>
        <p:txBody>
          <a:bodyPr wrap="square">
            <a:noAutofit/>
          </a:bodyPr>
          <a:lstStyle/>
          <a:p>
            <a:pPr algn="ctr"/>
            <a:r>
              <a:rPr lang="en-US" sz="2800" i="1" dirty="0">
                <a:solidFill>
                  <a:srgbClr val="0D1E25"/>
                </a:solidFill>
              </a:rPr>
              <a:t>Training ever bigger convnets and LSTMs on ever bigger datasets gets us closer to Strong AI -- in the same sense that building taller towers gets us closer to the moon.</a:t>
            </a:r>
          </a:p>
          <a:p>
            <a:pPr algn="ctr"/>
            <a:r>
              <a:rPr lang="en-US" sz="2800" dirty="0">
                <a:solidFill>
                  <a:srgbClr val="0D1E25"/>
                </a:solidFill>
              </a:rPr>
              <a:t>Francois Chollet (from </a:t>
            </a:r>
            <a:r>
              <a:rPr lang="en-US" sz="2800" dirty="0" err="1">
                <a:solidFill>
                  <a:srgbClr val="0D1E25"/>
                </a:solidFill>
              </a:rPr>
              <a:t>keras</a:t>
            </a:r>
            <a:r>
              <a:rPr lang="en-US" sz="2800" dirty="0">
                <a:solidFill>
                  <a:srgbClr val="0D1E25"/>
                </a:solidFill>
              </a:rPr>
              <a:t>)</a:t>
            </a:r>
          </a:p>
          <a:p>
            <a:pPr algn="ctr"/>
            <a:endParaRPr lang="en-US" sz="2800" i="1" dirty="0">
              <a:solidFill>
                <a:srgbClr val="0D1E25"/>
              </a:solidFill>
            </a:endParaRPr>
          </a:p>
        </p:txBody>
      </p:sp>
      <p:sp>
        <p:nvSpPr>
          <p:cNvPr id="9" name="TextBox 8">
            <a:extLst>
              <a:ext uri="{FF2B5EF4-FFF2-40B4-BE49-F238E27FC236}">
                <a16:creationId xmlns:a16="http://schemas.microsoft.com/office/drawing/2014/main" id="{3C4D7BC6-BFCE-4FB9-9702-BDC87278727E}"/>
              </a:ext>
            </a:extLst>
          </p:cNvPr>
          <p:cNvSpPr txBox="1"/>
          <p:nvPr/>
        </p:nvSpPr>
        <p:spPr>
          <a:xfrm>
            <a:off x="14582544" y="6027597"/>
            <a:ext cx="9286997" cy="2278682"/>
          </a:xfrm>
          <a:prstGeom prst="rect">
            <a:avLst/>
          </a:prstGeom>
          <a:noFill/>
          <a:ln>
            <a:solidFill>
              <a:srgbClr val="002F9F"/>
            </a:solidFill>
          </a:ln>
        </p:spPr>
        <p:txBody>
          <a:bodyPr wrap="square">
            <a:noAutofit/>
          </a:bodyPr>
          <a:lstStyle/>
          <a:p>
            <a:pPr algn="ctr"/>
            <a:r>
              <a:rPr lang="en-US" sz="2800" i="1" dirty="0">
                <a:solidFill>
                  <a:srgbClr val="0D1E25"/>
                </a:solidFill>
              </a:rPr>
              <a:t>To complete chess notation is to play chess. To complete a detailed transcript of an agent is to be that agent. There is nothing outside the text.</a:t>
            </a:r>
          </a:p>
          <a:p>
            <a:pPr algn="ctr"/>
            <a:r>
              <a:rPr lang="en-US" sz="2800" dirty="0">
                <a:solidFill>
                  <a:srgbClr val="0D1E25"/>
                </a:solidFill>
              </a:rPr>
              <a:t>Riley </a:t>
            </a:r>
            <a:r>
              <a:rPr lang="en-US" sz="2800" dirty="0" err="1">
                <a:solidFill>
                  <a:srgbClr val="0D1E25"/>
                </a:solidFill>
              </a:rPr>
              <a:t>Goodside</a:t>
            </a:r>
            <a:endParaRPr lang="en-US" sz="2800" dirty="0">
              <a:solidFill>
                <a:srgbClr val="0D1E25"/>
              </a:solidFill>
            </a:endParaRPr>
          </a:p>
          <a:p>
            <a:pPr algn="ctr"/>
            <a:endParaRPr lang="en-US" sz="2800" i="1" dirty="0">
              <a:solidFill>
                <a:srgbClr val="0D1E25"/>
              </a:solidFill>
            </a:endParaRPr>
          </a:p>
        </p:txBody>
      </p:sp>
      <p:sp>
        <p:nvSpPr>
          <p:cNvPr id="10" name="TextBox 9">
            <a:extLst>
              <a:ext uri="{FF2B5EF4-FFF2-40B4-BE49-F238E27FC236}">
                <a16:creationId xmlns:a16="http://schemas.microsoft.com/office/drawing/2014/main" id="{8D30DC3F-8DC4-48D2-88E3-6D8678130EED}"/>
              </a:ext>
            </a:extLst>
          </p:cNvPr>
          <p:cNvSpPr txBox="1"/>
          <p:nvPr/>
        </p:nvSpPr>
        <p:spPr>
          <a:xfrm>
            <a:off x="14582543" y="8752941"/>
            <a:ext cx="9286997" cy="2278682"/>
          </a:xfrm>
          <a:prstGeom prst="rect">
            <a:avLst/>
          </a:prstGeom>
          <a:noFill/>
          <a:ln>
            <a:solidFill>
              <a:srgbClr val="002F9F"/>
            </a:solidFill>
          </a:ln>
        </p:spPr>
        <p:txBody>
          <a:bodyPr wrap="square">
            <a:noAutofit/>
          </a:bodyPr>
          <a:lstStyle/>
          <a:p>
            <a:pPr algn="ctr"/>
            <a:r>
              <a:rPr lang="en-US" sz="2800" i="1" dirty="0">
                <a:solidFill>
                  <a:srgbClr val="0D1E25"/>
                </a:solidFill>
              </a:rPr>
              <a:t>“An artificial intelligence system trained on words and sentences alone will never approximate human understanding.” </a:t>
            </a:r>
          </a:p>
          <a:p>
            <a:pPr algn="ctr"/>
            <a:r>
              <a:rPr lang="en-US" sz="2800" dirty="0">
                <a:solidFill>
                  <a:srgbClr val="0D1E25"/>
                </a:solidFill>
              </a:rPr>
              <a:t>Jacob Browning and Yann </a:t>
            </a:r>
            <a:r>
              <a:rPr lang="en-US" sz="2800" dirty="0" err="1">
                <a:solidFill>
                  <a:srgbClr val="0D1E25"/>
                </a:solidFill>
              </a:rPr>
              <a:t>Lecun</a:t>
            </a:r>
            <a:endParaRPr lang="en-US" sz="2800" dirty="0">
              <a:solidFill>
                <a:srgbClr val="0D1E25"/>
              </a:solidFill>
            </a:endParaRPr>
          </a:p>
        </p:txBody>
      </p:sp>
    </p:spTree>
    <p:extLst>
      <p:ext uri="{BB962C8B-B14F-4D97-AF65-F5344CB8AC3E}">
        <p14:creationId xmlns:p14="http://schemas.microsoft.com/office/powerpoint/2010/main" val="42868145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2B29-E4E5-47AD-B2FB-58D8601CC3E1}"/>
              </a:ext>
            </a:extLst>
          </p:cNvPr>
          <p:cNvSpPr>
            <a:spLocks noGrp="1"/>
          </p:cNvSpPr>
          <p:nvPr>
            <p:ph type="title"/>
          </p:nvPr>
        </p:nvSpPr>
        <p:spPr/>
        <p:txBody>
          <a:bodyPr/>
          <a:lstStyle/>
          <a:p>
            <a:r>
              <a:rPr lang="en-US" dirty="0"/>
              <a:t>Can NLG models be conscious?</a:t>
            </a:r>
          </a:p>
        </p:txBody>
      </p:sp>
      <p:sp>
        <p:nvSpPr>
          <p:cNvPr id="3" name="Text Placeholder 2">
            <a:extLst>
              <a:ext uri="{FF2B5EF4-FFF2-40B4-BE49-F238E27FC236}">
                <a16:creationId xmlns:a16="http://schemas.microsoft.com/office/drawing/2014/main" id="{CCED2CDC-83FB-4A58-B128-501000C72E1F}"/>
              </a:ext>
            </a:extLst>
          </p:cNvPr>
          <p:cNvSpPr>
            <a:spLocks noGrp="1"/>
          </p:cNvSpPr>
          <p:nvPr>
            <p:ph type="body" idx="1"/>
          </p:nvPr>
        </p:nvSpPr>
        <p:spPr>
          <a:xfrm>
            <a:off x="514459" y="2212758"/>
            <a:ext cx="15440524" cy="6577281"/>
          </a:xfrm>
        </p:spPr>
        <p:txBody>
          <a:bodyPr>
            <a:normAutofit fontScale="92500"/>
          </a:bodyPr>
          <a:lstStyle/>
          <a:p>
            <a:pPr marL="0" indent="0">
              <a:buNone/>
            </a:pPr>
            <a:r>
              <a:rPr lang="en-US" b="1" spc="300" dirty="0">
                <a:solidFill>
                  <a:srgbClr val="0D1E25"/>
                </a:solidFill>
              </a:rPr>
              <a:t>ACTUAL “EXAMPLES”</a:t>
            </a:r>
          </a:p>
          <a:p>
            <a:pPr>
              <a:buClr>
                <a:srgbClr val="025EFF"/>
              </a:buClr>
            </a:pPr>
            <a:r>
              <a:rPr lang="en-US" sz="3200" b="1" dirty="0" err="1">
                <a:solidFill>
                  <a:srgbClr val="0D1E25"/>
                </a:solidFill>
              </a:rPr>
              <a:t>LamDa</a:t>
            </a:r>
            <a:r>
              <a:rPr lang="en-US" sz="3200" b="1" dirty="0">
                <a:solidFill>
                  <a:srgbClr val="0D1E25"/>
                </a:solidFill>
              </a:rPr>
              <a:t> model</a:t>
            </a:r>
          </a:p>
          <a:p>
            <a:pPr lvl="1">
              <a:buClr>
                <a:srgbClr val="025EFF"/>
              </a:buClr>
              <a:buFont typeface="Wingdings" panose="05000000000000000000" pitchFamily="2" charset="2"/>
              <a:buChar char="ü"/>
            </a:pPr>
            <a:r>
              <a:rPr lang="en-US" sz="2800" dirty="0">
                <a:solidFill>
                  <a:srgbClr val="025EFF"/>
                </a:solidFill>
                <a:hlinkClick r:id="rId3">
                  <a:extLst>
                    <a:ext uri="{A12FA001-AC4F-418D-AE19-62706E023703}">
                      <ahyp:hlinkClr xmlns:ahyp="http://schemas.microsoft.com/office/drawing/2018/hyperlinkcolor" val="tx"/>
                    </a:ext>
                  </a:extLst>
                </a:hlinkClick>
              </a:rPr>
              <a:t>https://cajundiscordian.medium.com/is-lamda-sentient-an-interview-ea64d916d917</a:t>
            </a:r>
            <a:endParaRPr lang="en-US" sz="2800" dirty="0">
              <a:solidFill>
                <a:srgbClr val="025EFF"/>
              </a:solidFill>
            </a:endParaRPr>
          </a:p>
          <a:p>
            <a:pPr>
              <a:buClr>
                <a:srgbClr val="025EFF"/>
              </a:buClr>
            </a:pPr>
            <a:r>
              <a:rPr lang="en-US" sz="3200" b="1" dirty="0">
                <a:solidFill>
                  <a:srgbClr val="0D1E25"/>
                </a:solidFill>
              </a:rPr>
              <a:t>Talking to your deceased </a:t>
            </a:r>
            <a:r>
              <a:rPr lang="en-US" sz="3200" b="1" dirty="0" err="1">
                <a:solidFill>
                  <a:srgbClr val="0D1E25"/>
                </a:solidFill>
              </a:rPr>
              <a:t>fiance</a:t>
            </a:r>
            <a:r>
              <a:rPr lang="en-US" sz="3200" b="1" dirty="0">
                <a:solidFill>
                  <a:srgbClr val="0D1E25"/>
                </a:solidFill>
              </a:rPr>
              <a:t>:</a:t>
            </a:r>
          </a:p>
          <a:p>
            <a:pPr lvl="1">
              <a:buClr>
                <a:srgbClr val="025EFF"/>
              </a:buClr>
              <a:buFont typeface="Wingdings" panose="05000000000000000000" pitchFamily="2" charset="2"/>
              <a:buChar char="ü"/>
            </a:pPr>
            <a:r>
              <a:rPr lang="en-US" sz="2800" dirty="0">
                <a:solidFill>
                  <a:srgbClr val="025EFF"/>
                </a:solidFill>
                <a:hlinkClick r:id="rId4">
                  <a:extLst>
                    <a:ext uri="{A12FA001-AC4F-418D-AE19-62706E023703}">
                      <ahyp:hlinkClr xmlns:ahyp="http://schemas.microsoft.com/office/drawing/2018/hyperlinkcolor" val="tx"/>
                    </a:ext>
                  </a:extLst>
                </a:hlinkClick>
              </a:rPr>
              <a:t>https://www.sfchronicle.com/projects/2021/jessica-simulation-artificial-intelligence/</a:t>
            </a:r>
            <a:endParaRPr lang="en-US" sz="2800" dirty="0">
              <a:solidFill>
                <a:srgbClr val="025EFF"/>
              </a:solidFill>
            </a:endParaRPr>
          </a:p>
          <a:p>
            <a:pPr marL="0" indent="0">
              <a:buNone/>
            </a:pPr>
            <a:endParaRPr lang="en-US" sz="4000" dirty="0">
              <a:solidFill>
                <a:srgbClr val="0D1E25"/>
              </a:solidFill>
            </a:endParaRPr>
          </a:p>
          <a:p>
            <a:pPr marL="0" indent="0">
              <a:buNone/>
            </a:pPr>
            <a:r>
              <a:rPr lang="en-US" sz="3200" b="1" dirty="0">
                <a:solidFill>
                  <a:srgbClr val="0D1E25"/>
                </a:solidFill>
              </a:rPr>
              <a:t>PRO </a:t>
            </a:r>
            <a:r>
              <a:rPr lang="en-US" sz="3200" dirty="0">
                <a:solidFill>
                  <a:srgbClr val="0D1E25"/>
                </a:solidFill>
              </a:rPr>
              <a:t>– We were 100% sure black people didn’t have a soul or consciousness only 200 years ago either</a:t>
            </a:r>
          </a:p>
          <a:p>
            <a:pPr marL="0" indent="0">
              <a:buNone/>
            </a:pPr>
            <a:endParaRPr lang="en-US" sz="3200" dirty="0">
              <a:solidFill>
                <a:srgbClr val="0D1E25"/>
              </a:solidFill>
            </a:endParaRPr>
          </a:p>
          <a:p>
            <a:pPr marL="0" indent="0">
              <a:buNone/>
            </a:pPr>
            <a:r>
              <a:rPr lang="en-US" sz="3200" dirty="0">
                <a:solidFill>
                  <a:srgbClr val="0D1E25"/>
                </a:solidFill>
              </a:rPr>
              <a:t>If it behaves </a:t>
            </a:r>
            <a:r>
              <a:rPr lang="en-US" sz="3200" i="1" dirty="0">
                <a:solidFill>
                  <a:srgbClr val="0D1E25"/>
                </a:solidFill>
              </a:rPr>
              <a:t>like</a:t>
            </a:r>
            <a:r>
              <a:rPr lang="en-US" sz="3200" dirty="0">
                <a:solidFill>
                  <a:srgbClr val="0D1E25"/>
                </a:solidFill>
              </a:rPr>
              <a:t> it is conscious, does it matter if it is not?</a:t>
            </a:r>
          </a:p>
          <a:p>
            <a:pPr>
              <a:buClr>
                <a:srgbClr val="025EFF"/>
              </a:buClr>
            </a:pPr>
            <a:r>
              <a:rPr lang="en-US" sz="3200" dirty="0">
                <a:solidFill>
                  <a:srgbClr val="0D1E25"/>
                </a:solidFill>
              </a:rPr>
              <a:t>The theory of </a:t>
            </a:r>
            <a:r>
              <a:rPr lang="en-US" sz="3200" dirty="0">
                <a:solidFill>
                  <a:srgbClr val="025EFF"/>
                </a:solidFill>
                <a:hlinkClick r:id="rId5">
                  <a:extLst>
                    <a:ext uri="{A12FA001-AC4F-418D-AE19-62706E023703}">
                      <ahyp:hlinkClr xmlns:ahyp="http://schemas.microsoft.com/office/drawing/2018/hyperlinkcolor" val="tx"/>
                    </a:ext>
                  </a:extLst>
                </a:hlinkClick>
              </a:rPr>
              <a:t>Narrative Complexity </a:t>
            </a:r>
            <a:r>
              <a:rPr lang="en-US" sz="3200" dirty="0">
                <a:solidFill>
                  <a:srgbClr val="0D1E25"/>
                </a:solidFill>
              </a:rPr>
              <a:t>posits that consciousness (in AGI or in biology) can arise from “internal dialogue”</a:t>
            </a:r>
          </a:p>
        </p:txBody>
      </p:sp>
      <p:pic>
        <p:nvPicPr>
          <p:cNvPr id="5" name="Picture 4" descr="Graphical user interface, text, application&#10;&#10;Description automatically generated">
            <a:extLst>
              <a:ext uri="{FF2B5EF4-FFF2-40B4-BE49-F238E27FC236}">
                <a16:creationId xmlns:a16="http://schemas.microsoft.com/office/drawing/2014/main" id="{F563A4DB-0F80-4359-9572-911ED9F2B59E}"/>
              </a:ext>
            </a:extLst>
          </p:cNvPr>
          <p:cNvPicPr>
            <a:picLocks noChangeAspect="1"/>
          </p:cNvPicPr>
          <p:nvPr/>
        </p:nvPicPr>
        <p:blipFill>
          <a:blip r:embed="rId6"/>
          <a:stretch>
            <a:fillRect/>
          </a:stretch>
        </p:blipFill>
        <p:spPr>
          <a:xfrm>
            <a:off x="16338441" y="2071624"/>
            <a:ext cx="7531100" cy="6083300"/>
          </a:xfrm>
          <a:prstGeom prst="rect">
            <a:avLst/>
          </a:prstGeom>
        </p:spPr>
      </p:pic>
      <p:sp>
        <p:nvSpPr>
          <p:cNvPr id="6" name="Text Placeholder 3">
            <a:extLst>
              <a:ext uri="{FF2B5EF4-FFF2-40B4-BE49-F238E27FC236}">
                <a16:creationId xmlns:a16="http://schemas.microsoft.com/office/drawing/2014/main" id="{F4F03DEE-BD6F-4E5E-BCA8-58AF7C4F577A}"/>
              </a:ext>
            </a:extLst>
          </p:cNvPr>
          <p:cNvSpPr txBox="1">
            <a:spLocks/>
          </p:cNvSpPr>
          <p:nvPr/>
        </p:nvSpPr>
        <p:spPr>
          <a:xfrm>
            <a:off x="16338441" y="8116824"/>
            <a:ext cx="7531100" cy="827677"/>
          </a:xfrm>
          <a:prstGeom prst="rect">
            <a:avLst/>
          </a:prstGeom>
          <a:solidFill>
            <a:srgbClr val="025EFF"/>
          </a:solidFill>
          <a:ln>
            <a:noFill/>
          </a:ln>
        </p:spPr>
        <p:txBody>
          <a:bodyPr spcFirstLastPara="1" vert="horz" wrap="square" lIns="91425" tIns="45700" rIns="91425" bIns="45700" rtlCol="0" anchor="t" anchorCtr="0">
            <a:normAutofit/>
          </a:bodyPr>
          <a:lstStyle>
            <a:lvl1pPr marL="457200" lvl="0" indent="-228600" algn="l" defTabSz="1828800" rtl="0" eaLnBrk="1" latinLnBrk="0" hangingPunct="1">
              <a:lnSpc>
                <a:spcPct val="90000"/>
              </a:lnSpc>
              <a:spcBef>
                <a:spcPts val="1000"/>
              </a:spcBef>
              <a:spcAft>
                <a:spcPts val="0"/>
              </a:spcAft>
              <a:buClr>
                <a:schemeClr val="dk1"/>
              </a:buClr>
              <a:buSzPts val="2800"/>
              <a:buFont typeface="Arial" panose="020B0604020202020204" pitchFamily="34" charset="0"/>
              <a:buNone/>
              <a:defRPr sz="5600" kern="1200">
                <a:solidFill>
                  <a:schemeClr val="bg1"/>
                </a:solidFill>
                <a:latin typeface="Poppins" panose="00000500000000000000" pitchFamily="2" charset="0"/>
                <a:ea typeface="+mn-ea"/>
                <a:cs typeface="Poppins" panose="00000500000000000000" pitchFamily="2" charset="0"/>
              </a:defRPr>
            </a:lvl1pPr>
            <a:lvl2pPr marL="914400" lvl="1"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1371600" lvl="2"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1828800" lvl="3"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2286000" lvl="4"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pPr marL="0" indent="7938" algn="ctr"/>
            <a:r>
              <a:rPr lang="en-US" sz="2400" b="1" dirty="0" err="1"/>
              <a:t>OpenAI</a:t>
            </a:r>
            <a:r>
              <a:rPr lang="en-US" sz="2400" b="1" dirty="0"/>
              <a:t> co-founder and Director of AI at Tesla</a:t>
            </a:r>
          </a:p>
        </p:txBody>
      </p:sp>
      <p:sp>
        <p:nvSpPr>
          <p:cNvPr id="7" name="Rectangle 6">
            <a:extLst>
              <a:ext uri="{FF2B5EF4-FFF2-40B4-BE49-F238E27FC236}">
                <a16:creationId xmlns:a16="http://schemas.microsoft.com/office/drawing/2014/main" id="{1520BEB7-D041-4427-A507-DBD294B4E33D}"/>
              </a:ext>
            </a:extLst>
          </p:cNvPr>
          <p:cNvSpPr/>
          <p:nvPr/>
        </p:nvSpPr>
        <p:spPr>
          <a:xfrm>
            <a:off x="514459" y="8944501"/>
            <a:ext cx="22971624" cy="3785652"/>
          </a:xfrm>
          <a:prstGeom prst="rect">
            <a:avLst/>
          </a:prstGeom>
        </p:spPr>
        <p:txBody>
          <a:bodyPr wrap="square">
            <a:spAutoFit/>
          </a:bodyPr>
          <a:lstStyle/>
          <a:p>
            <a:pPr algn="just"/>
            <a:r>
              <a:rPr lang="en-US" sz="3000" b="1" dirty="0">
                <a:solidFill>
                  <a:srgbClr val="0D1E25"/>
                </a:solidFill>
                <a:latin typeface="Poppins" panose="00000500000000000000" pitchFamily="2" charset="0"/>
                <a:cs typeface="Poppins" panose="00000500000000000000" pitchFamily="2" charset="0"/>
              </a:rPr>
              <a:t>CONTRA</a:t>
            </a:r>
          </a:p>
          <a:p>
            <a:pPr algn="just"/>
            <a:r>
              <a:rPr lang="en-US" sz="3000" dirty="0">
                <a:solidFill>
                  <a:srgbClr val="0D1E25"/>
                </a:solidFill>
                <a:latin typeface="Poppins" panose="00000500000000000000" pitchFamily="2" charset="0"/>
                <a:cs typeface="Poppins" panose="00000500000000000000" pitchFamily="2" charset="0"/>
              </a:rPr>
              <a:t>-Stuart Russell:</a:t>
            </a:r>
          </a:p>
          <a:p>
            <a:pPr algn="just"/>
            <a:r>
              <a:rPr lang="en-US" sz="3000" i="1" dirty="0">
                <a:solidFill>
                  <a:srgbClr val="0D1E25"/>
                </a:solidFill>
                <a:latin typeface="Poppins" panose="00000500000000000000" pitchFamily="2" charset="0"/>
                <a:cs typeface="Poppins" panose="00000500000000000000" pitchFamily="2" charset="0"/>
              </a:rPr>
              <a:t>No one in AI is working on making machines conscious, nor would anyone know where to start, and no behavior has consciousness as a prerequisite. Suppose I give you a program and ask, “Does this present a threat to humanity?” You analyze the code and indeed, when run, the code will form and carry out a plan whose result will be the destruction of the human race, just as a chess program will form and carry out a plan whose result will be the defeat of any human who faces it. Now suppose I tell you that the code, when run, also creates a form of machine consciousness. Will that change your prediction? Not at all. It makes absolutely no difference.</a:t>
            </a:r>
          </a:p>
        </p:txBody>
      </p:sp>
    </p:spTree>
    <p:extLst>
      <p:ext uri="{BB962C8B-B14F-4D97-AF65-F5344CB8AC3E}">
        <p14:creationId xmlns:p14="http://schemas.microsoft.com/office/powerpoint/2010/main" val="4514457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2B29-E4E5-47AD-B2FB-58D8601CC3E1}"/>
              </a:ext>
            </a:extLst>
          </p:cNvPr>
          <p:cNvSpPr>
            <a:spLocks noGrp="1"/>
          </p:cNvSpPr>
          <p:nvPr>
            <p:ph type="title"/>
          </p:nvPr>
        </p:nvSpPr>
        <p:spPr/>
        <p:txBody>
          <a:bodyPr/>
          <a:lstStyle/>
          <a:p>
            <a:r>
              <a:rPr lang="en-US" dirty="0"/>
              <a:t>Will AI destroy humanity?</a:t>
            </a:r>
          </a:p>
        </p:txBody>
      </p:sp>
      <p:pic>
        <p:nvPicPr>
          <p:cNvPr id="1026" name="Picture 2">
            <a:extLst>
              <a:ext uri="{FF2B5EF4-FFF2-40B4-BE49-F238E27FC236}">
                <a16:creationId xmlns:a16="http://schemas.microsoft.com/office/drawing/2014/main" id="{0BADAF5F-BAA4-6629-FDFB-B4D74F0C6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152" y="2397574"/>
            <a:ext cx="19623695" cy="1094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112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9AA8-794F-902D-6CC8-17093EEE84BC}"/>
              </a:ext>
            </a:extLst>
          </p:cNvPr>
          <p:cNvSpPr>
            <a:spLocks noGrp="1"/>
          </p:cNvSpPr>
          <p:nvPr>
            <p:ph type="title"/>
          </p:nvPr>
        </p:nvSpPr>
        <p:spPr/>
        <p:txBody>
          <a:bodyPr/>
          <a:lstStyle/>
          <a:p>
            <a:r>
              <a:rPr lang="en-BE" dirty="0"/>
              <a:t>Potential AI alignment problems</a:t>
            </a:r>
          </a:p>
        </p:txBody>
      </p:sp>
      <p:sp>
        <p:nvSpPr>
          <p:cNvPr id="4" name="Text Placeholder 3">
            <a:extLst>
              <a:ext uri="{FF2B5EF4-FFF2-40B4-BE49-F238E27FC236}">
                <a16:creationId xmlns:a16="http://schemas.microsoft.com/office/drawing/2014/main" id="{23827909-1335-FB02-2309-E9F775E3BD4D}"/>
              </a:ext>
            </a:extLst>
          </p:cNvPr>
          <p:cNvSpPr>
            <a:spLocks noGrp="1"/>
          </p:cNvSpPr>
          <p:nvPr>
            <p:ph type="body" idx="2"/>
          </p:nvPr>
        </p:nvSpPr>
        <p:spPr/>
        <p:txBody>
          <a:bodyPr>
            <a:normAutofit fontScale="77500" lnSpcReduction="20000"/>
          </a:bodyPr>
          <a:lstStyle/>
          <a:p>
            <a:endParaRPr lang="en-BE"/>
          </a:p>
        </p:txBody>
      </p:sp>
      <p:pic>
        <p:nvPicPr>
          <p:cNvPr id="5" name="Picture 2">
            <a:extLst>
              <a:ext uri="{FF2B5EF4-FFF2-40B4-BE49-F238E27FC236}">
                <a16:creationId xmlns:a16="http://schemas.microsoft.com/office/drawing/2014/main" id="{2578501F-53AE-D41F-A431-DD1AA08EC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59" y="4454953"/>
            <a:ext cx="10614828" cy="520859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C043B2-C4C7-8C67-9944-EBA6F25F7C8B}"/>
              </a:ext>
            </a:extLst>
          </p:cNvPr>
          <p:cNvSpPr txBox="1"/>
          <p:nvPr/>
        </p:nvSpPr>
        <p:spPr>
          <a:xfrm>
            <a:off x="0" y="12799614"/>
            <a:ext cx="12757018" cy="369332"/>
          </a:xfrm>
          <a:prstGeom prst="rect">
            <a:avLst/>
          </a:prstGeom>
          <a:noFill/>
        </p:spPr>
        <p:txBody>
          <a:bodyPr wrap="none" rtlCol="0">
            <a:spAutoFit/>
          </a:bodyPr>
          <a:lstStyle/>
          <a:p>
            <a:r>
              <a:rPr lang="en-BE" dirty="0"/>
              <a:t>Source; </a:t>
            </a:r>
            <a:r>
              <a:rPr lang="en-GB" dirty="0"/>
              <a:t>https://</a:t>
            </a:r>
            <a:r>
              <a:rPr lang="en-GB" dirty="0" err="1"/>
              <a:t>www.technologyreview.com</a:t>
            </a:r>
            <a:r>
              <a:rPr lang="en-GB" dirty="0"/>
              <a:t>/2023/12/14/1085344/openai-super-alignment-rogue-agi-gpt-4/</a:t>
            </a:r>
            <a:endParaRPr lang="en-BE" dirty="0"/>
          </a:p>
        </p:txBody>
      </p:sp>
      <p:sp>
        <p:nvSpPr>
          <p:cNvPr id="7" name="TextBox 6">
            <a:extLst>
              <a:ext uri="{FF2B5EF4-FFF2-40B4-BE49-F238E27FC236}">
                <a16:creationId xmlns:a16="http://schemas.microsoft.com/office/drawing/2014/main" id="{BBACE684-3B17-CED6-A6C8-B5D16866FC50}"/>
              </a:ext>
            </a:extLst>
          </p:cNvPr>
          <p:cNvSpPr txBox="1"/>
          <p:nvPr/>
        </p:nvSpPr>
        <p:spPr>
          <a:xfrm>
            <a:off x="13418127" y="2278726"/>
            <a:ext cx="9621982" cy="11818620"/>
          </a:xfrm>
          <a:prstGeom prst="rect">
            <a:avLst/>
          </a:prstGeom>
          <a:noFill/>
        </p:spPr>
        <p:txBody>
          <a:bodyPr wrap="square" rtlCol="0">
            <a:spAutoFit/>
          </a:bodyPr>
          <a:lstStyle/>
          <a:p>
            <a:pPr marL="342900" indent="-342900">
              <a:lnSpc>
                <a:spcPct val="150000"/>
              </a:lnSpc>
              <a:buAutoNum type="arabicPeriod"/>
            </a:pPr>
            <a:r>
              <a:rPr lang="en-BE" sz="4800" dirty="0">
                <a:hlinkClick r:id="rId4"/>
              </a:rPr>
              <a:t>Bias</a:t>
            </a:r>
            <a:endParaRPr lang="en-BE" sz="4800" dirty="0"/>
          </a:p>
          <a:p>
            <a:pPr marL="342900" indent="-342900">
              <a:lnSpc>
                <a:spcPct val="150000"/>
              </a:lnSpc>
              <a:buAutoNum type="arabicPeriod"/>
            </a:pPr>
            <a:r>
              <a:rPr lang="en-BE" sz="4800" dirty="0"/>
              <a:t>Truthfulness</a:t>
            </a:r>
          </a:p>
          <a:p>
            <a:pPr marL="342900" indent="-342900">
              <a:lnSpc>
                <a:spcPct val="150000"/>
              </a:lnSpc>
              <a:buAutoNum type="arabicPeriod"/>
            </a:pPr>
            <a:r>
              <a:rPr lang="en-BE" sz="4800" dirty="0"/>
              <a:t>Societal disruption</a:t>
            </a:r>
          </a:p>
          <a:p>
            <a:pPr marL="342900" indent="-342900">
              <a:lnSpc>
                <a:spcPct val="150000"/>
              </a:lnSpc>
              <a:buAutoNum type="arabicPeriod"/>
            </a:pPr>
            <a:r>
              <a:rPr lang="en-BE" sz="4800" dirty="0"/>
              <a:t>Enablers for bad actors: </a:t>
            </a:r>
            <a:r>
              <a:rPr lang="en-BE" sz="3200" dirty="0"/>
              <a:t>bioweapons, WMD, …</a:t>
            </a:r>
          </a:p>
          <a:p>
            <a:pPr marL="342900" indent="-342900">
              <a:lnSpc>
                <a:spcPct val="150000"/>
              </a:lnSpc>
              <a:buAutoNum type="arabicPeriod"/>
            </a:pPr>
            <a:r>
              <a:rPr lang="en-BE" sz="4800" dirty="0"/>
              <a:t>Mass manipulation</a:t>
            </a:r>
          </a:p>
          <a:p>
            <a:pPr marL="342900" indent="-342900">
              <a:lnSpc>
                <a:spcPct val="150000"/>
              </a:lnSpc>
              <a:buFontTx/>
              <a:buAutoNum type="arabicPeriod"/>
            </a:pPr>
            <a:r>
              <a:rPr lang="en-BE" sz="4800" dirty="0"/>
              <a:t>Unintended side-effects</a:t>
            </a:r>
          </a:p>
          <a:p>
            <a:pPr marL="342900" indent="-342900">
              <a:lnSpc>
                <a:spcPct val="150000"/>
              </a:lnSpc>
              <a:buFontTx/>
              <a:buAutoNum type="arabicPeriod"/>
            </a:pPr>
            <a:r>
              <a:rPr lang="en-BE" sz="4800" dirty="0"/>
              <a:t>Deliberate deception</a:t>
            </a:r>
          </a:p>
          <a:p>
            <a:pPr marL="342900" indent="-342900">
              <a:lnSpc>
                <a:spcPct val="150000"/>
              </a:lnSpc>
              <a:buAutoNum type="arabicPeriod"/>
            </a:pPr>
            <a:r>
              <a:rPr lang="en-BE" sz="4800" dirty="0"/>
              <a:t>Self-replication</a:t>
            </a:r>
          </a:p>
          <a:p>
            <a:pPr marL="342900" indent="-342900">
              <a:lnSpc>
                <a:spcPct val="150000"/>
              </a:lnSpc>
              <a:buAutoNum type="arabicPeriod"/>
            </a:pPr>
            <a:r>
              <a:rPr lang="en-BE" sz="4800" dirty="0"/>
              <a:t>…</a:t>
            </a:r>
          </a:p>
          <a:p>
            <a:pPr marL="342900" indent="-342900">
              <a:lnSpc>
                <a:spcPct val="150000"/>
              </a:lnSpc>
              <a:buAutoNum type="arabicPeriod"/>
            </a:pPr>
            <a:endParaRPr lang="en-BE" sz="4800" dirty="0"/>
          </a:p>
        </p:txBody>
      </p:sp>
    </p:spTree>
    <p:extLst>
      <p:ext uri="{BB962C8B-B14F-4D97-AF65-F5344CB8AC3E}">
        <p14:creationId xmlns:p14="http://schemas.microsoft.com/office/powerpoint/2010/main" val="2337576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02B29-E4E5-47AD-B2FB-58D8601CC3E1}"/>
              </a:ext>
            </a:extLst>
          </p:cNvPr>
          <p:cNvSpPr>
            <a:spLocks noGrp="1"/>
          </p:cNvSpPr>
          <p:nvPr>
            <p:ph type="title"/>
          </p:nvPr>
        </p:nvSpPr>
        <p:spPr/>
        <p:txBody>
          <a:bodyPr/>
          <a:lstStyle/>
          <a:p>
            <a:r>
              <a:rPr lang="en-US" dirty="0"/>
              <a:t>Will AI destroy humanity?</a:t>
            </a:r>
          </a:p>
        </p:txBody>
      </p:sp>
      <p:sp>
        <p:nvSpPr>
          <p:cNvPr id="3" name="Text Placeholder 2">
            <a:extLst>
              <a:ext uri="{FF2B5EF4-FFF2-40B4-BE49-F238E27FC236}">
                <a16:creationId xmlns:a16="http://schemas.microsoft.com/office/drawing/2014/main" id="{CCED2CDC-83FB-4A58-B128-501000C72E1F}"/>
              </a:ext>
            </a:extLst>
          </p:cNvPr>
          <p:cNvSpPr>
            <a:spLocks noGrp="1"/>
          </p:cNvSpPr>
          <p:nvPr>
            <p:ph type="body" idx="1"/>
          </p:nvPr>
        </p:nvSpPr>
        <p:spPr>
          <a:xfrm>
            <a:off x="1602430" y="2071624"/>
            <a:ext cx="21179139" cy="8730545"/>
          </a:xfrm>
        </p:spPr>
        <p:txBody>
          <a:bodyPr>
            <a:normAutofit/>
          </a:bodyPr>
          <a:lstStyle/>
          <a:p>
            <a:pPr marL="0" indent="0" algn="just">
              <a:buNone/>
            </a:pPr>
            <a:r>
              <a:rPr lang="en-US" sz="3200" b="1" spc="300" dirty="0">
                <a:solidFill>
                  <a:srgbClr val="002F9F"/>
                </a:solidFill>
              </a:rPr>
              <a:t>Example: </a:t>
            </a:r>
          </a:p>
          <a:p>
            <a:pPr algn="just">
              <a:buClr>
                <a:srgbClr val="025EFF"/>
              </a:buClr>
            </a:pPr>
            <a:r>
              <a:rPr lang="en-US" sz="3200" dirty="0">
                <a:solidFill>
                  <a:srgbClr val="0D1E25"/>
                </a:solidFill>
              </a:rPr>
              <a:t>Goal “Create paperclips” =&gt; The paperclip problem taking over the world</a:t>
            </a:r>
          </a:p>
          <a:p>
            <a:pPr algn="just">
              <a:buClr>
                <a:srgbClr val="025EFF"/>
              </a:buClr>
            </a:pPr>
            <a:r>
              <a:rPr lang="en-US" sz="3200" dirty="0">
                <a:solidFill>
                  <a:srgbClr val="0D1E25"/>
                </a:solidFill>
              </a:rPr>
              <a:t>Goal “Make everyone happy” =&gt; Seed drinking water with heroin </a:t>
            </a:r>
          </a:p>
          <a:p>
            <a:pPr algn="just">
              <a:buClr>
                <a:srgbClr val="025EFF"/>
              </a:buClr>
            </a:pPr>
            <a:r>
              <a:rPr lang="en-US" sz="3200" dirty="0">
                <a:solidFill>
                  <a:srgbClr val="0D1E25"/>
                </a:solidFill>
              </a:rPr>
              <a:t>Goal “Create a COVID vaccine” =&gt; Unintended side effects</a:t>
            </a:r>
          </a:p>
          <a:p>
            <a:pPr marL="0" indent="0" algn="just">
              <a:buNone/>
            </a:pPr>
            <a:endParaRPr lang="en-US" sz="3200" dirty="0">
              <a:solidFill>
                <a:srgbClr val="0D1E25"/>
              </a:solidFill>
            </a:endParaRPr>
          </a:p>
          <a:p>
            <a:pPr marL="0" indent="0" algn="just">
              <a:buNone/>
            </a:pPr>
            <a:r>
              <a:rPr lang="en-BE" sz="3200" b="1" dirty="0">
                <a:solidFill>
                  <a:srgbClr val="002F9F"/>
                </a:solidFill>
              </a:rPr>
              <a:t>Point 1: </a:t>
            </a:r>
            <a:r>
              <a:rPr lang="en-BE" sz="3200" dirty="0">
                <a:solidFill>
                  <a:srgbClr val="0D1E25"/>
                </a:solidFill>
              </a:rPr>
              <a:t>progress is continuing to accelerate, with ML being used to improve ML, faster and faster. This will lead to a nuclear chain reaction that we cannot control or predict. This is what’s called the “Intelligence Explosion”, ”Superintelligence” or “</a:t>
            </a:r>
            <a:r>
              <a:rPr lang="en-BE" sz="3200" dirty="0">
                <a:solidFill>
                  <a:srgbClr val="022CFF"/>
                </a:solidFill>
              </a:rPr>
              <a:t>The Singularity</a:t>
            </a:r>
            <a:r>
              <a:rPr lang="en-BE" sz="3200" dirty="0">
                <a:solidFill>
                  <a:srgbClr val="0D1E25"/>
                </a:solidFill>
              </a:rPr>
              <a:t>”.</a:t>
            </a:r>
            <a:endParaRPr lang="en-US" sz="3200" dirty="0">
              <a:solidFill>
                <a:srgbClr val="0D1E25"/>
              </a:solidFill>
            </a:endParaRPr>
          </a:p>
          <a:p>
            <a:pPr marL="0" indent="0" algn="just">
              <a:buNone/>
            </a:pPr>
            <a:endParaRPr lang="en-US" sz="3200" dirty="0">
              <a:solidFill>
                <a:srgbClr val="0D1E25"/>
              </a:solidFill>
            </a:endParaRPr>
          </a:p>
          <a:p>
            <a:pPr marL="0" indent="0" algn="just">
              <a:buNone/>
            </a:pPr>
            <a:r>
              <a:rPr lang="en-US" sz="3200" b="1" dirty="0">
                <a:solidFill>
                  <a:srgbClr val="002F9F"/>
                </a:solidFill>
              </a:rPr>
              <a:t>Point 2: </a:t>
            </a:r>
            <a:r>
              <a:rPr lang="en-US" sz="3200" dirty="0">
                <a:solidFill>
                  <a:srgbClr val="0D1E25"/>
                </a:solidFill>
              </a:rPr>
              <a:t>AI alignment is vastly underfunded “There is more scholarly work on the life-habits of the dung fly than on existential risks to humanity.” – Nick Bostrom. Read more at </a:t>
            </a:r>
            <a:r>
              <a:rPr lang="en-US" sz="3200" dirty="0">
                <a:solidFill>
                  <a:srgbClr val="025EFF"/>
                </a:solidFill>
                <a:hlinkClick r:id="rId2">
                  <a:extLst>
                    <a:ext uri="{A12FA001-AC4F-418D-AE19-62706E023703}">
                      <ahyp:hlinkClr xmlns:ahyp="http://schemas.microsoft.com/office/drawing/2018/hyperlinkcolor" val="tx"/>
                    </a:ext>
                  </a:extLst>
                </a:hlinkClick>
              </a:rPr>
              <a:t>What are the most pressing world problems?  </a:t>
            </a:r>
            <a:r>
              <a:rPr lang="en-US" sz="3200" dirty="0">
                <a:solidFill>
                  <a:srgbClr val="0D1E25"/>
                </a:solidFill>
              </a:rPr>
              <a:t>from the 80.000 hours institute.</a:t>
            </a:r>
          </a:p>
          <a:p>
            <a:pPr marL="0" indent="0" algn="just">
              <a:buNone/>
            </a:pPr>
            <a:endParaRPr lang="en-US" sz="3200" dirty="0">
              <a:solidFill>
                <a:srgbClr val="0D1E25"/>
              </a:solidFill>
            </a:endParaRPr>
          </a:p>
          <a:p>
            <a:pPr marL="0" indent="0" algn="just">
              <a:buNone/>
            </a:pPr>
            <a:r>
              <a:rPr lang="en-US" sz="3200" b="1" dirty="0">
                <a:solidFill>
                  <a:srgbClr val="002F9F"/>
                </a:solidFill>
              </a:rPr>
              <a:t>Point 3 </a:t>
            </a:r>
            <a:r>
              <a:rPr lang="en-US" sz="3200" b="1" dirty="0">
                <a:solidFill>
                  <a:srgbClr val="0D1E25"/>
                </a:solidFill>
              </a:rPr>
              <a:t>: </a:t>
            </a:r>
            <a:r>
              <a:rPr lang="en-US" sz="3200" dirty="0">
                <a:solidFill>
                  <a:srgbClr val="0D1E25"/>
                </a:solidFill>
              </a:rPr>
              <a:t>“instrumental convergence”: Every AI will theorize that giving itself more resources (money, servers, access to the internet, people that work for it, …) is a good strategy to achieve it’s goals. This counts for ”self-preservation” (read: killing people that want to turn it off). </a:t>
            </a:r>
          </a:p>
          <a:p>
            <a:pPr marL="0" indent="0">
              <a:buNone/>
            </a:pPr>
            <a:endParaRPr lang="en-BE" dirty="0">
              <a:solidFill>
                <a:srgbClr val="0D1E25"/>
              </a:solidFill>
            </a:endParaRPr>
          </a:p>
        </p:txBody>
      </p:sp>
      <p:sp>
        <p:nvSpPr>
          <p:cNvPr id="8" name="TextBox 7">
            <a:extLst>
              <a:ext uri="{FF2B5EF4-FFF2-40B4-BE49-F238E27FC236}">
                <a16:creationId xmlns:a16="http://schemas.microsoft.com/office/drawing/2014/main" id="{C645C9CE-F92B-4DB5-B0FB-D2A4E597A811}"/>
              </a:ext>
            </a:extLst>
          </p:cNvPr>
          <p:cNvSpPr txBox="1"/>
          <p:nvPr/>
        </p:nvSpPr>
        <p:spPr>
          <a:xfrm>
            <a:off x="1602430" y="11165306"/>
            <a:ext cx="9286997" cy="1885360"/>
          </a:xfrm>
          <a:prstGeom prst="rect">
            <a:avLst/>
          </a:prstGeom>
          <a:noFill/>
          <a:ln>
            <a:solidFill>
              <a:srgbClr val="002F9F"/>
            </a:solidFill>
          </a:ln>
        </p:spPr>
        <p:txBody>
          <a:bodyPr wrap="square">
            <a:noAutofit/>
          </a:bodyPr>
          <a:lstStyle/>
          <a:p>
            <a:pPr algn="ctr"/>
            <a:r>
              <a:rPr lang="en-BE" sz="2800" i="1" dirty="0">
                <a:solidFill>
                  <a:srgbClr val="0D1E25"/>
                </a:solidFill>
              </a:rPr>
              <a:t>“AI will probably most likely lead to the end of the</a:t>
            </a:r>
            <a:r>
              <a:rPr lang="en-US" sz="2800" i="1" dirty="0">
                <a:solidFill>
                  <a:srgbClr val="0D1E25"/>
                </a:solidFill>
              </a:rPr>
              <a:t> </a:t>
            </a:r>
            <a:r>
              <a:rPr lang="en-BE" sz="2800" i="1" dirty="0">
                <a:solidFill>
                  <a:srgbClr val="0D1E25"/>
                </a:solidFill>
              </a:rPr>
              <a:t>world, but in the meantime, there'll be great companies”</a:t>
            </a:r>
          </a:p>
          <a:p>
            <a:pPr algn="ctr"/>
            <a:r>
              <a:rPr lang="en-BE" sz="2800" dirty="0">
                <a:solidFill>
                  <a:srgbClr val="0D1E25"/>
                </a:solidFill>
              </a:rPr>
              <a:t>OpenAI founder Sam Altman</a:t>
            </a:r>
          </a:p>
        </p:txBody>
      </p:sp>
      <p:sp>
        <p:nvSpPr>
          <p:cNvPr id="9" name="TextBox 8">
            <a:extLst>
              <a:ext uri="{FF2B5EF4-FFF2-40B4-BE49-F238E27FC236}">
                <a16:creationId xmlns:a16="http://schemas.microsoft.com/office/drawing/2014/main" id="{FFDA4A4B-174E-4171-B6A1-2FA68E68DBFD}"/>
              </a:ext>
            </a:extLst>
          </p:cNvPr>
          <p:cNvSpPr txBox="1"/>
          <p:nvPr/>
        </p:nvSpPr>
        <p:spPr>
          <a:xfrm>
            <a:off x="13494572" y="11165305"/>
            <a:ext cx="9286997" cy="1885360"/>
          </a:xfrm>
          <a:prstGeom prst="rect">
            <a:avLst/>
          </a:prstGeom>
          <a:noFill/>
          <a:ln>
            <a:solidFill>
              <a:srgbClr val="002F9F"/>
            </a:solidFill>
          </a:ln>
        </p:spPr>
        <p:txBody>
          <a:bodyPr wrap="square">
            <a:noAutofit/>
          </a:bodyPr>
          <a:lstStyle/>
          <a:p>
            <a:pPr algn="ctr"/>
            <a:r>
              <a:rPr lang="en-BE" sz="2800" i="1" dirty="0">
                <a:solidFill>
                  <a:srgbClr val="0D1E25"/>
                </a:solidFill>
              </a:rPr>
              <a:t>“Worrying about AI destroying the world is like worrying about overpopulation on Mars”</a:t>
            </a:r>
          </a:p>
          <a:p>
            <a:pPr algn="ctr"/>
            <a:r>
              <a:rPr lang="en-BE" sz="2800" dirty="0">
                <a:solidFill>
                  <a:srgbClr val="0D1E25"/>
                </a:solidFill>
              </a:rPr>
              <a:t>Andrew Ng</a:t>
            </a:r>
          </a:p>
        </p:txBody>
      </p:sp>
    </p:spTree>
    <p:extLst>
      <p:ext uri="{BB962C8B-B14F-4D97-AF65-F5344CB8AC3E}">
        <p14:creationId xmlns:p14="http://schemas.microsoft.com/office/powerpoint/2010/main" val="34553613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FDD90-4FE9-4D39-985E-F3521DBDED70}"/>
              </a:ext>
            </a:extLst>
          </p:cNvPr>
          <p:cNvSpPr>
            <a:spLocks noGrp="1"/>
          </p:cNvSpPr>
          <p:nvPr>
            <p:ph type="title"/>
          </p:nvPr>
        </p:nvSpPr>
        <p:spPr/>
        <p:txBody>
          <a:bodyPr/>
          <a:lstStyle/>
          <a:p>
            <a:r>
              <a:rPr lang="en-US" dirty="0"/>
              <a:t>ALIGNMENT</a:t>
            </a:r>
          </a:p>
        </p:txBody>
      </p:sp>
      <p:sp>
        <p:nvSpPr>
          <p:cNvPr id="3" name="Text Placeholder 2">
            <a:extLst>
              <a:ext uri="{FF2B5EF4-FFF2-40B4-BE49-F238E27FC236}">
                <a16:creationId xmlns:a16="http://schemas.microsoft.com/office/drawing/2014/main" id="{04656DA0-DC81-4CEA-B5E9-466D84321E38}"/>
              </a:ext>
            </a:extLst>
          </p:cNvPr>
          <p:cNvSpPr>
            <a:spLocks noGrp="1"/>
          </p:cNvSpPr>
          <p:nvPr>
            <p:ph type="body" idx="1"/>
          </p:nvPr>
        </p:nvSpPr>
        <p:spPr>
          <a:xfrm>
            <a:off x="514459" y="3002047"/>
            <a:ext cx="21179139" cy="9808725"/>
          </a:xfrm>
        </p:spPr>
        <p:txBody>
          <a:bodyPr>
            <a:noAutofit/>
          </a:bodyPr>
          <a:lstStyle/>
          <a:p>
            <a:pPr marL="0" indent="0">
              <a:buNone/>
            </a:pPr>
            <a:r>
              <a:rPr lang="en-US" sz="3000" dirty="0">
                <a:solidFill>
                  <a:srgbClr val="0D1E25"/>
                </a:solidFill>
              </a:rPr>
              <a:t>We mostly can theorize over what will NOT work</a:t>
            </a:r>
          </a:p>
          <a:p>
            <a:pPr>
              <a:buClr>
                <a:srgbClr val="025EFF"/>
              </a:buClr>
            </a:pPr>
            <a:r>
              <a:rPr lang="en-US" sz="3000" dirty="0">
                <a:solidFill>
                  <a:srgbClr val="0D1E25"/>
                </a:solidFill>
              </a:rPr>
              <a:t>Utilitarianism – the food in Somalia problem</a:t>
            </a:r>
          </a:p>
          <a:p>
            <a:pPr>
              <a:buClr>
                <a:srgbClr val="025EFF"/>
              </a:buClr>
            </a:pPr>
            <a:r>
              <a:rPr lang="en-US" sz="3000" dirty="0">
                <a:solidFill>
                  <a:srgbClr val="0D1E25"/>
                </a:solidFill>
              </a:rPr>
              <a:t>Simple objective functions – the King Midas problem</a:t>
            </a:r>
          </a:p>
          <a:p>
            <a:pPr>
              <a:buClr>
                <a:srgbClr val="025EFF"/>
              </a:buClr>
            </a:pPr>
            <a:r>
              <a:rPr lang="en-US" sz="3000" dirty="0">
                <a:solidFill>
                  <a:srgbClr val="0D1E25"/>
                </a:solidFill>
              </a:rPr>
              <a:t>Mimicking humans</a:t>
            </a:r>
          </a:p>
          <a:p>
            <a:pPr>
              <a:buClr>
                <a:srgbClr val="025EFF"/>
              </a:buClr>
            </a:pPr>
            <a:r>
              <a:rPr lang="en-US" sz="3000" dirty="0">
                <a:solidFill>
                  <a:srgbClr val="0D1E25"/>
                </a:solidFill>
              </a:rPr>
              <a:t>Asking humans</a:t>
            </a:r>
          </a:p>
          <a:p>
            <a:pPr>
              <a:buClr>
                <a:srgbClr val="025EFF"/>
              </a:buClr>
            </a:pPr>
            <a:r>
              <a:rPr lang="en-US" sz="3000" dirty="0">
                <a:solidFill>
                  <a:srgbClr val="0D1E25"/>
                </a:solidFill>
              </a:rPr>
              <a:t>Align with human preferences</a:t>
            </a:r>
          </a:p>
          <a:p>
            <a:pPr>
              <a:buClr>
                <a:srgbClr val="025EFF"/>
              </a:buClr>
            </a:pPr>
            <a:r>
              <a:rPr lang="en-US" sz="3000" dirty="0">
                <a:solidFill>
                  <a:srgbClr val="0D1E25"/>
                </a:solidFill>
              </a:rPr>
              <a:t>Regulation (is too late, and AGI could be too easy to build stealthily)</a:t>
            </a:r>
          </a:p>
          <a:p>
            <a:pPr marL="0" indent="0">
              <a:buNone/>
            </a:pPr>
            <a:endParaRPr lang="en-US" sz="3000" dirty="0">
              <a:solidFill>
                <a:srgbClr val="0D1E25"/>
              </a:solidFill>
            </a:endParaRPr>
          </a:p>
          <a:p>
            <a:pPr marL="0" indent="0">
              <a:buNone/>
            </a:pPr>
            <a:r>
              <a:rPr lang="en-US" sz="3000" dirty="0">
                <a:solidFill>
                  <a:srgbClr val="0D1E25"/>
                </a:solidFill>
              </a:rPr>
              <a:t>Stuart Russell proposes </a:t>
            </a:r>
            <a:r>
              <a:rPr lang="en-US" sz="3000" dirty="0">
                <a:solidFill>
                  <a:srgbClr val="022CFF"/>
                </a:solidFill>
              </a:rPr>
              <a:t>“inverse reinforcement learning”</a:t>
            </a:r>
          </a:p>
          <a:p>
            <a:pPr>
              <a:buClr>
                <a:srgbClr val="025EFF"/>
              </a:buClr>
            </a:pPr>
            <a:r>
              <a:rPr lang="en-US" sz="3000" dirty="0">
                <a:solidFill>
                  <a:srgbClr val="0D1E25"/>
                </a:solidFill>
              </a:rPr>
              <a:t>”Help human achieve their preferences”: (learn preferences=value from action = policy instead of other way around)</a:t>
            </a:r>
          </a:p>
          <a:p>
            <a:pPr marL="514350" indent="-514350">
              <a:buSzPct val="100000"/>
              <a:buFont typeface="+mj-lt"/>
              <a:buAutoNum type="arabicPeriod"/>
            </a:pPr>
            <a:endParaRPr lang="en-US" sz="3000" dirty="0">
              <a:solidFill>
                <a:srgbClr val="0D1E25"/>
              </a:solidFill>
            </a:endParaRPr>
          </a:p>
          <a:p>
            <a:pPr marL="514350" indent="-514350">
              <a:buClr>
                <a:srgbClr val="025EFF"/>
              </a:buClr>
              <a:buSzPct val="100000"/>
              <a:buFont typeface="+mj-lt"/>
              <a:buAutoNum type="arabicPeriod"/>
            </a:pPr>
            <a:r>
              <a:rPr lang="en-US" sz="3000" dirty="0">
                <a:solidFill>
                  <a:srgbClr val="0D1E25"/>
                </a:solidFill>
              </a:rPr>
              <a:t>The machine's only objective is to maximize the realization of human preferences.</a:t>
            </a:r>
          </a:p>
          <a:p>
            <a:pPr marL="514350" indent="-514350">
              <a:buClr>
                <a:srgbClr val="025EFF"/>
              </a:buClr>
              <a:buSzPct val="100000"/>
              <a:buFont typeface="+mj-lt"/>
              <a:buAutoNum type="arabicPeriod"/>
            </a:pPr>
            <a:r>
              <a:rPr lang="en-US" sz="3000" dirty="0">
                <a:solidFill>
                  <a:srgbClr val="0D1E25"/>
                </a:solidFill>
              </a:rPr>
              <a:t>The machine is initially uncertain about what those preferences are.</a:t>
            </a:r>
          </a:p>
          <a:p>
            <a:pPr marL="514350" indent="-514350">
              <a:buClr>
                <a:srgbClr val="025EFF"/>
              </a:buClr>
              <a:buSzPct val="100000"/>
              <a:buFont typeface="+mj-lt"/>
              <a:buAutoNum type="arabicPeriod"/>
            </a:pPr>
            <a:r>
              <a:rPr lang="en-US" sz="3000" dirty="0">
                <a:solidFill>
                  <a:srgbClr val="0D1E25"/>
                </a:solidFill>
              </a:rPr>
              <a:t>The ultimate source of information about human preferences is human behavior.</a:t>
            </a:r>
          </a:p>
          <a:p>
            <a:pPr marL="0" indent="0">
              <a:buNone/>
            </a:pPr>
            <a:endParaRPr lang="en-US" sz="3000" dirty="0">
              <a:solidFill>
                <a:srgbClr val="0D1E25"/>
              </a:solidFill>
            </a:endParaRPr>
          </a:p>
          <a:p>
            <a:pPr marL="0" indent="0">
              <a:buNone/>
            </a:pPr>
            <a:r>
              <a:rPr lang="en-US" sz="3000" dirty="0">
                <a:solidFill>
                  <a:srgbClr val="0D1E25"/>
                </a:solidFill>
              </a:rPr>
              <a:t>Others proposals:</a:t>
            </a:r>
          </a:p>
          <a:p>
            <a:pPr>
              <a:buClr>
                <a:srgbClr val="025EFF"/>
              </a:buClr>
            </a:pPr>
            <a:r>
              <a:rPr lang="en-US" sz="3000" dirty="0">
                <a:solidFill>
                  <a:srgbClr val="025EFF"/>
                </a:solidFill>
                <a:hlinkClick r:id="rId3">
                  <a:extLst>
                    <a:ext uri="{A12FA001-AC4F-418D-AE19-62706E023703}">
                      <ahyp:hlinkClr xmlns:ahyp="http://schemas.microsoft.com/office/drawing/2018/hyperlinkcolor" val="tx"/>
                    </a:ext>
                  </a:extLst>
                </a:hlinkClick>
              </a:rPr>
              <a:t>Eliciting Latent Knowledge</a:t>
            </a:r>
            <a:r>
              <a:rPr lang="en-US" sz="3000" dirty="0">
                <a:solidFill>
                  <a:srgbClr val="025EFF"/>
                </a:solidFill>
              </a:rPr>
              <a:t> (ELK)</a:t>
            </a:r>
          </a:p>
        </p:txBody>
      </p:sp>
      <p:sp>
        <p:nvSpPr>
          <p:cNvPr id="4" name="Text Placeholder 3">
            <a:extLst>
              <a:ext uri="{FF2B5EF4-FFF2-40B4-BE49-F238E27FC236}">
                <a16:creationId xmlns:a16="http://schemas.microsoft.com/office/drawing/2014/main" id="{732C9A9D-6C1A-47B1-B15B-103C2321D906}"/>
              </a:ext>
            </a:extLst>
          </p:cNvPr>
          <p:cNvSpPr>
            <a:spLocks noGrp="1"/>
          </p:cNvSpPr>
          <p:nvPr>
            <p:ph type="body" idx="2"/>
          </p:nvPr>
        </p:nvSpPr>
        <p:spPr>
          <a:xfrm>
            <a:off x="514459" y="2071624"/>
            <a:ext cx="21179139" cy="730250"/>
          </a:xfrm>
        </p:spPr>
        <p:txBody>
          <a:bodyPr>
            <a:normAutofit/>
          </a:bodyPr>
          <a:lstStyle/>
          <a:p>
            <a:pPr marL="58738" indent="-7938"/>
            <a:r>
              <a:rPr lang="en-US" sz="3600" dirty="0">
                <a:solidFill>
                  <a:srgbClr val="002F9F"/>
                </a:solidFill>
              </a:rPr>
              <a:t>Quest for the perfect objective</a:t>
            </a:r>
          </a:p>
        </p:txBody>
      </p:sp>
    </p:spTree>
    <p:extLst>
      <p:ext uri="{BB962C8B-B14F-4D97-AF65-F5344CB8AC3E}">
        <p14:creationId xmlns:p14="http://schemas.microsoft.com/office/powerpoint/2010/main" val="7995902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714D-FF1F-4AF1-A9EE-65C9B1BBBA27}"/>
              </a:ext>
            </a:extLst>
          </p:cNvPr>
          <p:cNvSpPr>
            <a:spLocks noGrp="1"/>
          </p:cNvSpPr>
          <p:nvPr>
            <p:ph type="title"/>
          </p:nvPr>
        </p:nvSpPr>
        <p:spPr/>
        <p:txBody>
          <a:bodyPr/>
          <a:lstStyle/>
          <a:p>
            <a:r>
              <a:rPr lang="en-US" dirty="0"/>
              <a:t>AGI Roadmap</a:t>
            </a:r>
          </a:p>
        </p:txBody>
      </p:sp>
      <p:sp>
        <p:nvSpPr>
          <p:cNvPr id="3" name="Text Placeholder 2">
            <a:extLst>
              <a:ext uri="{FF2B5EF4-FFF2-40B4-BE49-F238E27FC236}">
                <a16:creationId xmlns:a16="http://schemas.microsoft.com/office/drawing/2014/main" id="{AFE1CCCF-36CC-4097-8675-5669751FB95F}"/>
              </a:ext>
            </a:extLst>
          </p:cNvPr>
          <p:cNvSpPr>
            <a:spLocks noGrp="1"/>
          </p:cNvSpPr>
          <p:nvPr>
            <p:ph type="body" idx="1"/>
          </p:nvPr>
        </p:nvSpPr>
        <p:spPr/>
        <p:txBody>
          <a:bodyPr/>
          <a:lstStyle/>
          <a:p>
            <a:pPr>
              <a:lnSpc>
                <a:spcPct val="150000"/>
              </a:lnSpc>
              <a:spcBef>
                <a:spcPts val="0"/>
              </a:spcBef>
              <a:buClr>
                <a:srgbClr val="025EFF"/>
              </a:buClr>
            </a:pPr>
            <a:r>
              <a:rPr lang="en-GB" dirty="0">
                <a:solidFill>
                  <a:srgbClr val="025EFF"/>
                </a:solidFill>
                <a:hlinkClick r:id="rId2">
                  <a:extLst>
                    <a:ext uri="{A12FA001-AC4F-418D-AE19-62706E023703}">
                      <ahyp:hlinkClr xmlns:ahyp="http://schemas.microsoft.com/office/drawing/2018/hyperlinkcolor" val="tx"/>
                    </a:ext>
                  </a:extLst>
                </a:hlinkClick>
              </a:rPr>
              <a:t>https://maraoz.com/2022/10/31/agi-roadmap/</a:t>
            </a:r>
            <a:endParaRPr lang="en-GB" dirty="0">
              <a:solidFill>
                <a:srgbClr val="025EFF"/>
              </a:solidFill>
            </a:endParaRPr>
          </a:p>
          <a:p>
            <a:pPr>
              <a:lnSpc>
                <a:spcPct val="150000"/>
              </a:lnSpc>
              <a:spcBef>
                <a:spcPts val="0"/>
              </a:spcBef>
              <a:buClr>
                <a:srgbClr val="025EFF"/>
              </a:buClr>
            </a:pPr>
            <a:r>
              <a:rPr lang="en-GB" dirty="0">
                <a:solidFill>
                  <a:srgbClr val="025EFF"/>
                </a:solidFill>
                <a:hlinkClick r:id="rId3">
                  <a:extLst>
                    <a:ext uri="{A12FA001-AC4F-418D-AE19-62706E023703}">
                      <ahyp:hlinkClr xmlns:ahyp="http://schemas.microsoft.com/office/drawing/2018/hyperlinkcolor" val="tx"/>
                    </a:ext>
                  </a:extLst>
                </a:hlinkClick>
              </a:rPr>
              <a:t>https://aeon.co/essays/how-close-are-we-to-creating-artificial-intelligence</a:t>
            </a:r>
            <a:endParaRPr lang="en-GB" dirty="0">
              <a:solidFill>
                <a:srgbClr val="025EFF"/>
              </a:solidFill>
            </a:endParaRPr>
          </a:p>
          <a:p>
            <a:pPr>
              <a:lnSpc>
                <a:spcPct val="150000"/>
              </a:lnSpc>
              <a:spcBef>
                <a:spcPts val="0"/>
              </a:spcBef>
              <a:buClr>
                <a:srgbClr val="025EFF"/>
              </a:buClr>
            </a:pPr>
            <a:r>
              <a:rPr lang="en-GB" dirty="0">
                <a:solidFill>
                  <a:srgbClr val="0D1E25"/>
                </a:solidFill>
              </a:rPr>
              <a:t>Ada Lovelace “General Purpose Computer” in 19</a:t>
            </a:r>
            <a:r>
              <a:rPr lang="en-GB" baseline="30000" dirty="0">
                <a:solidFill>
                  <a:srgbClr val="0D1E25"/>
                </a:solidFill>
              </a:rPr>
              <a:t>th</a:t>
            </a:r>
            <a:r>
              <a:rPr lang="en-GB" dirty="0">
                <a:solidFill>
                  <a:srgbClr val="0D1E25"/>
                </a:solidFill>
              </a:rPr>
              <a:t> century</a:t>
            </a:r>
          </a:p>
          <a:p>
            <a:pPr>
              <a:lnSpc>
                <a:spcPct val="150000"/>
              </a:lnSpc>
              <a:spcBef>
                <a:spcPts val="0"/>
              </a:spcBef>
              <a:buClr>
                <a:srgbClr val="025EFF"/>
              </a:buClr>
            </a:pPr>
            <a:r>
              <a:rPr lang="en-GB" dirty="0">
                <a:solidFill>
                  <a:srgbClr val="0D1E25"/>
                </a:solidFill>
              </a:rPr>
              <a:t>Companies working on this like </a:t>
            </a:r>
            <a:r>
              <a:rPr lang="en-GB" dirty="0">
                <a:solidFill>
                  <a:srgbClr val="0D1E25"/>
                </a:solidFill>
                <a:hlinkClick r:id="rId4"/>
              </a:rPr>
              <a:t>adept.ai</a:t>
            </a:r>
            <a:endParaRPr lang="en-GB" dirty="0">
              <a:solidFill>
                <a:srgbClr val="0D1E25"/>
              </a:solidFill>
            </a:endParaRPr>
          </a:p>
          <a:p>
            <a:pPr>
              <a:lnSpc>
                <a:spcPct val="150000"/>
              </a:lnSpc>
              <a:spcBef>
                <a:spcPts val="0"/>
              </a:spcBef>
              <a:buClr>
                <a:srgbClr val="025EFF"/>
              </a:buClr>
            </a:pPr>
            <a:r>
              <a:rPr lang="en-GB" dirty="0">
                <a:solidFill>
                  <a:srgbClr val="0D1E25"/>
                </a:solidFill>
              </a:rPr>
              <a:t>Academic research: </a:t>
            </a:r>
            <a:r>
              <a:rPr lang="en-GB" sz="3200" dirty="0">
                <a:solidFill>
                  <a:srgbClr val="025EFF"/>
                </a:solidFill>
                <a:hlinkClick r:id="rId5">
                  <a:extLst>
                    <a:ext uri="{A12FA001-AC4F-418D-AE19-62706E023703}">
                      <ahyp:hlinkClr xmlns:ahyp="http://schemas.microsoft.com/office/drawing/2018/hyperlinkcolor" val="tx"/>
                    </a:ext>
                  </a:extLst>
                </a:hlinkClick>
              </a:rPr>
              <a:t>https://scholar.google.be/scholar?q=roadmap+of+artificial+general+intelligence&amp;hl=en&amp;as_sdt=0&amp;as_vis=1&amp;oi=scholart</a:t>
            </a:r>
            <a:endParaRPr lang="en-GB" sz="3200" dirty="0">
              <a:solidFill>
                <a:srgbClr val="025EFF"/>
              </a:solidFill>
            </a:endParaRPr>
          </a:p>
          <a:p>
            <a:pPr lvl="1" indent="-457200">
              <a:lnSpc>
                <a:spcPct val="150000"/>
              </a:lnSpc>
              <a:spcBef>
                <a:spcPts val="0"/>
              </a:spcBef>
              <a:buClr>
                <a:srgbClr val="025EFF"/>
              </a:buClr>
              <a:buSzPts val="3600"/>
            </a:pPr>
            <a:r>
              <a:rPr lang="nl-NL" dirty="0">
                <a:solidFill>
                  <a:srgbClr val="025EFF"/>
                </a:solidFill>
                <a:hlinkClick r:id="rId6">
                  <a:extLst>
                    <a:ext uri="{A12FA001-AC4F-418D-AE19-62706E023703}">
                      <ahyp:hlinkClr xmlns:ahyp="http://schemas.microsoft.com/office/drawing/2018/hyperlinkcolor" val="tx"/>
                    </a:ext>
                  </a:extLst>
                </a:hlinkClick>
              </a:rPr>
              <a:t>http://agi-conf.org/2022/accepted-papers/</a:t>
            </a:r>
            <a:endParaRPr lang="nl-NL" dirty="0">
              <a:solidFill>
                <a:srgbClr val="025EFF"/>
              </a:solidFill>
            </a:endParaRPr>
          </a:p>
        </p:txBody>
      </p:sp>
      <p:sp>
        <p:nvSpPr>
          <p:cNvPr id="4" name="Text Placeholder 3">
            <a:extLst>
              <a:ext uri="{FF2B5EF4-FFF2-40B4-BE49-F238E27FC236}">
                <a16:creationId xmlns:a16="http://schemas.microsoft.com/office/drawing/2014/main" id="{EF8A47C2-5371-4ED2-B177-C46992F199F0}"/>
              </a:ext>
            </a:extLst>
          </p:cNvPr>
          <p:cNvSpPr>
            <a:spLocks noGrp="1"/>
          </p:cNvSpPr>
          <p:nvPr>
            <p:ph type="body" idx="2"/>
          </p:nvPr>
        </p:nvSpPr>
        <p:spPr/>
        <p:txBody>
          <a:bodyPr>
            <a:normAutofit/>
          </a:bodyPr>
          <a:lstStyle/>
          <a:p>
            <a:r>
              <a:rPr lang="en-US" sz="3200" dirty="0">
                <a:solidFill>
                  <a:srgbClr val="002F9F"/>
                </a:solidFill>
              </a:rPr>
              <a:t>The laws of physics imply that artificial intelligence must be possible. So what’s blocking us?</a:t>
            </a:r>
          </a:p>
        </p:txBody>
      </p:sp>
    </p:spTree>
    <p:extLst>
      <p:ext uri="{BB962C8B-B14F-4D97-AF65-F5344CB8AC3E}">
        <p14:creationId xmlns:p14="http://schemas.microsoft.com/office/powerpoint/2010/main" val="2686278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sp>
        <p:nvSpPr>
          <p:cNvPr id="12" name="Rectangle 11">
            <a:extLst>
              <a:ext uri="{FF2B5EF4-FFF2-40B4-BE49-F238E27FC236}">
                <a16:creationId xmlns:a16="http://schemas.microsoft.com/office/drawing/2014/main" id="{784CB9B3-1CE4-42A1-892C-36D5574BC45E}"/>
              </a:ext>
            </a:extLst>
          </p:cNvPr>
          <p:cNvSpPr/>
          <p:nvPr/>
        </p:nvSpPr>
        <p:spPr>
          <a:xfrm>
            <a:off x="-555610" y="546597"/>
            <a:ext cx="24022268" cy="1362124"/>
          </a:xfrm>
          <a:prstGeom prst="rect">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Google Shape;223;p4"/>
          <p:cNvSpPr txBox="1"/>
          <p:nvPr/>
        </p:nvSpPr>
        <p:spPr>
          <a:xfrm>
            <a:off x="917342" y="404079"/>
            <a:ext cx="22399857" cy="1727652"/>
          </a:xfrm>
          <a:prstGeom prst="rect">
            <a:avLst/>
          </a:prstGeom>
          <a:noFill/>
          <a:ln>
            <a:noFill/>
          </a:ln>
        </p:spPr>
        <p:txBody>
          <a:bodyPr spcFirstLastPara="1" wrap="square" lIns="50800" tIns="50800" rIns="50800" bIns="50800" anchor="t" anchorCtr="0">
            <a:spAutoFit/>
          </a:bodyPr>
          <a:lstStyle/>
          <a:p>
            <a:pPr lvl="0">
              <a:lnSpc>
                <a:spcPct val="120000"/>
              </a:lnSpc>
              <a:buClr>
                <a:srgbClr val="025FFF"/>
              </a:buClr>
              <a:buSzPts val="7000"/>
            </a:pPr>
            <a:r>
              <a:rPr lang="en-US" sz="8800" b="1" spc="-150" dirty="0">
                <a:solidFill>
                  <a:schemeClr val="bg1"/>
                </a:solidFill>
                <a:latin typeface="Poppins" panose="00000500000000000000" pitchFamily="2" charset="0"/>
                <a:cs typeface="Poppins" panose="00000500000000000000" pitchFamily="2" charset="0"/>
              </a:rPr>
              <a:t>Some NLP tasks and applications</a:t>
            </a:r>
          </a:p>
        </p:txBody>
      </p:sp>
      <p:sp>
        <p:nvSpPr>
          <p:cNvPr id="8" name="Google Shape;260;p7">
            <a:extLst>
              <a:ext uri="{FF2B5EF4-FFF2-40B4-BE49-F238E27FC236}">
                <a16:creationId xmlns:a16="http://schemas.microsoft.com/office/drawing/2014/main" id="{A8FD0D7A-22DF-483A-9470-C466B3F0EF9C}"/>
              </a:ext>
            </a:extLst>
          </p:cNvPr>
          <p:cNvSpPr txBox="1"/>
          <p:nvPr/>
        </p:nvSpPr>
        <p:spPr>
          <a:xfrm>
            <a:off x="11835711" y="2797780"/>
            <a:ext cx="11481488" cy="10739350"/>
          </a:xfrm>
          <a:prstGeom prst="rect">
            <a:avLst/>
          </a:prstGeom>
          <a:noFill/>
          <a:ln>
            <a:noFill/>
          </a:ln>
        </p:spPr>
        <p:txBody>
          <a:bodyPr spcFirstLastPara="1" wrap="square" lIns="50800" tIns="50800" rIns="50800" bIns="50800" anchor="t" anchorCtr="0">
            <a:spAutoFit/>
          </a:bodyPr>
          <a:lstStyle/>
          <a:p>
            <a:pPr>
              <a:lnSpc>
                <a:spcPct val="120000"/>
              </a:lnSpc>
              <a:buClr>
                <a:srgbClr val="025EFF"/>
              </a:buClr>
              <a:buSzPct val="100000"/>
            </a:pPr>
            <a:r>
              <a:rPr lang="en-GB" sz="4800" b="1" dirty="0">
                <a:solidFill>
                  <a:srgbClr val="002F9F"/>
                </a:solidFill>
                <a:effectLst/>
                <a:latin typeface="Poppins" panose="00000500000000000000" pitchFamily="2" charset="0"/>
                <a:cs typeface="Poppins" panose="00000500000000000000" pitchFamily="2" charset="0"/>
              </a:rPr>
              <a:t>Applications</a:t>
            </a:r>
            <a:endParaRPr lang="en-GB" sz="4800" i="0" u="none" strike="noStrike" cap="none" dirty="0">
              <a:solidFill>
                <a:srgbClr val="0D1E25"/>
              </a:solidFill>
              <a:latin typeface="Poppins" panose="00000500000000000000" pitchFamily="2" charset="0"/>
              <a:ea typeface="Lato"/>
              <a:cs typeface="Poppins" panose="00000500000000000000" pitchFamily="2" charset="0"/>
              <a:sym typeface="Lato"/>
            </a:endParaRPr>
          </a:p>
          <a:p>
            <a:pPr marL="571500" marR="0" lvl="0" indent="-571500" algn="l" rtl="0">
              <a:lnSpc>
                <a:spcPct val="12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a:cs typeface="Poppins" panose="00000500000000000000" pitchFamily="2" charset="0"/>
                <a:sym typeface="Lato"/>
              </a:rPr>
              <a:t>Chatbots</a:t>
            </a:r>
            <a:endParaRPr sz="4800" dirty="0">
              <a:solidFill>
                <a:srgbClr val="0D1E25"/>
              </a:solidFill>
              <a:latin typeface="Poppins" panose="00000500000000000000" pitchFamily="2" charset="0"/>
              <a:cs typeface="Poppins" panose="00000500000000000000" pitchFamily="2" charset="0"/>
            </a:endParaRPr>
          </a:p>
          <a:p>
            <a:pPr marL="571500" marR="0" lvl="0" indent="-571500" algn="l" rtl="0">
              <a:lnSpc>
                <a:spcPct val="12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a:cs typeface="Poppins" panose="00000500000000000000" pitchFamily="2" charset="0"/>
                <a:sym typeface="Lato"/>
              </a:rPr>
              <a:t>E-mail classification</a:t>
            </a:r>
            <a:endParaRPr sz="4800" i="0" u="none" strike="noStrike" cap="none" dirty="0">
              <a:solidFill>
                <a:srgbClr val="0D1E25"/>
              </a:solidFill>
              <a:latin typeface="Poppins" panose="00000500000000000000" pitchFamily="2" charset="0"/>
              <a:ea typeface="Lato"/>
              <a:cs typeface="Poppins" panose="00000500000000000000" pitchFamily="2" charset="0"/>
              <a:sym typeface="Lato"/>
            </a:endParaRPr>
          </a:p>
          <a:p>
            <a:pPr marL="571500" marR="0" lvl="0" indent="-571500" algn="l" rtl="0">
              <a:lnSpc>
                <a:spcPct val="12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a:cs typeface="Poppins" panose="00000500000000000000" pitchFamily="2" charset="0"/>
                <a:sym typeface="Lato"/>
              </a:rPr>
              <a:t>Spam filters</a:t>
            </a:r>
            <a:endParaRPr sz="4800" dirty="0">
              <a:solidFill>
                <a:srgbClr val="0D1E25"/>
              </a:solidFill>
              <a:latin typeface="Poppins" panose="00000500000000000000" pitchFamily="2" charset="0"/>
              <a:cs typeface="Poppins" panose="00000500000000000000" pitchFamily="2" charset="0"/>
            </a:endParaRPr>
          </a:p>
          <a:p>
            <a:pPr marL="571500" marR="0" lvl="0" indent="-571500" algn="l" rtl="0">
              <a:lnSpc>
                <a:spcPct val="12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a:cs typeface="Poppins" panose="00000500000000000000" pitchFamily="2" charset="0"/>
                <a:sym typeface="Lato"/>
              </a:rPr>
              <a:t>Hate speech detection</a:t>
            </a:r>
            <a:endParaRPr sz="4800" i="0" u="none" strike="noStrike" cap="none" dirty="0">
              <a:solidFill>
                <a:srgbClr val="0D1E25"/>
              </a:solidFill>
              <a:latin typeface="Poppins" panose="00000500000000000000" pitchFamily="2" charset="0"/>
              <a:ea typeface="Lato"/>
              <a:cs typeface="Poppins" panose="00000500000000000000" pitchFamily="2" charset="0"/>
              <a:sym typeface="Lato"/>
            </a:endParaRPr>
          </a:p>
          <a:p>
            <a:pPr marL="571500" marR="0" lvl="0" indent="-571500" algn="l" rtl="0">
              <a:lnSpc>
                <a:spcPct val="12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a:cs typeface="Poppins" panose="00000500000000000000" pitchFamily="2" charset="0"/>
                <a:sym typeface="Lato"/>
              </a:rPr>
              <a:t>Auto-correct</a:t>
            </a:r>
            <a:endParaRPr sz="4800" dirty="0">
              <a:solidFill>
                <a:srgbClr val="0D1E25"/>
              </a:solidFill>
              <a:latin typeface="Poppins" panose="00000500000000000000" pitchFamily="2" charset="0"/>
              <a:cs typeface="Poppins" panose="00000500000000000000" pitchFamily="2" charset="0"/>
            </a:endParaRPr>
          </a:p>
          <a:p>
            <a:pPr marL="571500" marR="0" lvl="0" indent="-571500" algn="l" rtl="0">
              <a:lnSpc>
                <a:spcPct val="12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a:cs typeface="Poppins" panose="00000500000000000000" pitchFamily="2" charset="0"/>
                <a:sym typeface="Lato"/>
              </a:rPr>
              <a:t>Smart assistants</a:t>
            </a:r>
            <a:endParaRPr sz="4800" i="0" u="none" strike="noStrike" cap="none" dirty="0">
              <a:solidFill>
                <a:srgbClr val="0D1E25"/>
              </a:solidFill>
              <a:latin typeface="Poppins" panose="00000500000000000000" pitchFamily="2" charset="0"/>
              <a:ea typeface="Lato"/>
              <a:cs typeface="Poppins" panose="00000500000000000000" pitchFamily="2" charset="0"/>
              <a:sym typeface="Lato"/>
            </a:endParaRPr>
          </a:p>
          <a:p>
            <a:pPr marL="571500" marR="0" lvl="0" indent="-571500" algn="l" rtl="0">
              <a:lnSpc>
                <a:spcPct val="12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a:cs typeface="Poppins" panose="00000500000000000000" pitchFamily="2" charset="0"/>
                <a:sym typeface="Lato"/>
              </a:rPr>
              <a:t>Summarisation</a:t>
            </a:r>
            <a:endParaRPr sz="4800" i="0" u="none" strike="noStrike" cap="none" dirty="0">
              <a:solidFill>
                <a:srgbClr val="0D1E25"/>
              </a:solidFill>
              <a:latin typeface="Poppins" panose="00000500000000000000" pitchFamily="2" charset="0"/>
              <a:ea typeface="Lato"/>
              <a:cs typeface="Poppins" panose="00000500000000000000" pitchFamily="2" charset="0"/>
              <a:sym typeface="Lato"/>
            </a:endParaRPr>
          </a:p>
          <a:p>
            <a:pPr marL="571500" marR="0" lvl="0" indent="-571500" algn="l" rtl="0">
              <a:lnSpc>
                <a:spcPct val="12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a:cs typeface="Poppins" panose="00000500000000000000" pitchFamily="2" charset="0"/>
                <a:sym typeface="Lato"/>
              </a:rPr>
              <a:t>Google and other semantic search</a:t>
            </a:r>
            <a:endParaRPr sz="4800" dirty="0">
              <a:solidFill>
                <a:srgbClr val="0D1E25"/>
              </a:solidFill>
              <a:latin typeface="Poppins" panose="00000500000000000000" pitchFamily="2" charset="0"/>
              <a:cs typeface="Poppins" panose="00000500000000000000" pitchFamily="2" charset="0"/>
            </a:endParaRPr>
          </a:p>
          <a:p>
            <a:pPr marL="571500" marR="0" lvl="0" indent="-571500" algn="l" rtl="0">
              <a:lnSpc>
                <a:spcPct val="12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a:cs typeface="Poppins" panose="00000500000000000000" pitchFamily="2" charset="0"/>
                <a:sym typeface="Lato"/>
              </a:rPr>
              <a:t>Knowledge base mining</a:t>
            </a:r>
            <a:endParaRPr sz="4800" i="0" u="none" strike="noStrike" cap="none" dirty="0">
              <a:solidFill>
                <a:srgbClr val="0D1E25"/>
              </a:solidFill>
              <a:latin typeface="Poppins" panose="00000500000000000000" pitchFamily="2" charset="0"/>
              <a:ea typeface="Lato"/>
              <a:cs typeface="Poppins" panose="00000500000000000000" pitchFamily="2" charset="0"/>
              <a:sym typeface="Lato"/>
            </a:endParaRPr>
          </a:p>
          <a:p>
            <a:pPr marL="571500" marR="0" lvl="0" indent="-571500" algn="l" rtl="0">
              <a:lnSpc>
                <a:spcPct val="12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a:cs typeface="Poppins" panose="00000500000000000000" pitchFamily="2" charset="0"/>
                <a:sym typeface="Lato"/>
              </a:rPr>
              <a:t>Contract analysis</a:t>
            </a:r>
          </a:p>
          <a:p>
            <a:pPr marL="571500" marR="0" lvl="0" indent="-571500" algn="l" rtl="0">
              <a:lnSpc>
                <a:spcPct val="120000"/>
              </a:lnSpc>
              <a:spcBef>
                <a:spcPts val="0"/>
              </a:spcBef>
              <a:spcAft>
                <a:spcPts val="0"/>
              </a:spcAft>
              <a:buClr>
                <a:srgbClr val="025EFF"/>
              </a:buClr>
              <a:buSzPct val="100000"/>
              <a:buFont typeface="Arial" panose="020B0604020202020204" pitchFamily="34" charset="0"/>
              <a:buChar char="•"/>
            </a:pPr>
            <a:r>
              <a:rPr lang="en-GB" sz="4800" dirty="0">
                <a:solidFill>
                  <a:srgbClr val="0D1E25"/>
                </a:solidFill>
                <a:latin typeface="Poppins" panose="00000500000000000000" pitchFamily="2" charset="0"/>
                <a:ea typeface="Lato"/>
                <a:cs typeface="Poppins" panose="00000500000000000000" pitchFamily="2" charset="0"/>
                <a:sym typeface="Lato"/>
              </a:rPr>
              <a:t>…</a:t>
            </a:r>
            <a:endParaRPr sz="4800" dirty="0">
              <a:solidFill>
                <a:srgbClr val="0D1E25"/>
              </a:solidFill>
              <a:latin typeface="Poppins" panose="00000500000000000000" pitchFamily="2" charset="0"/>
              <a:cs typeface="Poppins" panose="00000500000000000000" pitchFamily="2" charset="0"/>
            </a:endParaRPr>
          </a:p>
        </p:txBody>
      </p:sp>
      <p:sp>
        <p:nvSpPr>
          <p:cNvPr id="9" name="TextBox 6">
            <a:extLst>
              <a:ext uri="{FF2B5EF4-FFF2-40B4-BE49-F238E27FC236}">
                <a16:creationId xmlns:a16="http://schemas.microsoft.com/office/drawing/2014/main" id="{440B8F83-2E2C-BEB6-BA46-DC03AF034DD0}"/>
              </a:ext>
            </a:extLst>
          </p:cNvPr>
          <p:cNvSpPr txBox="1"/>
          <p:nvPr/>
        </p:nvSpPr>
        <p:spPr>
          <a:xfrm>
            <a:off x="1211255" y="3303106"/>
            <a:ext cx="9565601" cy="11664732"/>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4800" b="1" dirty="0">
                <a:solidFill>
                  <a:srgbClr val="002F9F"/>
                </a:solidFill>
                <a:effectLst/>
                <a:latin typeface="Poppins" panose="00000500000000000000" pitchFamily="2" charset="0"/>
                <a:cs typeface="Poppins" panose="00000500000000000000" pitchFamily="2" charset="0"/>
              </a:rPr>
              <a:t>Tasks</a:t>
            </a:r>
          </a:p>
          <a:p>
            <a:pPr marL="685800" indent="-685800">
              <a:buClr>
                <a:srgbClr val="025EFF"/>
              </a:buClr>
              <a:buFont typeface="Arial" panose="020B0604020202020204" pitchFamily="34" charset="0"/>
              <a:buChar char="•"/>
            </a:pPr>
            <a:r>
              <a:rPr lang="en-GB" sz="4800" dirty="0">
                <a:solidFill>
                  <a:srgbClr val="0D1E25"/>
                </a:solidFill>
                <a:effectLst/>
                <a:latin typeface="Poppins" panose="00000500000000000000" pitchFamily="2" charset="0"/>
                <a:cs typeface="Poppins" panose="00000500000000000000" pitchFamily="2" charset="0"/>
              </a:rPr>
              <a:t>Classification</a:t>
            </a:r>
          </a:p>
          <a:p>
            <a:pPr marL="685800" indent="-685800">
              <a:buClr>
                <a:srgbClr val="025EFF"/>
              </a:buClr>
              <a:buFont typeface="Arial" panose="020B0604020202020204" pitchFamily="34" charset="0"/>
              <a:buChar char="•"/>
            </a:pPr>
            <a:r>
              <a:rPr lang="en-GB" sz="4800" dirty="0">
                <a:solidFill>
                  <a:srgbClr val="0D1E25"/>
                </a:solidFill>
                <a:effectLst/>
                <a:latin typeface="Poppins" panose="00000500000000000000" pitchFamily="2" charset="0"/>
                <a:cs typeface="Poppins" panose="00000500000000000000" pitchFamily="2" charset="0"/>
              </a:rPr>
              <a:t>Named entity recognition</a:t>
            </a:r>
            <a:endParaRPr lang="en-GB" sz="4800" dirty="0">
              <a:solidFill>
                <a:srgbClr val="0D1E25"/>
              </a:solidFill>
              <a:latin typeface="Poppins" panose="00000500000000000000" pitchFamily="2" charset="0"/>
              <a:cs typeface="Poppins" panose="00000500000000000000" pitchFamily="2" charset="0"/>
            </a:endParaRPr>
          </a:p>
          <a:p>
            <a:pPr marL="685800" indent="-685800">
              <a:buClr>
                <a:srgbClr val="025EFF"/>
              </a:buClr>
              <a:buFont typeface="Arial" panose="020B0604020202020204" pitchFamily="34" charset="0"/>
              <a:buChar char="•"/>
            </a:pPr>
            <a:r>
              <a:rPr lang="en-GB" sz="4800" dirty="0">
                <a:solidFill>
                  <a:srgbClr val="0D1E25"/>
                </a:solidFill>
                <a:effectLst/>
                <a:latin typeface="Poppins" panose="00000500000000000000" pitchFamily="2" charset="0"/>
                <a:cs typeface="Poppins" panose="00000500000000000000" pitchFamily="2" charset="0"/>
              </a:rPr>
              <a:t>Coreference resolution</a:t>
            </a:r>
            <a:endParaRPr lang="en-GB" sz="4800" dirty="0">
              <a:solidFill>
                <a:srgbClr val="0D1E25"/>
              </a:solidFill>
              <a:latin typeface="Poppins" panose="00000500000000000000" pitchFamily="2" charset="0"/>
              <a:cs typeface="Poppins" panose="00000500000000000000" pitchFamily="2" charset="0"/>
            </a:endParaRPr>
          </a:p>
          <a:p>
            <a:pPr marL="685800" indent="-685800">
              <a:buClr>
                <a:srgbClr val="025EFF"/>
              </a:buClr>
              <a:buFont typeface="Arial" panose="020B0604020202020204" pitchFamily="34" charset="0"/>
              <a:buChar char="•"/>
            </a:pPr>
            <a:r>
              <a:rPr lang="en-GB" sz="4800" dirty="0">
                <a:solidFill>
                  <a:srgbClr val="0D1E25"/>
                </a:solidFill>
                <a:effectLst/>
                <a:latin typeface="Poppins" panose="00000500000000000000" pitchFamily="2" charset="0"/>
                <a:cs typeface="Poppins" panose="00000500000000000000" pitchFamily="2" charset="0"/>
              </a:rPr>
              <a:t>Sentiment analysis</a:t>
            </a:r>
            <a:endParaRPr lang="en-GB" sz="4800" dirty="0">
              <a:solidFill>
                <a:srgbClr val="0D1E25"/>
              </a:solidFill>
              <a:latin typeface="Poppins" panose="00000500000000000000" pitchFamily="2" charset="0"/>
              <a:cs typeface="Poppins" panose="00000500000000000000" pitchFamily="2" charset="0"/>
            </a:endParaRPr>
          </a:p>
          <a:p>
            <a:pPr marL="685800" indent="-685800">
              <a:buClr>
                <a:srgbClr val="025EFF"/>
              </a:buClr>
              <a:buFont typeface="Arial" panose="020B0604020202020204" pitchFamily="34" charset="0"/>
              <a:buChar char="•"/>
            </a:pPr>
            <a:r>
              <a:rPr lang="en-GB" sz="4800" dirty="0">
                <a:solidFill>
                  <a:srgbClr val="0D1E25"/>
                </a:solidFill>
                <a:latin typeface="Poppins" panose="00000500000000000000" pitchFamily="2" charset="0"/>
                <a:cs typeface="Poppins" panose="00000500000000000000" pitchFamily="2" charset="0"/>
              </a:rPr>
              <a:t>Text generation</a:t>
            </a:r>
          </a:p>
          <a:p>
            <a:pPr marL="685800" indent="-685800">
              <a:buClr>
                <a:srgbClr val="025EFF"/>
              </a:buClr>
              <a:buFont typeface="Arial" panose="020B0604020202020204" pitchFamily="34" charset="0"/>
              <a:buChar char="•"/>
            </a:pPr>
            <a:r>
              <a:rPr lang="en-GB" sz="4800" dirty="0">
                <a:solidFill>
                  <a:srgbClr val="0D1E25"/>
                </a:solidFill>
                <a:latin typeface="Poppins" panose="00000500000000000000" pitchFamily="2" charset="0"/>
                <a:cs typeface="Poppins" panose="00000500000000000000" pitchFamily="2" charset="0"/>
              </a:rPr>
              <a:t>Fill the gap</a:t>
            </a:r>
          </a:p>
          <a:p>
            <a:pPr marL="685800" indent="-685800">
              <a:buClr>
                <a:srgbClr val="025EFF"/>
              </a:buClr>
              <a:buFont typeface="Arial" panose="020B0604020202020204" pitchFamily="34" charset="0"/>
              <a:buChar char="•"/>
            </a:pPr>
            <a:r>
              <a:rPr lang="en-GB" sz="4800" dirty="0">
                <a:solidFill>
                  <a:srgbClr val="0D1E25"/>
                </a:solidFill>
                <a:latin typeface="Poppins" panose="00000500000000000000" pitchFamily="2" charset="0"/>
                <a:cs typeface="Poppins" panose="00000500000000000000" pitchFamily="2" charset="0"/>
              </a:rPr>
              <a:t>Question answering</a:t>
            </a:r>
          </a:p>
          <a:p>
            <a:pPr marL="685800" indent="-685800">
              <a:buClr>
                <a:srgbClr val="025EFF"/>
              </a:buClr>
              <a:buFont typeface="Arial" panose="020B0604020202020204" pitchFamily="34" charset="0"/>
              <a:buChar char="•"/>
            </a:pPr>
            <a:r>
              <a:rPr lang="en-GB" sz="4800" dirty="0">
                <a:solidFill>
                  <a:srgbClr val="0D1E25"/>
                </a:solidFill>
                <a:latin typeface="Poppins" panose="00000500000000000000" pitchFamily="2" charset="0"/>
                <a:cs typeface="Poppins" panose="00000500000000000000" pitchFamily="2" charset="0"/>
              </a:rPr>
              <a:t>Entity linking</a:t>
            </a:r>
          </a:p>
          <a:p>
            <a:pPr marL="685800" indent="-685800">
              <a:buClr>
                <a:srgbClr val="025EFF"/>
              </a:buClr>
              <a:buFont typeface="Arial" panose="020B0604020202020204" pitchFamily="34" charset="0"/>
              <a:buChar char="•"/>
            </a:pPr>
            <a:r>
              <a:rPr lang="en-GB" sz="4800" dirty="0">
                <a:solidFill>
                  <a:srgbClr val="0D1E25"/>
                </a:solidFill>
                <a:latin typeface="Poppins" panose="00000500000000000000" pitchFamily="2" charset="0"/>
                <a:cs typeface="Poppins" panose="00000500000000000000" pitchFamily="2" charset="0"/>
              </a:rPr>
              <a:t>Knowledge base retrieval</a:t>
            </a:r>
          </a:p>
          <a:p>
            <a:pPr marL="685800" indent="-685800">
              <a:buClr>
                <a:srgbClr val="025EFF"/>
              </a:buClr>
              <a:buFont typeface="Arial" panose="020B0604020202020204" pitchFamily="34" charset="0"/>
              <a:buChar char="•"/>
            </a:pPr>
            <a:r>
              <a:rPr lang="en-GB" sz="4800" dirty="0">
                <a:solidFill>
                  <a:srgbClr val="0D1E25"/>
                </a:solidFill>
                <a:latin typeface="Poppins" panose="00000500000000000000" pitchFamily="2" charset="0"/>
                <a:cs typeface="Poppins" panose="00000500000000000000" pitchFamily="2" charset="0"/>
              </a:rPr>
              <a:t>…</a:t>
            </a:r>
          </a:p>
          <a:p>
            <a:pPr marL="685800" indent="-685800">
              <a:buClr>
                <a:srgbClr val="025EFF"/>
              </a:buClr>
              <a:buFont typeface="Arial" panose="020B0604020202020204" pitchFamily="34" charset="0"/>
              <a:buChar char="•"/>
            </a:pPr>
            <a:r>
              <a:rPr lang="en-BE" sz="4000" dirty="0">
                <a:solidFill>
                  <a:srgbClr val="0D1E25"/>
                </a:solidFill>
                <a:latin typeface="Poppins" panose="00000500000000000000" pitchFamily="2" charset="0"/>
                <a:cs typeface="Poppins" panose="00000500000000000000" pitchFamily="2" charset="0"/>
              </a:rPr>
              <a:t>744 tasks defined on </a:t>
            </a:r>
            <a:r>
              <a:rPr lang="en-BE" sz="4000" dirty="0">
                <a:solidFill>
                  <a:srgbClr val="0D1E25"/>
                </a:solidFill>
                <a:latin typeface="Poppins" panose="00000500000000000000" pitchFamily="2" charset="0"/>
                <a:cs typeface="Poppins" panose="00000500000000000000" pitchFamily="2" charset="0"/>
                <a:hlinkClick r:id="rId3"/>
              </a:rPr>
              <a:t>PapersWithCode</a:t>
            </a:r>
            <a:endParaRPr lang="en-BE" sz="4000" dirty="0">
              <a:solidFill>
                <a:srgbClr val="0D1E25"/>
              </a:solidFill>
              <a:latin typeface="Poppins" panose="00000500000000000000" pitchFamily="2" charset="0"/>
              <a:cs typeface="Poppins" panose="00000500000000000000" pitchFamily="2" charset="0"/>
            </a:endParaRPr>
          </a:p>
          <a:p>
            <a:pPr marL="685800" indent="-685800">
              <a:buClr>
                <a:srgbClr val="025EFF"/>
              </a:buClr>
              <a:buFont typeface="Arial" panose="020B0604020202020204" pitchFamily="34" charset="0"/>
              <a:buChar char="•"/>
            </a:pPr>
            <a:endParaRPr lang="en-GB" sz="4800" dirty="0">
              <a:solidFill>
                <a:srgbClr val="0D1E25"/>
              </a:solidFill>
              <a:latin typeface="Poppins" panose="00000500000000000000" pitchFamily="2" charset="0"/>
              <a:cs typeface="Poppins" panose="00000500000000000000" pitchFamily="2" charset="0"/>
            </a:endParaRPr>
          </a:p>
          <a:p>
            <a:pPr marL="685800" indent="-685800">
              <a:buClr>
                <a:srgbClr val="025EFF"/>
              </a:buClr>
              <a:buFont typeface="Arial" panose="020B0604020202020204" pitchFamily="34" charset="0"/>
              <a:buChar char="•"/>
            </a:pPr>
            <a:endParaRPr lang="en-GB" sz="4800" dirty="0">
              <a:solidFill>
                <a:srgbClr val="0D1E25"/>
              </a:solidFill>
              <a:latin typeface="Poppins" panose="00000500000000000000" pitchFamily="2" charset="0"/>
              <a:cs typeface="Poppins" panose="00000500000000000000" pitchFamily="2" charset="0"/>
            </a:endParaRPr>
          </a:p>
          <a:p>
            <a:pPr marL="685800" indent="-685800">
              <a:buClr>
                <a:srgbClr val="025EFF"/>
              </a:buClr>
              <a:buFont typeface="Arial" panose="020B0604020202020204" pitchFamily="34" charset="0"/>
              <a:buChar char="•"/>
            </a:pPr>
            <a:endParaRPr lang="en-GB" sz="4800" dirty="0">
              <a:solidFill>
                <a:srgbClr val="0D1E25"/>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181379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8382-27F3-48AD-8D5F-5C9B7FD66839}"/>
              </a:ext>
            </a:extLst>
          </p:cNvPr>
          <p:cNvSpPr>
            <a:spLocks noGrp="1"/>
          </p:cNvSpPr>
          <p:nvPr>
            <p:ph type="title"/>
          </p:nvPr>
        </p:nvSpPr>
        <p:spPr/>
        <p:txBody>
          <a:bodyPr/>
          <a:lstStyle/>
          <a:p>
            <a:r>
              <a:rPr lang="en-US" dirty="0"/>
              <a:t>AGI, alignment, risks, … suggested reading</a:t>
            </a:r>
          </a:p>
        </p:txBody>
      </p:sp>
      <p:sp>
        <p:nvSpPr>
          <p:cNvPr id="3" name="Text Placeholder 2">
            <a:extLst>
              <a:ext uri="{FF2B5EF4-FFF2-40B4-BE49-F238E27FC236}">
                <a16:creationId xmlns:a16="http://schemas.microsoft.com/office/drawing/2014/main" id="{D10411AE-6F1A-4082-82D2-CB8D05A45B73}"/>
              </a:ext>
            </a:extLst>
          </p:cNvPr>
          <p:cNvSpPr>
            <a:spLocks noGrp="1"/>
          </p:cNvSpPr>
          <p:nvPr>
            <p:ph type="body" idx="1"/>
          </p:nvPr>
        </p:nvSpPr>
        <p:spPr>
          <a:xfrm>
            <a:off x="1602430" y="2985336"/>
            <a:ext cx="21179139" cy="9185127"/>
          </a:xfrm>
        </p:spPr>
        <p:txBody>
          <a:bodyPr>
            <a:noAutofit/>
          </a:bodyPr>
          <a:lstStyle/>
          <a:p>
            <a:pPr marL="0" indent="0">
              <a:buNone/>
            </a:pPr>
            <a:r>
              <a:rPr lang="en-US" b="1" dirty="0">
                <a:solidFill>
                  <a:srgbClr val="002F9F"/>
                </a:solidFill>
              </a:rPr>
              <a:t>Books</a:t>
            </a:r>
          </a:p>
          <a:p>
            <a:pPr>
              <a:buClr>
                <a:srgbClr val="025EFF"/>
              </a:buClr>
            </a:pPr>
            <a:r>
              <a:rPr lang="en-US" dirty="0">
                <a:solidFill>
                  <a:srgbClr val="0D1E25"/>
                </a:solidFill>
              </a:rPr>
              <a:t>Human Compatible – Stuart Russell</a:t>
            </a:r>
          </a:p>
          <a:p>
            <a:pPr>
              <a:buClr>
                <a:srgbClr val="025EFF"/>
              </a:buClr>
            </a:pPr>
            <a:r>
              <a:rPr lang="en-US" dirty="0">
                <a:solidFill>
                  <a:srgbClr val="0D1E25"/>
                </a:solidFill>
              </a:rPr>
              <a:t>Superintelligence: paths, dangers, strategies – Nick Bostrom</a:t>
            </a:r>
          </a:p>
          <a:p>
            <a:pPr>
              <a:buClr>
                <a:srgbClr val="025EFF"/>
              </a:buClr>
            </a:pPr>
            <a:r>
              <a:rPr lang="en-US" dirty="0">
                <a:solidFill>
                  <a:srgbClr val="0D1E25"/>
                </a:solidFill>
              </a:rPr>
              <a:t>The Alignment Problem – Brian Christian</a:t>
            </a:r>
          </a:p>
          <a:p>
            <a:pPr>
              <a:buClr>
                <a:srgbClr val="025EFF"/>
              </a:buClr>
            </a:pPr>
            <a:r>
              <a:rPr lang="en-US" dirty="0">
                <a:solidFill>
                  <a:srgbClr val="0D1E25"/>
                </a:solidFill>
              </a:rPr>
              <a:t>The Singularity is Near – Ray Kurzweil</a:t>
            </a:r>
          </a:p>
          <a:p>
            <a:pPr>
              <a:buClr>
                <a:srgbClr val="025EFF"/>
              </a:buClr>
            </a:pPr>
            <a:r>
              <a:rPr lang="en-US" dirty="0">
                <a:solidFill>
                  <a:srgbClr val="0D1E25"/>
                </a:solidFill>
              </a:rPr>
              <a:t>How to create a mind – Ray Kurzweil</a:t>
            </a:r>
          </a:p>
          <a:p>
            <a:pPr>
              <a:buClr>
                <a:srgbClr val="025EFF"/>
              </a:buClr>
            </a:pPr>
            <a:r>
              <a:rPr lang="en-US" dirty="0">
                <a:solidFill>
                  <a:srgbClr val="0D1E25"/>
                </a:solidFill>
              </a:rPr>
              <a:t>A lot of mind-blowing fiction too. </a:t>
            </a:r>
          </a:p>
          <a:p>
            <a:pPr marL="0" indent="0">
              <a:buNone/>
            </a:pPr>
            <a:endParaRPr lang="en-US" dirty="0">
              <a:solidFill>
                <a:srgbClr val="0D1E25"/>
              </a:solidFill>
            </a:endParaRPr>
          </a:p>
          <a:p>
            <a:pPr marL="0" indent="0">
              <a:buNone/>
            </a:pPr>
            <a:r>
              <a:rPr lang="en-US" b="1" dirty="0">
                <a:solidFill>
                  <a:srgbClr val="002F9F"/>
                </a:solidFill>
              </a:rPr>
              <a:t>Read</a:t>
            </a:r>
          </a:p>
          <a:p>
            <a:pPr>
              <a:buClr>
                <a:srgbClr val="025EFF"/>
              </a:buClr>
            </a:pPr>
            <a:r>
              <a:rPr lang="en-GB" dirty="0">
                <a:solidFill>
                  <a:srgbClr val="025EFF"/>
                </a:solidFill>
                <a:hlinkClick r:id="rId2">
                  <a:extLst>
                    <a:ext uri="{A12FA001-AC4F-418D-AE19-62706E023703}">
                      <ahyp:hlinkClr xmlns:ahyp="http://schemas.microsoft.com/office/drawing/2018/hyperlinkcolor" val="tx"/>
                    </a:ext>
                  </a:extLst>
                </a:hlinkClick>
              </a:rPr>
              <a:t>https://waitbutwhy.com/2015/01/artificial-intelligence-revolution-1.html</a:t>
            </a:r>
            <a:endParaRPr lang="en-BE" dirty="0">
              <a:solidFill>
                <a:srgbClr val="025EFF"/>
              </a:solidFill>
            </a:endParaRPr>
          </a:p>
          <a:p>
            <a:pPr>
              <a:buClr>
                <a:srgbClr val="025EFF"/>
              </a:buClr>
            </a:pPr>
            <a:r>
              <a:rPr lang="en-GB" dirty="0">
                <a:solidFill>
                  <a:srgbClr val="025EFF"/>
                </a:solidFill>
                <a:hlinkClick r:id="rId3">
                  <a:extLst>
                    <a:ext uri="{A12FA001-AC4F-418D-AE19-62706E023703}">
                      <ahyp:hlinkClr xmlns:ahyp="http://schemas.microsoft.com/office/drawing/2018/hyperlinkcolor" val="tx"/>
                    </a:ext>
                  </a:extLst>
                </a:hlinkClick>
              </a:rPr>
              <a:t>https://waitbutwhy.com/2015/01/artificial-intelligence-revolution-2.html</a:t>
            </a:r>
            <a:endParaRPr lang="en-BE" dirty="0">
              <a:solidFill>
                <a:srgbClr val="025EFF"/>
              </a:solidFill>
            </a:endParaRPr>
          </a:p>
          <a:p>
            <a:pPr>
              <a:buClr>
                <a:srgbClr val="025EFF"/>
              </a:buClr>
            </a:pPr>
            <a:r>
              <a:rPr lang="en-BE" dirty="0">
                <a:solidFill>
                  <a:srgbClr val="0D1E25"/>
                </a:solidFill>
              </a:rPr>
              <a:t>Newsletter </a:t>
            </a:r>
            <a:r>
              <a:rPr lang="en-BE" dirty="0">
                <a:solidFill>
                  <a:srgbClr val="025EFF"/>
                </a:solidFill>
                <a:hlinkClick r:id="rId4">
                  <a:extLst>
                    <a:ext uri="{A12FA001-AC4F-418D-AE19-62706E023703}">
                      <ahyp:hlinkClr xmlns:ahyp="http://schemas.microsoft.com/office/drawing/2018/hyperlinkcolor" val="tx"/>
                    </a:ext>
                  </a:extLst>
                </a:hlinkClick>
              </a:rPr>
              <a:t>Astral Codex Ten</a:t>
            </a:r>
            <a:endParaRPr lang="en-BE" dirty="0">
              <a:solidFill>
                <a:srgbClr val="025EFF"/>
              </a:solidFill>
            </a:endParaRPr>
          </a:p>
          <a:p>
            <a:pPr>
              <a:buClr>
                <a:srgbClr val="025EFF"/>
              </a:buClr>
            </a:pPr>
            <a:r>
              <a:rPr lang="en-GB" dirty="0">
                <a:solidFill>
                  <a:srgbClr val="025EFF"/>
                </a:solidFill>
                <a:hlinkClick r:id="rId5">
                  <a:extLst>
                    <a:ext uri="{A12FA001-AC4F-418D-AE19-62706E023703}">
                      <ahyp:hlinkClr xmlns:ahyp="http://schemas.microsoft.com/office/drawing/2018/hyperlinkcolor" val="tx"/>
                    </a:ext>
                  </a:extLst>
                </a:hlinkClick>
              </a:rPr>
              <a:t>https://www.lesswrong.com/tag/ai/</a:t>
            </a:r>
            <a:endParaRPr lang="en-GB" dirty="0">
              <a:solidFill>
                <a:srgbClr val="025EFF"/>
              </a:solidFill>
            </a:endParaRPr>
          </a:p>
          <a:p>
            <a:pPr>
              <a:buClr>
                <a:srgbClr val="025EFF"/>
              </a:buClr>
            </a:pPr>
            <a:r>
              <a:rPr lang="en-GB" dirty="0">
                <a:solidFill>
                  <a:srgbClr val="025EFF"/>
                </a:solidFill>
                <a:hlinkClick r:id="rId6">
                  <a:extLst>
                    <a:ext uri="{A12FA001-AC4F-418D-AE19-62706E023703}">
                      <ahyp:hlinkClr xmlns:ahyp="http://schemas.microsoft.com/office/drawing/2018/hyperlinkcolor" val="tx"/>
                    </a:ext>
                  </a:extLst>
                </a:hlinkClick>
              </a:rPr>
              <a:t>https://80000hours.org/problem-profiles/artificial-intelligence/</a:t>
            </a:r>
            <a:endParaRPr lang="en-GB" dirty="0">
              <a:solidFill>
                <a:srgbClr val="025EFF"/>
              </a:solidFill>
            </a:endParaRPr>
          </a:p>
          <a:p>
            <a:pPr>
              <a:buClr>
                <a:srgbClr val="025EFF"/>
              </a:buClr>
            </a:pPr>
            <a:r>
              <a:rPr lang="en-GB" dirty="0">
                <a:solidFill>
                  <a:srgbClr val="0D1E25"/>
                </a:solidFill>
              </a:rPr>
              <a:t>Follow Eliezer </a:t>
            </a:r>
            <a:r>
              <a:rPr lang="en-GB" dirty="0" err="1">
                <a:solidFill>
                  <a:srgbClr val="0D1E25"/>
                </a:solidFill>
              </a:rPr>
              <a:t>Yudkowsky</a:t>
            </a:r>
            <a:r>
              <a:rPr lang="en-GB" dirty="0">
                <a:solidFill>
                  <a:srgbClr val="0D1E25"/>
                </a:solidFill>
              </a:rPr>
              <a:t> on Twitter. Maybe read “Harry Potter and the Methods of Rationality”</a:t>
            </a:r>
          </a:p>
          <a:p>
            <a:pPr>
              <a:buClr>
                <a:srgbClr val="025EFF"/>
              </a:buClr>
            </a:pPr>
            <a:r>
              <a:rPr lang="en-GB" dirty="0">
                <a:solidFill>
                  <a:srgbClr val="0D1E25"/>
                </a:solidFill>
                <a:hlinkClick r:id="rId7"/>
              </a:rPr>
              <a:t>https://twitter.com/AISafetyMemes</a:t>
            </a:r>
            <a:endParaRPr lang="en-GB" dirty="0">
              <a:solidFill>
                <a:srgbClr val="0D1E25"/>
              </a:solidFill>
            </a:endParaRPr>
          </a:p>
          <a:p>
            <a:pPr>
              <a:buClr>
                <a:srgbClr val="025EFF"/>
              </a:buClr>
            </a:pPr>
            <a:endParaRPr lang="en-BE" dirty="0">
              <a:solidFill>
                <a:srgbClr val="0D1E25"/>
              </a:solidFill>
            </a:endParaRPr>
          </a:p>
        </p:txBody>
      </p:sp>
      <p:sp>
        <p:nvSpPr>
          <p:cNvPr id="4" name="Text Placeholder 3">
            <a:extLst>
              <a:ext uri="{FF2B5EF4-FFF2-40B4-BE49-F238E27FC236}">
                <a16:creationId xmlns:a16="http://schemas.microsoft.com/office/drawing/2014/main" id="{AE005C9E-C45F-4BE6-9703-597E97A9BE97}"/>
              </a:ext>
            </a:extLst>
          </p:cNvPr>
          <p:cNvSpPr>
            <a:spLocks noGrp="1"/>
          </p:cNvSpPr>
          <p:nvPr>
            <p:ph type="body" idx="2"/>
          </p:nvPr>
        </p:nvSpPr>
        <p:spPr>
          <a:xfrm>
            <a:off x="514459" y="2255086"/>
            <a:ext cx="21179139" cy="730250"/>
          </a:xfrm>
        </p:spPr>
        <p:txBody>
          <a:bodyPr>
            <a:normAutofit/>
          </a:bodyPr>
          <a:lstStyle/>
          <a:p>
            <a:r>
              <a:rPr lang="en-US" sz="3200" dirty="0">
                <a:solidFill>
                  <a:srgbClr val="002F9F"/>
                </a:solidFill>
              </a:rPr>
              <a:t>Quest for the perfect objective</a:t>
            </a:r>
          </a:p>
        </p:txBody>
      </p:sp>
    </p:spTree>
    <p:extLst>
      <p:ext uri="{BB962C8B-B14F-4D97-AF65-F5344CB8AC3E}">
        <p14:creationId xmlns:p14="http://schemas.microsoft.com/office/powerpoint/2010/main" val="8926822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gradFill>
          <a:gsLst>
            <a:gs pos="52000">
              <a:srgbClr val="0031A2"/>
            </a:gs>
            <a:gs pos="100000">
              <a:srgbClr val="025EFF"/>
            </a:gs>
          </a:gsLst>
          <a:lin ang="1800000" scaled="0"/>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E82EBB-3F86-4E3E-A952-D769C637F020}"/>
              </a:ext>
            </a:extLst>
          </p:cNvPr>
          <p:cNvSpPr txBox="1">
            <a:spLocks/>
          </p:cNvSpPr>
          <p:nvPr/>
        </p:nvSpPr>
        <p:spPr>
          <a:xfrm>
            <a:off x="2175859" y="5077740"/>
            <a:ext cx="20032282" cy="4127658"/>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algn="ctr"/>
            <a:r>
              <a:rPr lang="en-US" sz="13800" b="1" spc="600" dirty="0"/>
              <a:t>ASSIGNMENT 2:</a:t>
            </a:r>
          </a:p>
          <a:p>
            <a:pPr algn="ctr"/>
            <a:r>
              <a:rPr lang="en-US" sz="13800" b="1" spc="600" dirty="0"/>
              <a:t>End-to-end NLP POC</a:t>
            </a:r>
          </a:p>
        </p:txBody>
      </p:sp>
      <p:sp>
        <p:nvSpPr>
          <p:cNvPr id="5" name="Title 4">
            <a:extLst>
              <a:ext uri="{FF2B5EF4-FFF2-40B4-BE49-F238E27FC236}">
                <a16:creationId xmlns:a16="http://schemas.microsoft.com/office/drawing/2014/main" id="{3302E260-9472-C493-59AC-4A99EC8F9178}"/>
              </a:ext>
            </a:extLst>
          </p:cNvPr>
          <p:cNvSpPr>
            <a:spLocks noGrp="1"/>
          </p:cNvSpPr>
          <p:nvPr>
            <p:ph type="title"/>
          </p:nvPr>
        </p:nvSpPr>
        <p:spPr/>
        <p:txBody>
          <a:bodyPr/>
          <a:lstStyle/>
          <a:p>
            <a:endParaRPr lang="en-BE"/>
          </a:p>
        </p:txBody>
      </p:sp>
    </p:spTree>
    <p:extLst>
      <p:ext uri="{BB962C8B-B14F-4D97-AF65-F5344CB8AC3E}">
        <p14:creationId xmlns:p14="http://schemas.microsoft.com/office/powerpoint/2010/main" val="29273441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CA43-6C0A-480E-8B1E-C9CE976A1C42}"/>
              </a:ext>
            </a:extLst>
          </p:cNvPr>
          <p:cNvSpPr>
            <a:spLocks noGrp="1"/>
          </p:cNvSpPr>
          <p:nvPr>
            <p:ph type="title"/>
          </p:nvPr>
        </p:nvSpPr>
        <p:spPr/>
        <p:txBody>
          <a:bodyPr/>
          <a:lstStyle/>
          <a:p>
            <a:r>
              <a:rPr lang="en-US" dirty="0"/>
              <a:t>Some topic ideas</a:t>
            </a:r>
          </a:p>
        </p:txBody>
      </p:sp>
      <p:sp>
        <p:nvSpPr>
          <p:cNvPr id="3" name="Text Placeholder 2">
            <a:extLst>
              <a:ext uri="{FF2B5EF4-FFF2-40B4-BE49-F238E27FC236}">
                <a16:creationId xmlns:a16="http://schemas.microsoft.com/office/drawing/2014/main" id="{2C970644-56B0-4426-81B2-846585B7453C}"/>
              </a:ext>
            </a:extLst>
          </p:cNvPr>
          <p:cNvSpPr>
            <a:spLocks noGrp="1"/>
          </p:cNvSpPr>
          <p:nvPr>
            <p:ph type="body" idx="1"/>
          </p:nvPr>
        </p:nvSpPr>
        <p:spPr>
          <a:xfrm>
            <a:off x="1602430" y="4209896"/>
            <a:ext cx="21179139" cy="4882689"/>
          </a:xfrm>
        </p:spPr>
        <p:txBody>
          <a:bodyPr>
            <a:normAutofit fontScale="92500" lnSpcReduction="10000"/>
          </a:bodyPr>
          <a:lstStyle/>
          <a:p>
            <a:pPr>
              <a:buClr>
                <a:srgbClr val="025EFF"/>
              </a:buClr>
            </a:pPr>
            <a:r>
              <a:rPr lang="en-US" dirty="0">
                <a:solidFill>
                  <a:srgbClr val="0D1E25"/>
                </a:solidFill>
              </a:rPr>
              <a:t>Any of the use cases discussed during the lecture, applied to a new industry.</a:t>
            </a:r>
          </a:p>
          <a:p>
            <a:pPr>
              <a:buClr>
                <a:srgbClr val="025EFF"/>
              </a:buClr>
            </a:pPr>
            <a:r>
              <a:rPr lang="en-US" dirty="0">
                <a:solidFill>
                  <a:srgbClr val="0D1E25"/>
                </a:solidFill>
              </a:rPr>
              <a:t>Personalized Christmas cards generator</a:t>
            </a:r>
          </a:p>
          <a:p>
            <a:pPr>
              <a:buClr>
                <a:srgbClr val="025EFF"/>
              </a:buClr>
            </a:pPr>
            <a:r>
              <a:rPr lang="en-US" dirty="0">
                <a:solidFill>
                  <a:srgbClr val="0D1E25"/>
                </a:solidFill>
              </a:rPr>
              <a:t>Wedding Thank You’s (</a:t>
            </a:r>
            <a:r>
              <a:rPr lang="en-US" dirty="0">
                <a:solidFill>
                  <a:srgbClr val="025EFF"/>
                </a:solidFill>
                <a:hlinkClick r:id="rId2">
                  <a:extLst>
                    <a:ext uri="{A12FA001-AC4F-418D-AE19-62706E023703}">
                      <ahyp:hlinkClr xmlns:ahyp="http://schemas.microsoft.com/office/drawing/2018/hyperlinkcolor" val="tx"/>
                    </a:ext>
                  </a:extLst>
                </a:hlinkClick>
              </a:rPr>
              <a:t>https://dust.tt/bcmejla/a/cc20d98f70</a:t>
            </a:r>
            <a:r>
              <a:rPr lang="en-US" dirty="0">
                <a:solidFill>
                  <a:srgbClr val="0D1E25"/>
                </a:solidFill>
              </a:rPr>
              <a:t>)</a:t>
            </a:r>
          </a:p>
          <a:p>
            <a:pPr>
              <a:buClr>
                <a:srgbClr val="025EFF"/>
              </a:buClr>
            </a:pPr>
            <a:r>
              <a:rPr lang="en-US" dirty="0">
                <a:solidFill>
                  <a:srgbClr val="0D1E25"/>
                </a:solidFill>
              </a:rPr>
              <a:t>Can you build a song recommendation engine?</a:t>
            </a:r>
          </a:p>
          <a:p>
            <a:pPr>
              <a:buClr>
                <a:srgbClr val="025EFF"/>
              </a:buClr>
            </a:pPr>
            <a:r>
              <a:rPr lang="en-US" dirty="0">
                <a:solidFill>
                  <a:srgbClr val="0D1E25"/>
                </a:solidFill>
              </a:rPr>
              <a:t>A lot here </a:t>
            </a:r>
            <a:r>
              <a:rPr lang="en-US" dirty="0">
                <a:solidFill>
                  <a:srgbClr val="025EFF"/>
                </a:solidFill>
                <a:hlinkClick r:id="rId3">
                  <a:extLst>
                    <a:ext uri="{A12FA001-AC4F-418D-AE19-62706E023703}">
                      <ahyp:hlinkClr xmlns:ahyp="http://schemas.microsoft.com/office/drawing/2018/hyperlinkcolor" val="tx"/>
                    </a:ext>
                  </a:extLst>
                </a:hlinkClick>
              </a:rPr>
              <a:t>https://twitter.com/pranavrajpurkar/status/1571671167609573381</a:t>
            </a:r>
            <a:endParaRPr lang="en-US" dirty="0">
              <a:solidFill>
                <a:srgbClr val="025EFF"/>
              </a:solidFill>
            </a:endParaRPr>
          </a:p>
          <a:p>
            <a:pPr>
              <a:buClr>
                <a:srgbClr val="025EFF"/>
              </a:buClr>
            </a:pPr>
            <a:r>
              <a:rPr lang="en-US" dirty="0">
                <a:solidFill>
                  <a:srgbClr val="0D1E25"/>
                </a:solidFill>
              </a:rPr>
              <a:t>Generate new </a:t>
            </a:r>
            <a:r>
              <a:rPr lang="en-US" dirty="0" err="1">
                <a:solidFill>
                  <a:srgbClr val="0D1E25"/>
                </a:solidFill>
              </a:rPr>
              <a:t>colour</a:t>
            </a:r>
            <a:r>
              <a:rPr lang="en-US" dirty="0">
                <a:solidFill>
                  <a:srgbClr val="0D1E25"/>
                </a:solidFill>
              </a:rPr>
              <a:t> palettes</a:t>
            </a:r>
          </a:p>
          <a:p>
            <a:pPr>
              <a:buClr>
                <a:srgbClr val="025EFF"/>
              </a:buClr>
            </a:pPr>
            <a:r>
              <a:rPr lang="en-US" dirty="0">
                <a:solidFill>
                  <a:srgbClr val="0D1E25"/>
                </a:solidFill>
              </a:rPr>
              <a:t>Build a personalized outreach bot for recruitment or sales purposes taking into account LinkedIn profiles etc..</a:t>
            </a:r>
          </a:p>
          <a:p>
            <a:pPr>
              <a:buClr>
                <a:srgbClr val="025EFF"/>
              </a:buClr>
            </a:pPr>
            <a:r>
              <a:rPr lang="en-US" dirty="0">
                <a:solidFill>
                  <a:srgbClr val="0D1E25"/>
                </a:solidFill>
              </a:rPr>
              <a:t>Smarter way of booking meetings (“</a:t>
            </a:r>
            <a:r>
              <a:rPr lang="en-US" sz="2800" dirty="0">
                <a:solidFill>
                  <a:srgbClr val="0D1E25"/>
                </a:solidFill>
              </a:rPr>
              <a:t>plan 30 min with </a:t>
            </a:r>
            <a:r>
              <a:rPr lang="en-US" sz="2800" dirty="0" err="1">
                <a:solidFill>
                  <a:srgbClr val="0D1E25"/>
                </a:solidFill>
              </a:rPr>
              <a:t>niels</a:t>
            </a:r>
            <a:r>
              <a:rPr lang="en-US" sz="2800" dirty="0">
                <a:solidFill>
                  <a:srgbClr val="0D1E25"/>
                </a:solidFill>
              </a:rPr>
              <a:t> and </a:t>
            </a:r>
            <a:r>
              <a:rPr lang="en-US" sz="2800" dirty="0" err="1">
                <a:solidFill>
                  <a:srgbClr val="0D1E25"/>
                </a:solidFill>
              </a:rPr>
              <a:t>cedric</a:t>
            </a:r>
            <a:r>
              <a:rPr lang="en-US" sz="2800" dirty="0">
                <a:solidFill>
                  <a:srgbClr val="0D1E25"/>
                </a:solidFill>
              </a:rPr>
              <a:t> somewhere this week to discuss planning</a:t>
            </a:r>
            <a:r>
              <a:rPr lang="en-US" dirty="0">
                <a:solidFill>
                  <a:srgbClr val="0D1E25"/>
                </a:solidFill>
              </a:rPr>
              <a:t>”)</a:t>
            </a:r>
          </a:p>
        </p:txBody>
      </p:sp>
      <p:sp>
        <p:nvSpPr>
          <p:cNvPr id="5" name="Text Placeholder 3">
            <a:extLst>
              <a:ext uri="{FF2B5EF4-FFF2-40B4-BE49-F238E27FC236}">
                <a16:creationId xmlns:a16="http://schemas.microsoft.com/office/drawing/2014/main" id="{6AD037F9-50BA-4025-AE8F-2B7163DF325D}"/>
              </a:ext>
            </a:extLst>
          </p:cNvPr>
          <p:cNvSpPr txBox="1">
            <a:spLocks/>
          </p:cNvSpPr>
          <p:nvPr/>
        </p:nvSpPr>
        <p:spPr>
          <a:xfrm>
            <a:off x="588428" y="2131187"/>
            <a:ext cx="21179139" cy="730250"/>
          </a:xfrm>
          <a:prstGeom prst="rect">
            <a:avLst/>
          </a:prstGeom>
          <a:noFill/>
          <a:ln>
            <a:noFill/>
          </a:ln>
        </p:spPr>
        <p:txBody>
          <a:bodyPr spcFirstLastPara="1" vert="horz" wrap="square" lIns="91425" tIns="45700" rIns="91425" bIns="45700" rtlCol="0" anchor="t" anchorCtr="0">
            <a:normAutofit/>
          </a:bodyPr>
          <a:lstStyle>
            <a:lvl1pPr marL="457200" lvl="0" indent="-228600" algn="l" defTabSz="1828800" rtl="0" eaLnBrk="1" latinLnBrk="0" hangingPunct="1">
              <a:lnSpc>
                <a:spcPct val="90000"/>
              </a:lnSpc>
              <a:spcBef>
                <a:spcPts val="1000"/>
              </a:spcBef>
              <a:spcAft>
                <a:spcPts val="0"/>
              </a:spcAft>
              <a:buClr>
                <a:schemeClr val="dk1"/>
              </a:buClr>
              <a:buSzPts val="2800"/>
              <a:buFont typeface="Arial" panose="020B0604020202020204" pitchFamily="34" charset="0"/>
              <a:buNone/>
              <a:defRPr sz="5600" kern="1200">
                <a:solidFill>
                  <a:schemeClr val="bg1"/>
                </a:solidFill>
                <a:latin typeface="Poppins" panose="00000500000000000000" pitchFamily="2" charset="0"/>
                <a:ea typeface="+mn-ea"/>
                <a:cs typeface="Poppins" panose="00000500000000000000" pitchFamily="2" charset="0"/>
              </a:defRPr>
            </a:lvl1pPr>
            <a:lvl2pPr marL="914400" lvl="1"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1371600" lvl="2"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1828800" lvl="3"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2286000" lvl="4"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r>
              <a:rPr lang="en-US" sz="3200">
                <a:solidFill>
                  <a:srgbClr val="002F9F"/>
                </a:solidFill>
              </a:rPr>
              <a:t>Building an end-to-end proof of concept</a:t>
            </a:r>
            <a:endParaRPr lang="en-US" sz="3200" dirty="0">
              <a:solidFill>
                <a:srgbClr val="002F9F"/>
              </a:solidFill>
            </a:endParaRPr>
          </a:p>
        </p:txBody>
      </p:sp>
      <p:sp>
        <p:nvSpPr>
          <p:cNvPr id="6" name="Text Placeholder 2">
            <a:extLst>
              <a:ext uri="{FF2B5EF4-FFF2-40B4-BE49-F238E27FC236}">
                <a16:creationId xmlns:a16="http://schemas.microsoft.com/office/drawing/2014/main" id="{0D342677-C25F-4D06-A604-4FE5729C40A1}"/>
              </a:ext>
            </a:extLst>
          </p:cNvPr>
          <p:cNvSpPr txBox="1">
            <a:spLocks/>
          </p:cNvSpPr>
          <p:nvPr/>
        </p:nvSpPr>
        <p:spPr>
          <a:xfrm>
            <a:off x="7138106" y="9882398"/>
            <a:ext cx="10107788" cy="1178892"/>
          </a:xfrm>
          <a:prstGeom prst="rect">
            <a:avLst/>
          </a:prstGeom>
          <a:solidFill>
            <a:srgbClr val="002F9F"/>
          </a:solidFill>
          <a:ln>
            <a:noFill/>
          </a:ln>
        </p:spPr>
        <p:txBody>
          <a:bodyPr spcFirstLastPara="1" vert="horz" wrap="square" lIns="91425" tIns="45700" rIns="91425" bIns="45700" rtlCol="0" anchor="t" anchorCtr="0">
            <a:normAutofit/>
          </a:bodyPr>
          <a:lstStyle>
            <a:lvl1pPr marL="457200" lvl="0" indent="-457200" algn="l" defTabSz="1828800" rtl="0" eaLnBrk="1" latinLnBrk="0" hangingPunct="1">
              <a:lnSpc>
                <a:spcPct val="90000"/>
              </a:lnSpc>
              <a:spcBef>
                <a:spcPts val="1000"/>
              </a:spcBef>
              <a:spcAft>
                <a:spcPts val="0"/>
              </a:spcAft>
              <a:buClr>
                <a:srgbClr val="FFDE59"/>
              </a:buClr>
              <a:buSzPts val="36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1pPr>
            <a:lvl2pPr marL="914400" lvl="1" indent="-431800" algn="l" defTabSz="1828800" rtl="0" eaLnBrk="1" latinLnBrk="0" hangingPunct="1">
              <a:lnSpc>
                <a:spcPct val="90000"/>
              </a:lnSpc>
              <a:spcBef>
                <a:spcPts val="500"/>
              </a:spcBef>
              <a:spcAft>
                <a:spcPts val="0"/>
              </a:spcAft>
              <a:buClr>
                <a:srgbClr val="FFDE59"/>
              </a:buClr>
              <a:buSzPts val="3200"/>
              <a:buFont typeface="Arial" panose="020B0604020202020204" pitchFamily="34" charset="0"/>
              <a:buChar char="•"/>
              <a:defRPr sz="3200" kern="1200">
                <a:solidFill>
                  <a:schemeClr val="bg1"/>
                </a:solidFill>
                <a:latin typeface="Poppins" panose="00000500000000000000" pitchFamily="2" charset="0"/>
                <a:ea typeface="+mn-ea"/>
                <a:cs typeface="Poppins" panose="00000500000000000000" pitchFamily="2" charset="0"/>
              </a:defRPr>
            </a:lvl2pPr>
            <a:lvl3pPr marL="1371600" lvl="2" indent="-406400" algn="l" defTabSz="1828800" rtl="0" eaLnBrk="1" latinLnBrk="0" hangingPunct="1">
              <a:lnSpc>
                <a:spcPct val="90000"/>
              </a:lnSpc>
              <a:spcBef>
                <a:spcPts val="500"/>
              </a:spcBef>
              <a:spcAft>
                <a:spcPts val="0"/>
              </a:spcAft>
              <a:buClr>
                <a:schemeClr val="dk1"/>
              </a:buClr>
              <a:buSzPts val="2800"/>
              <a:buFont typeface="Arial" panose="020B0604020202020204" pitchFamily="34" charset="0"/>
              <a:buChar char="•"/>
              <a:defRPr sz="2800" kern="1200">
                <a:solidFill>
                  <a:schemeClr val="bg1"/>
                </a:solidFill>
                <a:latin typeface="Poppins" panose="00000500000000000000" pitchFamily="2" charset="0"/>
                <a:ea typeface="+mn-ea"/>
                <a:cs typeface="Poppins" panose="00000500000000000000" pitchFamily="2" charset="0"/>
              </a:defRPr>
            </a:lvl3pPr>
            <a:lvl4pPr marL="1828800" lvl="3"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4pPr>
            <a:lvl5pPr marL="2286000" lvl="4"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sz="6600" b="1" spc="300" dirty="0"/>
              <a:t>DON’T PLAGIARIZE!</a:t>
            </a:r>
          </a:p>
        </p:txBody>
      </p:sp>
    </p:spTree>
    <p:extLst>
      <p:ext uri="{BB962C8B-B14F-4D97-AF65-F5344CB8AC3E}">
        <p14:creationId xmlns:p14="http://schemas.microsoft.com/office/powerpoint/2010/main" val="20053381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DCBD-AC32-4E7B-9C85-3DDCAA57FB6B}"/>
              </a:ext>
            </a:extLst>
          </p:cNvPr>
          <p:cNvSpPr>
            <a:spLocks noGrp="1"/>
          </p:cNvSpPr>
          <p:nvPr>
            <p:ph type="title"/>
          </p:nvPr>
        </p:nvSpPr>
        <p:spPr/>
        <p:txBody>
          <a:bodyPr/>
          <a:lstStyle/>
          <a:p>
            <a:r>
              <a:rPr lang="en-US" dirty="0"/>
              <a:t>Some tips on finding new NLP ideas</a:t>
            </a:r>
          </a:p>
        </p:txBody>
      </p:sp>
      <p:sp>
        <p:nvSpPr>
          <p:cNvPr id="3" name="Text Placeholder 2">
            <a:extLst>
              <a:ext uri="{FF2B5EF4-FFF2-40B4-BE49-F238E27FC236}">
                <a16:creationId xmlns:a16="http://schemas.microsoft.com/office/drawing/2014/main" id="{C13829AC-E865-4A45-942F-33799A2CF0C7}"/>
              </a:ext>
            </a:extLst>
          </p:cNvPr>
          <p:cNvSpPr>
            <a:spLocks noGrp="1"/>
          </p:cNvSpPr>
          <p:nvPr>
            <p:ph type="body" idx="1"/>
          </p:nvPr>
        </p:nvSpPr>
        <p:spPr>
          <a:xfrm>
            <a:off x="1602430" y="5149516"/>
            <a:ext cx="21179139" cy="7927048"/>
          </a:xfrm>
        </p:spPr>
        <p:txBody>
          <a:bodyPr>
            <a:normAutofit/>
          </a:bodyPr>
          <a:lstStyle/>
          <a:p>
            <a:pPr>
              <a:buClr>
                <a:srgbClr val="025EFF"/>
              </a:buClr>
            </a:pPr>
            <a:r>
              <a:rPr lang="en-US" dirty="0">
                <a:solidFill>
                  <a:srgbClr val="0D1E25"/>
                </a:solidFill>
              </a:rPr>
              <a:t>What is done by student jobs?</a:t>
            </a:r>
          </a:p>
          <a:p>
            <a:pPr>
              <a:buClr>
                <a:srgbClr val="025EFF"/>
              </a:buClr>
            </a:pPr>
            <a:r>
              <a:rPr lang="en-US" dirty="0">
                <a:solidFill>
                  <a:srgbClr val="0D1E25"/>
                </a:solidFill>
              </a:rPr>
              <a:t>Where do millions of people lose minutes of time? Where do thousands of people lose hours of time?</a:t>
            </a:r>
          </a:p>
          <a:p>
            <a:pPr>
              <a:buClr>
                <a:srgbClr val="025EFF"/>
              </a:buClr>
            </a:pPr>
            <a:r>
              <a:rPr lang="en-US" dirty="0">
                <a:solidFill>
                  <a:srgbClr val="0D1E25"/>
                </a:solidFill>
              </a:rPr>
              <a:t>Think about which unique data sources can easily be collected/scraped/...</a:t>
            </a:r>
          </a:p>
          <a:p>
            <a:pPr>
              <a:buClr>
                <a:srgbClr val="025EFF"/>
              </a:buClr>
            </a:pPr>
            <a:r>
              <a:rPr lang="en-US" dirty="0">
                <a:solidFill>
                  <a:srgbClr val="0D1E25"/>
                </a:solidFill>
              </a:rPr>
              <a:t>Talk to people!</a:t>
            </a:r>
          </a:p>
          <a:p>
            <a:pPr>
              <a:buClr>
                <a:srgbClr val="025EFF"/>
              </a:buClr>
            </a:pPr>
            <a:r>
              <a:rPr lang="en-US" dirty="0">
                <a:solidFill>
                  <a:srgbClr val="0D1E25"/>
                </a:solidFill>
              </a:rPr>
              <a:t>Think about how creativity can be used where current systems rely on templates</a:t>
            </a:r>
          </a:p>
          <a:p>
            <a:pPr>
              <a:buClr>
                <a:srgbClr val="025EFF"/>
              </a:buClr>
            </a:pPr>
            <a:r>
              <a:rPr lang="en-US" dirty="0">
                <a:solidFill>
                  <a:srgbClr val="0D1E25"/>
                </a:solidFill>
              </a:rPr>
              <a:t>Lists of use cases online</a:t>
            </a:r>
          </a:p>
          <a:p>
            <a:pPr marL="0" indent="0">
              <a:buNone/>
            </a:pPr>
            <a:endParaRPr lang="en-US" dirty="0">
              <a:solidFill>
                <a:srgbClr val="0D1E25"/>
              </a:solidFill>
            </a:endParaRPr>
          </a:p>
          <a:p>
            <a:pPr marL="0" indent="0">
              <a:buNone/>
            </a:pPr>
            <a:r>
              <a:rPr lang="en-US" dirty="0">
                <a:solidFill>
                  <a:srgbClr val="0D1E25"/>
                </a:solidFill>
              </a:rPr>
              <a:t>If you're serious: collect your ideas and continuously revise them</a:t>
            </a:r>
          </a:p>
        </p:txBody>
      </p:sp>
      <p:sp>
        <p:nvSpPr>
          <p:cNvPr id="4" name="Text Placeholder 3">
            <a:extLst>
              <a:ext uri="{FF2B5EF4-FFF2-40B4-BE49-F238E27FC236}">
                <a16:creationId xmlns:a16="http://schemas.microsoft.com/office/drawing/2014/main" id="{C5A6539B-37D6-4BE0-B54D-1DB61E8EF028}"/>
              </a:ext>
            </a:extLst>
          </p:cNvPr>
          <p:cNvSpPr>
            <a:spLocks noGrp="1"/>
          </p:cNvSpPr>
          <p:nvPr>
            <p:ph type="body" idx="2"/>
          </p:nvPr>
        </p:nvSpPr>
        <p:spPr>
          <a:xfrm>
            <a:off x="514459" y="2496312"/>
            <a:ext cx="21179139" cy="730250"/>
          </a:xfrm>
        </p:spPr>
        <p:txBody>
          <a:bodyPr>
            <a:normAutofit fontScale="77500" lnSpcReduction="20000"/>
          </a:bodyPr>
          <a:lstStyle/>
          <a:p>
            <a:r>
              <a:rPr lang="en-US" dirty="0">
                <a:solidFill>
                  <a:srgbClr val="002F9F"/>
                </a:solidFill>
              </a:rPr>
              <a:t>Make sure you think of a couple since this will be a recurring theme</a:t>
            </a:r>
          </a:p>
        </p:txBody>
      </p:sp>
    </p:spTree>
    <p:extLst>
      <p:ext uri="{BB962C8B-B14F-4D97-AF65-F5344CB8AC3E}">
        <p14:creationId xmlns:p14="http://schemas.microsoft.com/office/powerpoint/2010/main" val="122649657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8A61-000F-40BA-91DA-32B7A638B42B}"/>
              </a:ext>
            </a:extLst>
          </p:cNvPr>
          <p:cNvSpPr>
            <a:spLocks noGrp="1"/>
          </p:cNvSpPr>
          <p:nvPr>
            <p:ph type="title"/>
          </p:nvPr>
        </p:nvSpPr>
        <p:spPr/>
        <p:txBody>
          <a:bodyPr/>
          <a:lstStyle/>
          <a:p>
            <a:r>
              <a:rPr lang="en-US" dirty="0"/>
              <a:t>Assignment 2</a:t>
            </a:r>
          </a:p>
        </p:txBody>
      </p:sp>
      <p:sp>
        <p:nvSpPr>
          <p:cNvPr id="3" name="Text Placeholder 2">
            <a:extLst>
              <a:ext uri="{FF2B5EF4-FFF2-40B4-BE49-F238E27FC236}">
                <a16:creationId xmlns:a16="http://schemas.microsoft.com/office/drawing/2014/main" id="{43173A47-1860-4332-BEA7-F7612F3BF3B9}"/>
              </a:ext>
            </a:extLst>
          </p:cNvPr>
          <p:cNvSpPr>
            <a:spLocks noGrp="1"/>
          </p:cNvSpPr>
          <p:nvPr>
            <p:ph type="body" idx="1"/>
          </p:nvPr>
        </p:nvSpPr>
        <p:spPr>
          <a:xfrm>
            <a:off x="514459" y="2921000"/>
            <a:ext cx="10694315" cy="10155564"/>
          </a:xfrm>
        </p:spPr>
        <p:txBody>
          <a:bodyPr>
            <a:noAutofit/>
          </a:bodyPr>
          <a:lstStyle/>
          <a:p>
            <a:pPr marL="0" indent="0">
              <a:spcBef>
                <a:spcPts val="0"/>
              </a:spcBef>
              <a:buSzPct val="100000"/>
              <a:buNone/>
            </a:pPr>
            <a:r>
              <a:rPr lang="en-US" sz="4000" b="1" dirty="0">
                <a:solidFill>
                  <a:srgbClr val="002F9F"/>
                </a:solidFill>
              </a:rPr>
              <a:t>Topic: </a:t>
            </a:r>
          </a:p>
          <a:p>
            <a:pPr lvl="1" indent="-457200">
              <a:buClr>
                <a:srgbClr val="025EFF"/>
              </a:buClr>
              <a:buSzPct val="100000"/>
            </a:pPr>
            <a:r>
              <a:rPr lang="en-US" sz="3600" dirty="0">
                <a:solidFill>
                  <a:srgbClr val="0D1E25"/>
                </a:solidFill>
              </a:rPr>
              <a:t>choose out of pre-defined topics or any other idea you have.</a:t>
            </a:r>
          </a:p>
          <a:p>
            <a:pPr lvl="1" indent="-457200">
              <a:buClr>
                <a:srgbClr val="025EFF"/>
              </a:buClr>
              <a:buSzPct val="100000"/>
            </a:pPr>
            <a:r>
              <a:rPr lang="en-US" sz="3600" dirty="0">
                <a:solidFill>
                  <a:srgbClr val="0D1E25"/>
                </a:solidFill>
              </a:rPr>
              <a:t>if you choose custom: discuss briefly with me first</a:t>
            </a:r>
          </a:p>
          <a:p>
            <a:pPr lvl="1" indent="-457200">
              <a:buClr>
                <a:srgbClr val="025EFF"/>
              </a:buClr>
              <a:buSzPct val="100000"/>
            </a:pPr>
            <a:r>
              <a:rPr lang="en-US" sz="3600" dirty="0">
                <a:solidFill>
                  <a:srgbClr val="0D1E25"/>
                </a:solidFill>
              </a:rPr>
              <a:t>no grading difference, follow your preference</a:t>
            </a:r>
          </a:p>
          <a:p>
            <a:pPr lvl="1" indent="-457200">
              <a:buClr>
                <a:srgbClr val="025EFF"/>
              </a:buClr>
              <a:buSzPct val="100000"/>
            </a:pPr>
            <a:r>
              <a:rPr lang="en-US" sz="3600" dirty="0">
                <a:solidFill>
                  <a:srgbClr val="0D1E25"/>
                </a:solidFill>
              </a:rPr>
              <a:t>Individual assignment</a:t>
            </a:r>
            <a:endParaRPr lang="en-US" sz="4000" dirty="0">
              <a:solidFill>
                <a:srgbClr val="002F9F"/>
              </a:solidFill>
            </a:endParaRPr>
          </a:p>
          <a:p>
            <a:pPr marL="0" indent="0">
              <a:buSzPct val="100000"/>
              <a:buNone/>
            </a:pPr>
            <a:endParaRPr lang="en-US" sz="4000" dirty="0">
              <a:solidFill>
                <a:srgbClr val="002F9F"/>
              </a:solidFill>
            </a:endParaRPr>
          </a:p>
          <a:p>
            <a:pPr marL="0" indent="0">
              <a:buSzPct val="100000"/>
              <a:buNone/>
            </a:pPr>
            <a:r>
              <a:rPr lang="en-US" sz="4000" b="1" dirty="0">
                <a:solidFill>
                  <a:srgbClr val="002F9F"/>
                </a:solidFill>
              </a:rPr>
              <a:t>To submit: </a:t>
            </a:r>
          </a:p>
          <a:p>
            <a:pPr marL="1028700" lvl="1" indent="-571500">
              <a:buClr>
                <a:srgbClr val="025EFF"/>
              </a:buClr>
              <a:buSzPct val="100000"/>
            </a:pPr>
            <a:r>
              <a:rPr lang="en-US" sz="3600" dirty="0">
                <a:solidFill>
                  <a:srgbClr val="0D1E25"/>
                </a:solidFill>
              </a:rPr>
              <a:t>Documented code incl results</a:t>
            </a:r>
          </a:p>
          <a:p>
            <a:pPr marL="1028700" lvl="1" indent="-571500">
              <a:buClr>
                <a:srgbClr val="025EFF"/>
              </a:buClr>
              <a:buSzPct val="100000"/>
            </a:pPr>
            <a:r>
              <a:rPr lang="en-US" sz="3600" dirty="0">
                <a:solidFill>
                  <a:srgbClr val="0D1E25"/>
                </a:solidFill>
              </a:rPr>
              <a:t>Deadline: </a:t>
            </a:r>
          </a:p>
          <a:p>
            <a:pPr marL="1028700" lvl="1" indent="-571500">
              <a:buClr>
                <a:srgbClr val="025EFF"/>
              </a:buClr>
              <a:buSzPct val="100000"/>
            </a:pPr>
            <a:r>
              <a:rPr lang="en-US" sz="3600" dirty="0">
                <a:solidFill>
                  <a:srgbClr val="0D1E25"/>
                </a:solidFill>
              </a:rPr>
              <a:t>Pitch Presentation</a:t>
            </a:r>
          </a:p>
          <a:p>
            <a:pPr lvl="2" indent="-457200">
              <a:buClr>
                <a:srgbClr val="025EFF"/>
              </a:buClr>
              <a:buSzPct val="100000"/>
              <a:buFont typeface="Wingdings" panose="05000000000000000000" pitchFamily="2" charset="2"/>
              <a:buChar char="ü"/>
            </a:pPr>
            <a:r>
              <a:rPr lang="en-US" sz="3200" dirty="0">
                <a:solidFill>
                  <a:srgbClr val="0D1E25"/>
                </a:solidFill>
              </a:rPr>
              <a:t>Clear WHY you built this: market potential, feasibility, business plan, …</a:t>
            </a:r>
          </a:p>
          <a:p>
            <a:pPr lvl="2" indent="-457200">
              <a:buClr>
                <a:srgbClr val="025EFF"/>
              </a:buClr>
              <a:buSzPct val="100000"/>
              <a:buFont typeface="Wingdings" panose="05000000000000000000" pitchFamily="2" charset="2"/>
              <a:buChar char="ü"/>
            </a:pPr>
            <a:r>
              <a:rPr lang="en-US" sz="3200" dirty="0">
                <a:solidFill>
                  <a:srgbClr val="0D1E25"/>
                </a:solidFill>
              </a:rPr>
              <a:t>What you did</a:t>
            </a:r>
          </a:p>
          <a:p>
            <a:pPr lvl="2" indent="-457200">
              <a:buClr>
                <a:srgbClr val="025EFF"/>
              </a:buClr>
              <a:buSzPct val="100000"/>
              <a:buFont typeface="Wingdings" panose="05000000000000000000" pitchFamily="2" charset="2"/>
              <a:buChar char="ü"/>
            </a:pPr>
            <a:r>
              <a:rPr lang="en-US" sz="3200" dirty="0">
                <a:solidFill>
                  <a:srgbClr val="0D1E25"/>
                </a:solidFill>
              </a:rPr>
              <a:t>The results</a:t>
            </a:r>
          </a:p>
        </p:txBody>
      </p:sp>
      <p:sp>
        <p:nvSpPr>
          <p:cNvPr id="4" name="Text Placeholder 3">
            <a:extLst>
              <a:ext uri="{FF2B5EF4-FFF2-40B4-BE49-F238E27FC236}">
                <a16:creationId xmlns:a16="http://schemas.microsoft.com/office/drawing/2014/main" id="{6FE26C23-AB2E-4899-BD51-A3F602992F40}"/>
              </a:ext>
            </a:extLst>
          </p:cNvPr>
          <p:cNvSpPr>
            <a:spLocks noGrp="1"/>
          </p:cNvSpPr>
          <p:nvPr>
            <p:ph type="body" idx="2"/>
          </p:nvPr>
        </p:nvSpPr>
        <p:spPr>
          <a:xfrm>
            <a:off x="7274978" y="1400937"/>
            <a:ext cx="21179139" cy="730250"/>
          </a:xfrm>
        </p:spPr>
        <p:txBody>
          <a:bodyPr>
            <a:normAutofit/>
          </a:bodyPr>
          <a:lstStyle/>
          <a:p>
            <a:r>
              <a:rPr lang="en-US" sz="3200" dirty="0">
                <a:solidFill>
                  <a:srgbClr val="002F9F"/>
                </a:solidFill>
              </a:rPr>
              <a:t>Building an end-to-end proof of concept</a:t>
            </a:r>
          </a:p>
        </p:txBody>
      </p:sp>
      <p:sp>
        <p:nvSpPr>
          <p:cNvPr id="5" name="Text Placeholder 2">
            <a:extLst>
              <a:ext uri="{FF2B5EF4-FFF2-40B4-BE49-F238E27FC236}">
                <a16:creationId xmlns:a16="http://schemas.microsoft.com/office/drawing/2014/main" id="{2EB609E0-14FF-4B30-A371-035BDC8CBC7F}"/>
              </a:ext>
            </a:extLst>
          </p:cNvPr>
          <p:cNvSpPr txBox="1">
            <a:spLocks/>
          </p:cNvSpPr>
          <p:nvPr/>
        </p:nvSpPr>
        <p:spPr>
          <a:xfrm>
            <a:off x="12924277" y="2861437"/>
            <a:ext cx="10694315" cy="6180963"/>
          </a:xfrm>
          <a:prstGeom prst="rect">
            <a:avLst/>
          </a:prstGeom>
          <a:noFill/>
          <a:ln>
            <a:noFill/>
          </a:ln>
        </p:spPr>
        <p:txBody>
          <a:bodyPr spcFirstLastPara="1" vert="horz" wrap="square" lIns="91425" tIns="45700" rIns="91425" bIns="45700" rtlCol="0" anchor="t" anchorCtr="0">
            <a:noAutofit/>
          </a:bodyPr>
          <a:lstStyle>
            <a:lvl1pPr marL="457200" lvl="0" indent="-457200" algn="l" defTabSz="1828800" rtl="0" eaLnBrk="1" latinLnBrk="0" hangingPunct="1">
              <a:lnSpc>
                <a:spcPct val="90000"/>
              </a:lnSpc>
              <a:spcBef>
                <a:spcPts val="1000"/>
              </a:spcBef>
              <a:spcAft>
                <a:spcPts val="0"/>
              </a:spcAft>
              <a:buClr>
                <a:srgbClr val="FFDE59"/>
              </a:buClr>
              <a:buSzPts val="36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1pPr>
            <a:lvl2pPr marL="914400" lvl="1" indent="-431800" algn="l" defTabSz="1828800" rtl="0" eaLnBrk="1" latinLnBrk="0" hangingPunct="1">
              <a:lnSpc>
                <a:spcPct val="90000"/>
              </a:lnSpc>
              <a:spcBef>
                <a:spcPts val="500"/>
              </a:spcBef>
              <a:spcAft>
                <a:spcPts val="0"/>
              </a:spcAft>
              <a:buClr>
                <a:srgbClr val="FFDE59"/>
              </a:buClr>
              <a:buSzPts val="3200"/>
              <a:buFont typeface="Arial" panose="020B0604020202020204" pitchFamily="34" charset="0"/>
              <a:buChar char="•"/>
              <a:defRPr sz="3200" kern="1200">
                <a:solidFill>
                  <a:schemeClr val="bg1"/>
                </a:solidFill>
                <a:latin typeface="Poppins" panose="00000500000000000000" pitchFamily="2" charset="0"/>
                <a:ea typeface="+mn-ea"/>
                <a:cs typeface="Poppins" panose="00000500000000000000" pitchFamily="2" charset="0"/>
              </a:defRPr>
            </a:lvl2pPr>
            <a:lvl3pPr marL="1371600" lvl="2" indent="-406400" algn="l" defTabSz="1828800" rtl="0" eaLnBrk="1" latinLnBrk="0" hangingPunct="1">
              <a:lnSpc>
                <a:spcPct val="90000"/>
              </a:lnSpc>
              <a:spcBef>
                <a:spcPts val="500"/>
              </a:spcBef>
              <a:spcAft>
                <a:spcPts val="0"/>
              </a:spcAft>
              <a:buClr>
                <a:schemeClr val="dk1"/>
              </a:buClr>
              <a:buSzPts val="2800"/>
              <a:buFont typeface="Arial" panose="020B0604020202020204" pitchFamily="34" charset="0"/>
              <a:buChar char="•"/>
              <a:defRPr sz="2800" kern="1200">
                <a:solidFill>
                  <a:schemeClr val="bg1"/>
                </a:solidFill>
                <a:latin typeface="Poppins" panose="00000500000000000000" pitchFamily="2" charset="0"/>
                <a:ea typeface="+mn-ea"/>
                <a:cs typeface="Poppins" panose="00000500000000000000" pitchFamily="2" charset="0"/>
              </a:defRPr>
            </a:lvl3pPr>
            <a:lvl4pPr marL="1828800" lvl="3"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4pPr>
            <a:lvl5pPr marL="2286000" lvl="4"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pPr marL="0" lvl="0" indent="0">
              <a:buClr>
                <a:schemeClr val="dk1"/>
              </a:buClr>
              <a:buSzPct val="100000"/>
              <a:buNone/>
            </a:pPr>
            <a:r>
              <a:rPr lang="en-GB" b="1" dirty="0">
                <a:solidFill>
                  <a:srgbClr val="002F9F"/>
                </a:solidFill>
              </a:rPr>
              <a:t>Grading </a:t>
            </a:r>
          </a:p>
          <a:p>
            <a:pPr>
              <a:buClr>
                <a:srgbClr val="025EFF"/>
              </a:buClr>
              <a:buSzPct val="100000"/>
            </a:pPr>
            <a:r>
              <a:rPr lang="en-GB" dirty="0">
                <a:solidFill>
                  <a:srgbClr val="0D1E25"/>
                </a:solidFill>
              </a:rPr>
              <a:t>60% of your total grade for this course.</a:t>
            </a:r>
          </a:p>
          <a:p>
            <a:pPr>
              <a:buClr>
                <a:srgbClr val="025EFF"/>
              </a:buClr>
              <a:buSzPct val="100000"/>
            </a:pPr>
            <a:r>
              <a:rPr lang="en-GB" dirty="0">
                <a:solidFill>
                  <a:srgbClr val="0D1E25"/>
                </a:solidFill>
              </a:rPr>
              <a:t>Criteria</a:t>
            </a:r>
          </a:p>
          <a:p>
            <a:pPr lvl="1" indent="-457200">
              <a:buClr>
                <a:srgbClr val="025EFF"/>
              </a:buClr>
              <a:buSzPct val="100000"/>
              <a:buFont typeface="Wingdings" panose="05000000000000000000" pitchFamily="2" charset="2"/>
              <a:buChar char="ü"/>
            </a:pPr>
            <a:r>
              <a:rPr lang="en-GB" dirty="0">
                <a:solidFill>
                  <a:srgbClr val="0D1E25"/>
                </a:solidFill>
              </a:rPr>
              <a:t>Application (25%): usefulness, market potential, originality </a:t>
            </a:r>
            <a:endParaRPr lang="en-GB" sz="2200" dirty="0">
              <a:solidFill>
                <a:srgbClr val="0D1E25"/>
              </a:solidFill>
            </a:endParaRPr>
          </a:p>
          <a:p>
            <a:pPr lvl="1" indent="-457200">
              <a:buClr>
                <a:srgbClr val="025EFF"/>
              </a:buClr>
              <a:buSzPct val="100000"/>
              <a:buFont typeface="Wingdings" panose="05000000000000000000" pitchFamily="2" charset="2"/>
              <a:buChar char="ü"/>
            </a:pPr>
            <a:r>
              <a:rPr lang="en-GB" dirty="0">
                <a:solidFill>
                  <a:srgbClr val="0D1E25"/>
                </a:solidFill>
              </a:rPr>
              <a:t>Implementation (50%): NLP techniques used</a:t>
            </a:r>
          </a:p>
          <a:p>
            <a:pPr lvl="1" indent="-457200">
              <a:buClr>
                <a:srgbClr val="025EFF"/>
              </a:buClr>
              <a:buSzPct val="100000"/>
              <a:buFont typeface="Wingdings" panose="05000000000000000000" pitchFamily="2" charset="2"/>
              <a:buChar char="ü"/>
            </a:pPr>
            <a:r>
              <a:rPr lang="en-GB" dirty="0">
                <a:solidFill>
                  <a:srgbClr val="0D1E25"/>
                </a:solidFill>
              </a:rPr>
              <a:t>Presentation, documentation, code quality (25%): </a:t>
            </a:r>
          </a:p>
          <a:p>
            <a:pPr lvl="2" indent="-457200">
              <a:buClr>
                <a:srgbClr val="025EFF"/>
              </a:buClr>
              <a:buSzPct val="100000"/>
              <a:buFont typeface="Wingdings" panose="05000000000000000000" pitchFamily="2" charset="2"/>
              <a:buChar char="§"/>
            </a:pPr>
            <a:r>
              <a:rPr lang="en-GB" dirty="0">
                <a:solidFill>
                  <a:srgbClr val="0D1E25"/>
                </a:solidFill>
              </a:rPr>
              <a:t>Code style</a:t>
            </a:r>
          </a:p>
          <a:p>
            <a:pPr lvl="2" indent="-457200">
              <a:buClr>
                <a:srgbClr val="025EFF"/>
              </a:buClr>
              <a:buSzPct val="100000"/>
              <a:buFont typeface="Wingdings" panose="05000000000000000000" pitchFamily="2" charset="2"/>
              <a:buChar char="§"/>
            </a:pPr>
            <a:r>
              <a:rPr lang="en-GB" dirty="0">
                <a:solidFill>
                  <a:srgbClr val="0D1E25"/>
                </a:solidFill>
              </a:rPr>
              <a:t>Documentation</a:t>
            </a:r>
          </a:p>
          <a:p>
            <a:pPr lvl="2" indent="-457200">
              <a:buClr>
                <a:srgbClr val="025EFF"/>
              </a:buClr>
              <a:buSzPct val="100000"/>
              <a:buFont typeface="Wingdings" panose="05000000000000000000" pitchFamily="2" charset="2"/>
              <a:buChar char="§"/>
            </a:pPr>
            <a:r>
              <a:rPr lang="en-GB" dirty="0">
                <a:solidFill>
                  <a:srgbClr val="0D1E25"/>
                </a:solidFill>
              </a:rPr>
              <a:t>time keeping, pitch structure, understandability</a:t>
            </a:r>
          </a:p>
        </p:txBody>
      </p:sp>
      <p:sp>
        <p:nvSpPr>
          <p:cNvPr id="6" name="Text Placeholder 2">
            <a:extLst>
              <a:ext uri="{FF2B5EF4-FFF2-40B4-BE49-F238E27FC236}">
                <a16:creationId xmlns:a16="http://schemas.microsoft.com/office/drawing/2014/main" id="{4A5390F9-CFA5-B6E7-F2EF-C31ECE6D2505}"/>
              </a:ext>
            </a:extLst>
          </p:cNvPr>
          <p:cNvSpPr txBox="1">
            <a:spLocks/>
          </p:cNvSpPr>
          <p:nvPr/>
        </p:nvSpPr>
        <p:spPr>
          <a:xfrm>
            <a:off x="12924276" y="9617837"/>
            <a:ext cx="10694315" cy="6180963"/>
          </a:xfrm>
          <a:prstGeom prst="rect">
            <a:avLst/>
          </a:prstGeom>
          <a:noFill/>
          <a:ln>
            <a:noFill/>
          </a:ln>
        </p:spPr>
        <p:txBody>
          <a:bodyPr spcFirstLastPara="1" vert="horz" wrap="square" lIns="91425" tIns="45700" rIns="91425" bIns="45700" rtlCol="0" anchor="t" anchorCtr="0">
            <a:noAutofit/>
          </a:bodyPr>
          <a:lstStyle>
            <a:lvl1pPr marL="457200" lvl="0" indent="-457200" algn="l" defTabSz="1828800" rtl="0" eaLnBrk="1" latinLnBrk="0" hangingPunct="1">
              <a:lnSpc>
                <a:spcPct val="90000"/>
              </a:lnSpc>
              <a:spcBef>
                <a:spcPts val="1000"/>
              </a:spcBef>
              <a:spcAft>
                <a:spcPts val="0"/>
              </a:spcAft>
              <a:buClr>
                <a:srgbClr val="FFDE59"/>
              </a:buClr>
              <a:buSzPts val="36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1pPr>
            <a:lvl2pPr marL="914400" lvl="1" indent="-431800" algn="l" defTabSz="1828800" rtl="0" eaLnBrk="1" latinLnBrk="0" hangingPunct="1">
              <a:lnSpc>
                <a:spcPct val="90000"/>
              </a:lnSpc>
              <a:spcBef>
                <a:spcPts val="500"/>
              </a:spcBef>
              <a:spcAft>
                <a:spcPts val="0"/>
              </a:spcAft>
              <a:buClr>
                <a:srgbClr val="FFDE59"/>
              </a:buClr>
              <a:buSzPts val="3200"/>
              <a:buFont typeface="Arial" panose="020B0604020202020204" pitchFamily="34" charset="0"/>
              <a:buChar char="•"/>
              <a:defRPr sz="3200" kern="1200">
                <a:solidFill>
                  <a:schemeClr val="bg1"/>
                </a:solidFill>
                <a:latin typeface="Poppins" panose="00000500000000000000" pitchFamily="2" charset="0"/>
                <a:ea typeface="+mn-ea"/>
                <a:cs typeface="Poppins" panose="00000500000000000000" pitchFamily="2" charset="0"/>
              </a:defRPr>
            </a:lvl2pPr>
            <a:lvl3pPr marL="1371600" lvl="2" indent="-406400" algn="l" defTabSz="1828800" rtl="0" eaLnBrk="1" latinLnBrk="0" hangingPunct="1">
              <a:lnSpc>
                <a:spcPct val="90000"/>
              </a:lnSpc>
              <a:spcBef>
                <a:spcPts val="500"/>
              </a:spcBef>
              <a:spcAft>
                <a:spcPts val="0"/>
              </a:spcAft>
              <a:buClr>
                <a:schemeClr val="dk1"/>
              </a:buClr>
              <a:buSzPts val="2800"/>
              <a:buFont typeface="Arial" panose="020B0604020202020204" pitchFamily="34" charset="0"/>
              <a:buChar char="•"/>
              <a:defRPr sz="2800" kern="1200">
                <a:solidFill>
                  <a:schemeClr val="bg1"/>
                </a:solidFill>
                <a:latin typeface="Poppins" panose="00000500000000000000" pitchFamily="2" charset="0"/>
                <a:ea typeface="+mn-ea"/>
                <a:cs typeface="Poppins" panose="00000500000000000000" pitchFamily="2" charset="0"/>
              </a:defRPr>
            </a:lvl3pPr>
            <a:lvl4pPr marL="1828800" lvl="3"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4pPr>
            <a:lvl5pPr marL="2286000" lvl="4"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pPr marL="0" lvl="0" indent="0">
              <a:buClr>
                <a:schemeClr val="dk1"/>
              </a:buClr>
              <a:buSzPct val="100000"/>
              <a:buNone/>
            </a:pPr>
            <a:r>
              <a:rPr lang="en-GB" b="1" dirty="0">
                <a:solidFill>
                  <a:srgbClr val="002F9F"/>
                </a:solidFill>
              </a:rPr>
              <a:t>Tips </a:t>
            </a:r>
          </a:p>
          <a:p>
            <a:pPr>
              <a:buClr>
                <a:srgbClr val="025EFF"/>
              </a:buClr>
              <a:buSzPct val="100000"/>
            </a:pPr>
            <a:r>
              <a:rPr lang="en-GB" dirty="0">
                <a:solidFill>
                  <a:srgbClr val="0D1E25"/>
                </a:solidFill>
              </a:rPr>
              <a:t>Don’t try to find a notebook doing exactly what you need. Learn to work with the documentation directly from first principles. (For boilerplate code, use </a:t>
            </a:r>
            <a:r>
              <a:rPr lang="en-GB" dirty="0" err="1">
                <a:solidFill>
                  <a:srgbClr val="0D1E25"/>
                </a:solidFill>
              </a:rPr>
              <a:t>Github</a:t>
            </a:r>
            <a:r>
              <a:rPr lang="en-GB" dirty="0">
                <a:solidFill>
                  <a:srgbClr val="0D1E25"/>
                </a:solidFill>
              </a:rPr>
              <a:t> </a:t>
            </a:r>
            <a:r>
              <a:rPr lang="en-GB" dirty="0" err="1">
                <a:solidFill>
                  <a:srgbClr val="0D1E25"/>
                </a:solidFill>
              </a:rPr>
              <a:t>Copilot</a:t>
            </a:r>
            <a:r>
              <a:rPr lang="en-GB" dirty="0">
                <a:solidFill>
                  <a:srgbClr val="0D1E25"/>
                </a:solidFill>
              </a:rPr>
              <a:t> or </a:t>
            </a:r>
            <a:r>
              <a:rPr lang="en-GB" dirty="0" err="1">
                <a:solidFill>
                  <a:srgbClr val="0D1E25"/>
                </a:solidFill>
              </a:rPr>
              <a:t>ChatGPT</a:t>
            </a:r>
            <a:r>
              <a:rPr lang="en-GB" dirty="0">
                <a:solidFill>
                  <a:srgbClr val="0D1E25"/>
                </a:solidFill>
              </a:rPr>
              <a:t>.)</a:t>
            </a:r>
          </a:p>
        </p:txBody>
      </p:sp>
    </p:spTree>
    <p:extLst>
      <p:ext uri="{BB962C8B-B14F-4D97-AF65-F5344CB8AC3E}">
        <p14:creationId xmlns:p14="http://schemas.microsoft.com/office/powerpoint/2010/main" val="39285789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0A0C5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51384-C4A0-BE82-DE7A-5F64FCC70C0A}"/>
              </a:ext>
            </a:extLst>
          </p:cNvPr>
          <p:cNvPicPr>
            <a:picLocks noChangeAspect="1"/>
          </p:cNvPicPr>
          <p:nvPr/>
        </p:nvPicPr>
        <p:blipFill rotWithShape="1">
          <a:blip r:embed="rId3">
            <a:extLst>
              <a:ext uri="{28A0092B-C50C-407E-A947-70E740481C1C}">
                <a14:useLocalDpi xmlns:a14="http://schemas.microsoft.com/office/drawing/2010/main" val="0"/>
              </a:ext>
            </a:extLst>
          </a:blip>
          <a:srcRect l="-2609" t="29645" r="28046" b="43928"/>
          <a:stretch/>
        </p:blipFill>
        <p:spPr>
          <a:xfrm flipV="1">
            <a:off x="6202356" y="1"/>
            <a:ext cx="18181644" cy="4296018"/>
          </a:xfrm>
          <a:prstGeom prst="rect">
            <a:avLst/>
          </a:prstGeom>
        </p:spPr>
      </p:pic>
      <p:pic>
        <p:nvPicPr>
          <p:cNvPr id="3" name="Picture 2">
            <a:extLst>
              <a:ext uri="{FF2B5EF4-FFF2-40B4-BE49-F238E27FC236}">
                <a16:creationId xmlns:a16="http://schemas.microsoft.com/office/drawing/2014/main" id="{8AAB7D5C-A08D-3AD7-32A4-F462C610F5DE}"/>
              </a:ext>
            </a:extLst>
          </p:cNvPr>
          <p:cNvPicPr>
            <a:picLocks noChangeAspect="1"/>
          </p:cNvPicPr>
          <p:nvPr/>
        </p:nvPicPr>
        <p:blipFill rotWithShape="1">
          <a:blip r:embed="rId3">
            <a:extLst>
              <a:ext uri="{28A0092B-C50C-407E-A947-70E740481C1C}">
                <a14:useLocalDpi xmlns:a14="http://schemas.microsoft.com/office/drawing/2010/main" val="0"/>
              </a:ext>
            </a:extLst>
          </a:blip>
          <a:srcRect t="33022" b="36705"/>
          <a:stretch/>
        </p:blipFill>
        <p:spPr>
          <a:xfrm>
            <a:off x="0" y="8794871"/>
            <a:ext cx="24384000" cy="4921130"/>
          </a:xfrm>
          <a:prstGeom prst="rect">
            <a:avLst/>
          </a:prstGeom>
        </p:spPr>
      </p:pic>
      <p:sp>
        <p:nvSpPr>
          <p:cNvPr id="6" name="Rectangle 5">
            <a:extLst>
              <a:ext uri="{FF2B5EF4-FFF2-40B4-BE49-F238E27FC236}">
                <a16:creationId xmlns:a16="http://schemas.microsoft.com/office/drawing/2014/main" id="{A89F0689-A2C8-43D9-FC8D-D0DFDF00FDC3}"/>
              </a:ext>
            </a:extLst>
          </p:cNvPr>
          <p:cNvSpPr/>
          <p:nvPr/>
        </p:nvSpPr>
        <p:spPr>
          <a:xfrm>
            <a:off x="37569848" y="-219396"/>
            <a:ext cx="1828800" cy="1828800"/>
          </a:xfrm>
          <a:prstGeom prst="rect">
            <a:avLst/>
          </a:prstGeom>
          <a:solidFill>
            <a:srgbClr val="0A0C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7" name="Rectangle 6">
            <a:extLst>
              <a:ext uri="{FF2B5EF4-FFF2-40B4-BE49-F238E27FC236}">
                <a16:creationId xmlns:a16="http://schemas.microsoft.com/office/drawing/2014/main" id="{8DD1092D-EA82-BB84-50DA-E703D7A92DFE}"/>
              </a:ext>
            </a:extLst>
          </p:cNvPr>
          <p:cNvSpPr/>
          <p:nvPr/>
        </p:nvSpPr>
        <p:spPr>
          <a:xfrm>
            <a:off x="37569848" y="2215714"/>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8" name="Rectangle 7">
            <a:extLst>
              <a:ext uri="{FF2B5EF4-FFF2-40B4-BE49-F238E27FC236}">
                <a16:creationId xmlns:a16="http://schemas.microsoft.com/office/drawing/2014/main" id="{F62F987E-E258-5C1C-7B94-8F01DB81C509}"/>
              </a:ext>
            </a:extLst>
          </p:cNvPr>
          <p:cNvSpPr/>
          <p:nvPr/>
        </p:nvSpPr>
        <p:spPr>
          <a:xfrm>
            <a:off x="37569848" y="4398236"/>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9" name="Rectangle 8">
            <a:extLst>
              <a:ext uri="{FF2B5EF4-FFF2-40B4-BE49-F238E27FC236}">
                <a16:creationId xmlns:a16="http://schemas.microsoft.com/office/drawing/2014/main" id="{6678DC18-5A1C-6C96-AC58-AEC0B65088F8}"/>
              </a:ext>
            </a:extLst>
          </p:cNvPr>
          <p:cNvSpPr/>
          <p:nvPr/>
        </p:nvSpPr>
        <p:spPr>
          <a:xfrm>
            <a:off x="37487226" y="6667062"/>
            <a:ext cx="1828800" cy="1828800"/>
          </a:xfrm>
          <a:prstGeom prst="rect">
            <a:avLst/>
          </a:prstGeom>
          <a:solidFill>
            <a:srgbClr val="A4A4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10" name="Rectangle 9">
            <a:extLst>
              <a:ext uri="{FF2B5EF4-FFF2-40B4-BE49-F238E27FC236}">
                <a16:creationId xmlns:a16="http://schemas.microsoft.com/office/drawing/2014/main" id="{22F4250E-F0DB-2181-C644-97E6ECCF2164}"/>
              </a:ext>
            </a:extLst>
          </p:cNvPr>
          <p:cNvSpPr/>
          <p:nvPr/>
        </p:nvSpPr>
        <p:spPr>
          <a:xfrm>
            <a:off x="37487224" y="8958800"/>
            <a:ext cx="1828800" cy="1828800"/>
          </a:xfrm>
          <a:prstGeom prst="rect">
            <a:avLst/>
          </a:prstGeom>
          <a:solidFill>
            <a:srgbClr val="000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5" name="Oval 4">
            <a:extLst>
              <a:ext uri="{FF2B5EF4-FFF2-40B4-BE49-F238E27FC236}">
                <a16:creationId xmlns:a16="http://schemas.microsoft.com/office/drawing/2014/main" id="{D87162CE-9B96-30F1-DDAA-3BA703B6D9F5}"/>
              </a:ext>
            </a:extLst>
          </p:cNvPr>
          <p:cNvSpPr/>
          <p:nvPr/>
        </p:nvSpPr>
        <p:spPr>
          <a:xfrm>
            <a:off x="-6219837" y="-2307604"/>
            <a:ext cx="18871850" cy="18269264"/>
          </a:xfrm>
          <a:prstGeom prst="ellipse">
            <a:avLst/>
          </a:prstGeom>
          <a:gradFill>
            <a:gsLst>
              <a:gs pos="8000">
                <a:srgbClr val="00008F"/>
              </a:gs>
              <a:gs pos="100000">
                <a:srgbClr val="A4A4A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4" name="Oval 3">
            <a:extLst>
              <a:ext uri="{FF2B5EF4-FFF2-40B4-BE49-F238E27FC236}">
                <a16:creationId xmlns:a16="http://schemas.microsoft.com/office/drawing/2014/main" id="{0C604CAD-2841-A646-845C-B35C25ADA107}"/>
              </a:ext>
            </a:extLst>
          </p:cNvPr>
          <p:cNvSpPr/>
          <p:nvPr/>
        </p:nvSpPr>
        <p:spPr>
          <a:xfrm>
            <a:off x="-7116308" y="-2245660"/>
            <a:ext cx="19308308" cy="18207320"/>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grpSp>
        <p:nvGrpSpPr>
          <p:cNvPr id="3316" name="Group 3315">
            <a:extLst>
              <a:ext uri="{FF2B5EF4-FFF2-40B4-BE49-F238E27FC236}">
                <a16:creationId xmlns:a16="http://schemas.microsoft.com/office/drawing/2014/main" id="{19E13F9A-9E15-07D8-741F-B6ADFEBCF580}"/>
              </a:ext>
            </a:extLst>
          </p:cNvPr>
          <p:cNvGrpSpPr/>
          <p:nvPr/>
        </p:nvGrpSpPr>
        <p:grpSpPr>
          <a:xfrm>
            <a:off x="13921858" y="3251190"/>
            <a:ext cx="8979958" cy="6372369"/>
            <a:chOff x="7187670" y="3113518"/>
            <a:chExt cx="4489979" cy="1893227"/>
          </a:xfrm>
        </p:grpSpPr>
        <p:sp>
          <p:nvSpPr>
            <p:cNvPr id="22" name="TextBox 21">
              <a:extLst>
                <a:ext uri="{FF2B5EF4-FFF2-40B4-BE49-F238E27FC236}">
                  <a16:creationId xmlns:a16="http://schemas.microsoft.com/office/drawing/2014/main" id="{FC97D867-CFA7-6038-24A5-BBD34AA5159A}"/>
                </a:ext>
              </a:extLst>
            </p:cNvPr>
            <p:cNvSpPr txBox="1"/>
            <p:nvPr/>
          </p:nvSpPr>
          <p:spPr>
            <a:xfrm>
              <a:off x="7187670" y="3113518"/>
              <a:ext cx="4489979" cy="658370"/>
            </a:xfrm>
            <a:prstGeom prst="rect">
              <a:avLst/>
            </a:prstGeom>
            <a:noFill/>
          </p:spPr>
          <p:txBody>
            <a:bodyPr wrap="square">
              <a:spAutoFit/>
            </a:bodyPr>
            <a:lstStyle/>
            <a:p>
              <a:pPr defTabSz="1828800"/>
              <a:r>
                <a:rPr lang="en-GB" sz="13800" b="1" dirty="0">
                  <a:solidFill>
                    <a:prstClr val="white"/>
                  </a:solidFill>
                  <a:latin typeface="TT Firs" panose="02000503030000020003" pitchFamily="50" charset="0"/>
                  <a:ea typeface="Open Sans" pitchFamily="2" charset="0"/>
                  <a:cs typeface="Open Sans" pitchFamily="2" charset="0"/>
                  <a:sym typeface="Arial"/>
                </a:rPr>
                <a:t>Thanks!</a:t>
              </a:r>
              <a:endParaRPr lang="en-US" sz="13800" b="1" dirty="0">
                <a:solidFill>
                  <a:prstClr val="white"/>
                </a:solidFill>
                <a:latin typeface="TT Firs" panose="02000503030000020003" pitchFamily="50" charset="0"/>
                <a:ea typeface="Open Sans" pitchFamily="2" charset="0"/>
                <a:cs typeface="Open Sans" pitchFamily="2" charset="0"/>
              </a:endParaRPr>
            </a:p>
          </p:txBody>
        </p:sp>
        <p:sp>
          <p:nvSpPr>
            <p:cNvPr id="3315" name="TextBox 3314">
              <a:extLst>
                <a:ext uri="{FF2B5EF4-FFF2-40B4-BE49-F238E27FC236}">
                  <a16:creationId xmlns:a16="http://schemas.microsoft.com/office/drawing/2014/main" id="{37C97F3F-6759-8EB6-A0CC-31CA98202BD8}"/>
                </a:ext>
              </a:extLst>
            </p:cNvPr>
            <p:cNvSpPr txBox="1"/>
            <p:nvPr/>
          </p:nvSpPr>
          <p:spPr>
            <a:xfrm>
              <a:off x="7187670" y="3882030"/>
              <a:ext cx="4337040" cy="1124715"/>
            </a:xfrm>
            <a:prstGeom prst="rect">
              <a:avLst/>
            </a:prstGeom>
            <a:noFill/>
          </p:spPr>
          <p:txBody>
            <a:bodyPr wrap="square" rtlCol="0">
              <a:spAutoFit/>
            </a:bodyPr>
            <a:lstStyle/>
            <a:p>
              <a:pPr defTabSz="1828800"/>
              <a:r>
                <a:rPr lang="en-US" sz="6000" dirty="0">
                  <a:solidFill>
                    <a:prstClr val="white"/>
                  </a:solidFill>
                  <a:latin typeface="Lato" panose="020F0502020204030203" pitchFamily="34" charset="0"/>
                  <a:ea typeface="Open Sans" pitchFamily="2" charset="0"/>
                  <a:cs typeface="Open Sans" pitchFamily="2" charset="0"/>
                </a:rPr>
                <a:t>Please give feedback</a:t>
              </a:r>
            </a:p>
            <a:p>
              <a:pPr defTabSz="1828800"/>
              <a:r>
                <a:rPr lang="en-US" sz="6000" dirty="0">
                  <a:solidFill>
                    <a:prstClr val="white"/>
                  </a:solidFill>
                  <a:latin typeface="Lato" panose="020F0502020204030203" pitchFamily="34" charset="0"/>
                  <a:ea typeface="Open Sans" pitchFamily="2" charset="0"/>
                  <a:cs typeface="Open Sans" pitchFamily="2" charset="0"/>
                </a:rPr>
                <a:t>- What was interesting</a:t>
              </a:r>
            </a:p>
            <a:p>
              <a:pPr defTabSz="1828800"/>
              <a:r>
                <a:rPr lang="en-US" sz="6000" dirty="0">
                  <a:solidFill>
                    <a:prstClr val="white"/>
                  </a:solidFill>
                  <a:latin typeface="Lato" panose="020F0502020204030203" pitchFamily="34" charset="0"/>
                  <a:ea typeface="Open Sans" pitchFamily="2" charset="0"/>
                  <a:cs typeface="Open Sans" pitchFamily="2" charset="0"/>
                </a:rPr>
                <a:t>- Which parts can I skip next year?</a:t>
              </a:r>
            </a:p>
          </p:txBody>
        </p:sp>
      </p:grpSp>
    </p:spTree>
    <p:extLst>
      <p:ext uri="{BB962C8B-B14F-4D97-AF65-F5344CB8AC3E}">
        <p14:creationId xmlns:p14="http://schemas.microsoft.com/office/powerpoint/2010/main" val="1903613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EEB3D-4C6D-407D-8F3D-D76DB46DB0C9}"/>
              </a:ext>
            </a:extLst>
          </p:cNvPr>
          <p:cNvSpPr>
            <a:spLocks noGrp="1"/>
          </p:cNvSpPr>
          <p:nvPr>
            <p:ph type="title"/>
          </p:nvPr>
        </p:nvSpPr>
        <p:spPr>
          <a:xfrm>
            <a:off x="644956" y="503336"/>
            <a:ext cx="21727364" cy="1752184"/>
          </a:xfrm>
        </p:spPr>
        <p:txBody>
          <a:bodyPr/>
          <a:lstStyle/>
          <a:p>
            <a:r>
              <a:rPr lang="en-US" b="1" dirty="0"/>
              <a:t>Some definitions to get started</a:t>
            </a:r>
          </a:p>
        </p:txBody>
      </p:sp>
      <p:sp>
        <p:nvSpPr>
          <p:cNvPr id="3" name="Content Placeholder 2">
            <a:extLst>
              <a:ext uri="{FF2B5EF4-FFF2-40B4-BE49-F238E27FC236}">
                <a16:creationId xmlns:a16="http://schemas.microsoft.com/office/drawing/2014/main" id="{3AAE006C-E86C-412A-852C-55008CB08B0B}"/>
              </a:ext>
            </a:extLst>
          </p:cNvPr>
          <p:cNvSpPr>
            <a:spLocks noGrp="1"/>
          </p:cNvSpPr>
          <p:nvPr>
            <p:ph idx="1"/>
          </p:nvPr>
        </p:nvSpPr>
        <p:spPr>
          <a:xfrm>
            <a:off x="1844040" y="2773680"/>
            <a:ext cx="20695920" cy="10180320"/>
          </a:xfrm>
        </p:spPr>
        <p:txBody>
          <a:bodyPr lIns="182880" tIns="182880" rIns="182880" bIns="182880" numCol="1">
            <a:normAutofit fontScale="85000" lnSpcReduction="20000"/>
          </a:bodyPr>
          <a:lstStyle/>
          <a:p>
            <a:pPr marL="0" indent="0" algn="just">
              <a:lnSpc>
                <a:spcPct val="110000"/>
              </a:lnSpc>
              <a:buNone/>
            </a:pPr>
            <a:r>
              <a:rPr lang="en-US" sz="4000" b="1" dirty="0">
                <a:solidFill>
                  <a:srgbClr val="0031A2"/>
                </a:solidFill>
              </a:rPr>
              <a:t>Example / document </a:t>
            </a:r>
          </a:p>
          <a:p>
            <a:pPr algn="just">
              <a:lnSpc>
                <a:spcPct val="110000"/>
              </a:lnSpc>
            </a:pPr>
            <a:r>
              <a:rPr lang="en-US" sz="4000" dirty="0"/>
              <a:t>One instance</a:t>
            </a:r>
          </a:p>
          <a:p>
            <a:pPr marL="0" indent="0" algn="just">
              <a:lnSpc>
                <a:spcPct val="110000"/>
              </a:lnSpc>
              <a:buNone/>
            </a:pPr>
            <a:r>
              <a:rPr lang="en-US" sz="4000" b="1" dirty="0">
                <a:solidFill>
                  <a:srgbClr val="0031A2"/>
                </a:solidFill>
              </a:rPr>
              <a:t>Tokens</a:t>
            </a:r>
          </a:p>
          <a:p>
            <a:pPr algn="just">
              <a:lnSpc>
                <a:spcPct val="110000"/>
              </a:lnSpc>
            </a:pPr>
            <a:r>
              <a:rPr lang="en-US" sz="4000" dirty="0"/>
              <a:t>fundamental modelling unit: can be word, number, subword, a couple of words, punctuation</a:t>
            </a:r>
          </a:p>
          <a:p>
            <a:pPr marL="0" indent="0" algn="just">
              <a:lnSpc>
                <a:spcPct val="110000"/>
              </a:lnSpc>
              <a:buNone/>
            </a:pPr>
            <a:r>
              <a:rPr lang="en-US" sz="4000" b="1" dirty="0">
                <a:solidFill>
                  <a:srgbClr val="0031A2"/>
                </a:solidFill>
              </a:rPr>
              <a:t>Sentence </a:t>
            </a:r>
          </a:p>
          <a:p>
            <a:pPr marL="0" indent="0" algn="just">
              <a:lnSpc>
                <a:spcPct val="110000"/>
              </a:lnSpc>
              <a:buNone/>
            </a:pPr>
            <a:r>
              <a:rPr lang="en-US" sz="4000" b="1" dirty="0">
                <a:solidFill>
                  <a:srgbClr val="0031A2"/>
                </a:solidFill>
              </a:rPr>
              <a:t>Corpus</a:t>
            </a:r>
          </a:p>
          <a:p>
            <a:pPr algn="just">
              <a:lnSpc>
                <a:spcPct val="110000"/>
              </a:lnSpc>
            </a:pPr>
            <a:r>
              <a:rPr lang="en-US" sz="4000" dirty="0"/>
              <a:t>a collection of examples</a:t>
            </a:r>
          </a:p>
          <a:p>
            <a:pPr marL="0" indent="0" algn="just">
              <a:lnSpc>
                <a:spcPct val="110000"/>
              </a:lnSpc>
              <a:buNone/>
            </a:pPr>
            <a:r>
              <a:rPr lang="en-US" sz="4000" b="1" dirty="0">
                <a:solidFill>
                  <a:srgbClr val="0031A2"/>
                </a:solidFill>
              </a:rPr>
              <a:t>Morpheme</a:t>
            </a:r>
          </a:p>
          <a:p>
            <a:pPr algn="just">
              <a:lnSpc>
                <a:spcPct val="110000"/>
              </a:lnSpc>
            </a:pPr>
            <a:r>
              <a:rPr lang="en-US" sz="4000" dirty="0"/>
              <a:t>smallest piece of a word in speech that contains meaning (-</a:t>
            </a:r>
            <a:r>
              <a:rPr lang="en-US" sz="4000" dirty="0" err="1"/>
              <a:t>ing</a:t>
            </a:r>
            <a:r>
              <a:rPr lang="en-US" sz="4000" dirty="0"/>
              <a:t>, pre-, un-, </a:t>
            </a:r>
            <a:r>
              <a:rPr lang="en-US" sz="4000" dirty="0" err="1"/>
              <a:t>oo</a:t>
            </a:r>
            <a:r>
              <a:rPr lang="en-US" sz="4000" dirty="0"/>
              <a:t>)</a:t>
            </a:r>
          </a:p>
          <a:p>
            <a:pPr marL="0" indent="0" algn="just">
              <a:lnSpc>
                <a:spcPct val="110000"/>
              </a:lnSpc>
              <a:buNone/>
            </a:pPr>
            <a:r>
              <a:rPr lang="en-US" sz="4000" b="1" dirty="0">
                <a:solidFill>
                  <a:srgbClr val="0031A2"/>
                </a:solidFill>
              </a:rPr>
              <a:t>Grapheme</a:t>
            </a:r>
          </a:p>
          <a:p>
            <a:pPr algn="just">
              <a:lnSpc>
                <a:spcPct val="110000"/>
              </a:lnSpc>
            </a:pPr>
            <a:r>
              <a:rPr lang="en-US" sz="4000" dirty="0"/>
              <a:t>smallest piece of a word in text = Characters in English</a:t>
            </a:r>
          </a:p>
          <a:p>
            <a:pPr marL="0" indent="0" algn="just">
              <a:lnSpc>
                <a:spcPct val="110000"/>
              </a:lnSpc>
              <a:buNone/>
            </a:pPr>
            <a:r>
              <a:rPr lang="en-US" sz="4000" b="1" dirty="0">
                <a:solidFill>
                  <a:srgbClr val="0031A2"/>
                </a:solidFill>
              </a:rPr>
              <a:t>Embedding</a:t>
            </a:r>
          </a:p>
          <a:p>
            <a:pPr>
              <a:lnSpc>
                <a:spcPct val="110000"/>
              </a:lnSpc>
            </a:pPr>
            <a:r>
              <a:rPr lang="en-US" sz="4000" dirty="0"/>
              <a:t>Numerical vector (so 1-dimensional). Typically the output of a function that has a  [token/sentence/document/…] as input</a:t>
            </a:r>
          </a:p>
        </p:txBody>
      </p:sp>
    </p:spTree>
    <p:extLst>
      <p:ext uri="{BB962C8B-B14F-4D97-AF65-F5344CB8AC3E}">
        <p14:creationId xmlns:p14="http://schemas.microsoft.com/office/powerpoint/2010/main" val="1076376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B30F7-B435-491E-9E95-2AB70F16921C}"/>
              </a:ext>
            </a:extLst>
          </p:cNvPr>
          <p:cNvSpPr>
            <a:spLocks noGrp="1"/>
          </p:cNvSpPr>
          <p:nvPr>
            <p:ph type="title"/>
          </p:nvPr>
        </p:nvSpPr>
        <p:spPr>
          <a:xfrm>
            <a:off x="644957" y="503336"/>
            <a:ext cx="21477624" cy="1630264"/>
          </a:xfrm>
        </p:spPr>
        <p:txBody>
          <a:bodyPr/>
          <a:lstStyle/>
          <a:p>
            <a:r>
              <a:rPr lang="en-US" dirty="0"/>
              <a:t>Natural Language Processing</a:t>
            </a:r>
          </a:p>
        </p:txBody>
      </p:sp>
      <p:sp>
        <p:nvSpPr>
          <p:cNvPr id="3" name="Content Placeholder 2">
            <a:extLst>
              <a:ext uri="{FF2B5EF4-FFF2-40B4-BE49-F238E27FC236}">
                <a16:creationId xmlns:a16="http://schemas.microsoft.com/office/drawing/2014/main" id="{4BFA38EA-046A-48B2-85CA-CA9EB323E33C}"/>
              </a:ext>
            </a:extLst>
          </p:cNvPr>
          <p:cNvSpPr>
            <a:spLocks noGrp="1"/>
          </p:cNvSpPr>
          <p:nvPr>
            <p:ph idx="1"/>
          </p:nvPr>
        </p:nvSpPr>
        <p:spPr>
          <a:xfrm>
            <a:off x="644957" y="3099019"/>
            <a:ext cx="8026077" cy="9355740"/>
          </a:xfrm>
        </p:spPr>
        <p:txBody>
          <a:bodyPr>
            <a:normAutofit/>
          </a:bodyPr>
          <a:lstStyle/>
          <a:p>
            <a:pPr marL="0" indent="0" algn="just">
              <a:buNone/>
            </a:pPr>
            <a:r>
              <a:rPr lang="en-US" sz="4800" dirty="0"/>
              <a:t>One of the hottest fields in the world with new breakthroughs every couple of months.</a:t>
            </a:r>
          </a:p>
          <a:p>
            <a:pPr marL="0" indent="0" algn="just">
              <a:buNone/>
            </a:pPr>
            <a:endParaRPr lang="en-US" sz="4800" dirty="0"/>
          </a:p>
          <a:p>
            <a:pPr marL="0" indent="0" algn="just">
              <a:buNone/>
            </a:pPr>
            <a:r>
              <a:rPr lang="en-US" sz="4800" dirty="0"/>
              <a:t>This also implies that this course will be outdated quickly!</a:t>
            </a:r>
          </a:p>
          <a:p>
            <a:pPr marL="0" indent="0" algn="just">
              <a:buNone/>
            </a:pPr>
            <a:endParaRPr lang="en-US" sz="4800" dirty="0"/>
          </a:p>
        </p:txBody>
      </p:sp>
      <p:sp>
        <p:nvSpPr>
          <p:cNvPr id="4" name="Google Shape;283;p10">
            <a:extLst>
              <a:ext uri="{FF2B5EF4-FFF2-40B4-BE49-F238E27FC236}">
                <a16:creationId xmlns:a16="http://schemas.microsoft.com/office/drawing/2014/main" id="{2DBD3A20-3335-4417-A3C3-43513A06E053}"/>
              </a:ext>
            </a:extLst>
          </p:cNvPr>
          <p:cNvSpPr txBox="1"/>
          <p:nvPr/>
        </p:nvSpPr>
        <p:spPr>
          <a:xfrm>
            <a:off x="2532377" y="12552248"/>
            <a:ext cx="7269991" cy="1735860"/>
          </a:xfrm>
          <a:prstGeom prst="rect">
            <a:avLst/>
          </a:prstGeom>
          <a:noFill/>
          <a:ln>
            <a:noFill/>
          </a:ln>
        </p:spPr>
        <p:txBody>
          <a:bodyPr spcFirstLastPara="1" wrap="square" lIns="274320" tIns="274320" rIns="274320" bIns="274320" anchor="ctr" anchorCtr="0">
            <a:spAutoFit/>
          </a:bodyPr>
          <a:lstStyle/>
          <a:p>
            <a:pPr marL="0" marR="0" lvl="0" indent="0" algn="just" rtl="0">
              <a:lnSpc>
                <a:spcPct val="120000"/>
              </a:lnSpc>
              <a:spcBef>
                <a:spcPts val="0"/>
              </a:spcBef>
              <a:spcAft>
                <a:spcPts val="0"/>
              </a:spcAft>
              <a:buClr>
                <a:srgbClr val="5E5E5E"/>
              </a:buClr>
              <a:buSzPts val="2600"/>
              <a:buFont typeface="Roboto Light"/>
              <a:buNone/>
            </a:pPr>
            <a:r>
              <a:rPr lang="nl-NL" sz="3200" b="0" i="1" u="none" strike="noStrike" cap="none" dirty="0">
                <a:solidFill>
                  <a:schemeClr val="bg2">
                    <a:lumMod val="50000"/>
                  </a:schemeClr>
                </a:solidFill>
                <a:latin typeface="Poppins" panose="00000500000000000000" pitchFamily="2" charset="0"/>
                <a:ea typeface="Roboto Light"/>
                <a:cs typeface="Poppins" panose="00000500000000000000" pitchFamily="2" charset="0"/>
                <a:sym typeface="Roboto Light"/>
              </a:rPr>
              <a:t>Source: State of AI 2021 </a:t>
            </a:r>
            <a:r>
              <a:rPr lang="nl-NL" sz="3200" b="0" i="1" u="none" strike="noStrike" cap="none" dirty="0" err="1">
                <a:solidFill>
                  <a:schemeClr val="bg2">
                    <a:lumMod val="50000"/>
                  </a:schemeClr>
                </a:solidFill>
                <a:latin typeface="Poppins" panose="00000500000000000000" pitchFamily="2" charset="0"/>
                <a:ea typeface="Roboto Light"/>
                <a:cs typeface="Poppins" panose="00000500000000000000" pitchFamily="2" charset="0"/>
                <a:sym typeface="Roboto Light"/>
              </a:rPr>
              <a:t>and</a:t>
            </a:r>
            <a:r>
              <a:rPr lang="nl-NL" sz="3200" b="0" i="1" u="none" strike="noStrike" cap="none" dirty="0">
                <a:solidFill>
                  <a:schemeClr val="bg2">
                    <a:lumMod val="50000"/>
                  </a:schemeClr>
                </a:solidFill>
                <a:latin typeface="Poppins" panose="00000500000000000000" pitchFamily="2" charset="0"/>
                <a:ea typeface="Roboto Light"/>
                <a:cs typeface="Poppins" panose="00000500000000000000" pitchFamily="2" charset="0"/>
                <a:sym typeface="Roboto Light"/>
              </a:rPr>
              <a:t> 2022</a:t>
            </a:r>
            <a:endParaRPr sz="3200" i="1" dirty="0">
              <a:solidFill>
                <a:schemeClr val="bg2">
                  <a:lumMod val="50000"/>
                </a:schemeClr>
              </a:solidFill>
              <a:latin typeface="Poppins" panose="00000500000000000000" pitchFamily="2" charset="0"/>
              <a:cs typeface="Poppins" panose="00000500000000000000" pitchFamily="2" charset="0"/>
            </a:endParaRPr>
          </a:p>
          <a:p>
            <a:pPr marL="0" marR="0" lvl="0" indent="0" algn="just" rtl="0">
              <a:lnSpc>
                <a:spcPct val="120000"/>
              </a:lnSpc>
              <a:spcBef>
                <a:spcPts val="0"/>
              </a:spcBef>
              <a:spcAft>
                <a:spcPts val="0"/>
              </a:spcAft>
              <a:buClr>
                <a:srgbClr val="5E5E5E"/>
              </a:buClr>
              <a:buSzPts val="2600"/>
              <a:buFont typeface="Roboto Light"/>
              <a:buNone/>
            </a:pPr>
            <a:endParaRPr sz="3200" b="0" i="0" u="none" strike="noStrike" cap="none" dirty="0">
              <a:solidFill>
                <a:srgbClr val="0031A2"/>
              </a:solidFill>
              <a:latin typeface="Poppins" panose="00000500000000000000" pitchFamily="2" charset="0"/>
              <a:ea typeface="Roboto Light"/>
              <a:cs typeface="Poppins" panose="00000500000000000000" pitchFamily="2" charset="0"/>
              <a:sym typeface="Roboto Light"/>
            </a:endParaRPr>
          </a:p>
        </p:txBody>
      </p:sp>
      <p:pic>
        <p:nvPicPr>
          <p:cNvPr id="6" name="Picture 5" descr="Graphical user interface, application, Word&#10;&#10;Description automatically generated">
            <a:extLst>
              <a:ext uri="{FF2B5EF4-FFF2-40B4-BE49-F238E27FC236}">
                <a16:creationId xmlns:a16="http://schemas.microsoft.com/office/drawing/2014/main" id="{516A82F9-B0A1-DEEA-B3EF-95F293D3F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6599" y="1793956"/>
            <a:ext cx="12546552" cy="5791488"/>
          </a:xfrm>
          <a:prstGeom prst="rect">
            <a:avLst/>
          </a:prstGeom>
          <a:effectLst>
            <a:glow rad="139700">
              <a:schemeClr val="accent1">
                <a:satMod val="175000"/>
                <a:alpha val="40000"/>
              </a:schemeClr>
            </a:glow>
            <a:outerShdw blurRad="50800" dist="38100" dir="2700000" sx="1000" sy="1000" algn="tl" rotWithShape="0">
              <a:srgbClr val="025EFF">
                <a:alpha val="48000"/>
              </a:srgbClr>
            </a:outerShdw>
          </a:effectLst>
        </p:spPr>
      </p:pic>
      <p:pic>
        <p:nvPicPr>
          <p:cNvPr id="8" name="Picture 7" descr="A screenshot of a computer&#10;&#10;Description automatically generated with medium confidence">
            <a:extLst>
              <a:ext uri="{FF2B5EF4-FFF2-40B4-BE49-F238E27FC236}">
                <a16:creationId xmlns:a16="http://schemas.microsoft.com/office/drawing/2014/main" id="{5739517B-F79C-8C92-BD0E-EFED754CB6EE}"/>
              </a:ext>
            </a:extLst>
          </p:cNvPr>
          <p:cNvPicPr>
            <a:picLocks noChangeAspect="1"/>
          </p:cNvPicPr>
          <p:nvPr/>
        </p:nvPicPr>
        <p:blipFill rotWithShape="1">
          <a:blip r:embed="rId4">
            <a:extLst>
              <a:ext uri="{28A0092B-C50C-407E-A947-70E740481C1C}">
                <a14:useLocalDpi xmlns:a14="http://schemas.microsoft.com/office/drawing/2010/main" val="0"/>
              </a:ext>
            </a:extLst>
          </a:blip>
          <a:srcRect b="8502"/>
          <a:stretch/>
        </p:blipFill>
        <p:spPr>
          <a:xfrm>
            <a:off x="10386599" y="7776889"/>
            <a:ext cx="12656577" cy="5644859"/>
          </a:xfrm>
          <a:prstGeom prst="rect">
            <a:avLst/>
          </a:prstGeom>
          <a:effectLst>
            <a:glow rad="139700">
              <a:schemeClr val="accent1">
                <a:satMod val="175000"/>
                <a:alpha val="40000"/>
              </a:schemeClr>
            </a:glow>
            <a:outerShdw blurRad="50800" dist="38100" dir="2700000" sx="1000" sy="1000" algn="tl" rotWithShape="0">
              <a:srgbClr val="025EFF">
                <a:alpha val="48000"/>
              </a:srgbClr>
            </a:outerShdw>
          </a:effectLst>
        </p:spPr>
      </p:pic>
    </p:spTree>
    <p:extLst>
      <p:ext uri="{BB962C8B-B14F-4D97-AF65-F5344CB8AC3E}">
        <p14:creationId xmlns:p14="http://schemas.microsoft.com/office/powerpoint/2010/main" val="1655566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52000">
              <a:srgbClr val="0031A2"/>
            </a:gs>
            <a:gs pos="100000">
              <a:srgbClr val="025EFF"/>
            </a:gs>
          </a:gsLst>
          <a:lin ang="18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7868-9E0D-499B-BBEF-4A39FB4EDC1F}"/>
              </a:ext>
            </a:extLst>
          </p:cNvPr>
          <p:cNvSpPr>
            <a:spLocks noGrp="1"/>
          </p:cNvSpPr>
          <p:nvPr>
            <p:ph type="ctrTitle"/>
          </p:nvPr>
        </p:nvSpPr>
        <p:spPr/>
        <p:txBody>
          <a:bodyPr/>
          <a:lstStyle/>
          <a:p>
            <a:r>
              <a:rPr lang="en-GB" dirty="0">
                <a:ea typeface="Open Sans" panose="020B0606030504020204" pitchFamily="34" charset="0"/>
                <a:sym typeface="Arial"/>
              </a:rPr>
              <a:t>NATURAL LANGUAGE PROCESSING</a:t>
            </a:r>
            <a:endParaRPr lang="en-US" dirty="0"/>
          </a:p>
        </p:txBody>
      </p:sp>
      <p:sp>
        <p:nvSpPr>
          <p:cNvPr id="4" name="Rectangle 3">
            <a:extLst>
              <a:ext uri="{FF2B5EF4-FFF2-40B4-BE49-F238E27FC236}">
                <a16:creationId xmlns:a16="http://schemas.microsoft.com/office/drawing/2014/main" id="{3C38A4B3-BEE3-49A1-AB88-F4F575B8F8AA}"/>
              </a:ext>
            </a:extLst>
          </p:cNvPr>
          <p:cNvSpPr/>
          <p:nvPr/>
        </p:nvSpPr>
        <p:spPr>
          <a:xfrm>
            <a:off x="15544800" y="12001501"/>
            <a:ext cx="10096500" cy="705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01;p1">
            <a:extLst>
              <a:ext uri="{FF2B5EF4-FFF2-40B4-BE49-F238E27FC236}">
                <a16:creationId xmlns:a16="http://schemas.microsoft.com/office/drawing/2014/main" id="{7ACE4839-D47B-4A99-96A6-CBB2C51E2294}"/>
              </a:ext>
            </a:extLst>
          </p:cNvPr>
          <p:cNvSpPr txBox="1"/>
          <p:nvPr/>
        </p:nvSpPr>
        <p:spPr>
          <a:xfrm>
            <a:off x="14966303" y="11686964"/>
            <a:ext cx="8365648" cy="1019687"/>
          </a:xfrm>
          <a:prstGeom prst="rect">
            <a:avLst/>
          </a:prstGeom>
          <a:noFill/>
          <a:ln>
            <a:noFill/>
          </a:ln>
        </p:spPr>
        <p:txBody>
          <a:bodyPr spcFirstLastPara="1" wrap="square" lIns="50800" tIns="50800" rIns="50800" bIns="50800" anchor="b" anchorCtr="0">
            <a:noAutofit/>
          </a:bodyPr>
          <a:lstStyle/>
          <a:p>
            <a:pPr marL="0" marR="0" lvl="0" indent="0" algn="r" rtl="0">
              <a:lnSpc>
                <a:spcPct val="90000"/>
              </a:lnSpc>
              <a:spcBef>
                <a:spcPts val="0"/>
              </a:spcBef>
              <a:spcAft>
                <a:spcPts val="0"/>
              </a:spcAft>
              <a:buClr>
                <a:srgbClr val="FFFFFF"/>
              </a:buClr>
              <a:buSzPts val="2800"/>
              <a:buFont typeface="Lato"/>
              <a:buNone/>
            </a:pPr>
            <a:r>
              <a:rPr lang="en-GB" sz="4000" i="0" u="none" strike="noStrike" cap="none" dirty="0">
                <a:solidFill>
                  <a:srgbClr val="0F2C99"/>
                </a:solidFill>
                <a:latin typeface="Poppins" panose="00000500000000000000" pitchFamily="2" charset="0"/>
                <a:ea typeface="Lato"/>
                <a:cs typeface="Poppins" panose="00000500000000000000" pitchFamily="2" charset="0"/>
                <a:sym typeface="Lato"/>
              </a:rPr>
              <a:t>January 2023 - JOS POLFLIET</a:t>
            </a:r>
            <a:endParaRPr sz="4000" i="0" u="none" strike="noStrike" cap="none" dirty="0">
              <a:solidFill>
                <a:srgbClr val="0F2C99"/>
              </a:solidFill>
              <a:latin typeface="Poppins" panose="00000500000000000000" pitchFamily="2" charset="0"/>
              <a:ea typeface="Lato"/>
              <a:cs typeface="Poppins" panose="00000500000000000000" pitchFamily="2" charset="0"/>
              <a:sym typeface="Lato"/>
            </a:endParaRPr>
          </a:p>
        </p:txBody>
      </p:sp>
    </p:spTree>
    <p:extLst>
      <p:ext uri="{BB962C8B-B14F-4D97-AF65-F5344CB8AC3E}">
        <p14:creationId xmlns:p14="http://schemas.microsoft.com/office/powerpoint/2010/main" val="2300329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B619-DAF9-4B7C-91C6-A25F097C2394}"/>
              </a:ext>
            </a:extLst>
          </p:cNvPr>
          <p:cNvSpPr>
            <a:spLocks noGrp="1"/>
          </p:cNvSpPr>
          <p:nvPr>
            <p:ph type="title"/>
          </p:nvPr>
        </p:nvSpPr>
        <p:spPr>
          <a:xfrm>
            <a:off x="1676400" y="2784670"/>
            <a:ext cx="21031200" cy="2808811"/>
          </a:xfrm>
        </p:spPr>
        <p:txBody>
          <a:bodyPr/>
          <a:lstStyle/>
          <a:p>
            <a:r>
              <a:rPr lang="en-US" dirty="0"/>
              <a:t>PRACTICALS</a:t>
            </a:r>
          </a:p>
        </p:txBody>
      </p:sp>
      <p:sp>
        <p:nvSpPr>
          <p:cNvPr id="3" name="Text Placeholder 2">
            <a:extLst>
              <a:ext uri="{FF2B5EF4-FFF2-40B4-BE49-F238E27FC236}">
                <a16:creationId xmlns:a16="http://schemas.microsoft.com/office/drawing/2014/main" id="{581B43FF-1911-4CC3-9186-19461C986339}"/>
              </a:ext>
            </a:extLst>
          </p:cNvPr>
          <p:cNvSpPr>
            <a:spLocks noGrp="1"/>
          </p:cNvSpPr>
          <p:nvPr>
            <p:ph type="body" idx="1"/>
          </p:nvPr>
        </p:nvSpPr>
        <p:spPr>
          <a:xfrm>
            <a:off x="2188464" y="7173146"/>
            <a:ext cx="20007072" cy="3758184"/>
          </a:xfrm>
        </p:spPr>
        <p:txBody>
          <a:bodyPr/>
          <a:lstStyle/>
          <a:p>
            <a:pPr algn="ctr"/>
            <a:endParaRPr lang="en-US" dirty="0"/>
          </a:p>
          <a:p>
            <a:pPr algn="ctr"/>
            <a:r>
              <a:rPr lang="en-US" dirty="0"/>
              <a:t>LET’S GET THE BORING STUFF OUT OF THE WAY!</a:t>
            </a:r>
          </a:p>
        </p:txBody>
      </p:sp>
    </p:spTree>
    <p:extLst>
      <p:ext uri="{BB962C8B-B14F-4D97-AF65-F5344CB8AC3E}">
        <p14:creationId xmlns:p14="http://schemas.microsoft.com/office/powerpoint/2010/main" val="401629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8626F-F5EF-494B-A682-EC9BFEAEDEB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8566212-4BF3-4F4F-9BD8-09F55D68E9F1}"/>
              </a:ext>
            </a:extLst>
          </p:cNvPr>
          <p:cNvSpPr>
            <a:spLocks noGrp="1"/>
          </p:cNvSpPr>
          <p:nvPr>
            <p:ph idx="1"/>
          </p:nvPr>
        </p:nvSpPr>
        <p:spPr>
          <a:xfrm>
            <a:off x="868169" y="3651250"/>
            <a:ext cx="10515600" cy="8702676"/>
          </a:xfrm>
        </p:spPr>
        <p:txBody>
          <a:bodyPr tIns="182880" bIns="182880">
            <a:noAutofit/>
          </a:bodyPr>
          <a:lstStyle/>
          <a:p>
            <a:pPr marL="0" indent="0">
              <a:buNone/>
            </a:pPr>
            <a:r>
              <a:rPr lang="en-US" sz="4000" b="1" dirty="0">
                <a:solidFill>
                  <a:srgbClr val="0031A2"/>
                </a:solidFill>
              </a:rPr>
              <a:t>WHAT</a:t>
            </a:r>
            <a:endParaRPr lang="en-US" sz="4000" dirty="0">
              <a:solidFill>
                <a:srgbClr val="0031A2"/>
              </a:solidFill>
            </a:endParaRPr>
          </a:p>
          <a:p>
            <a:pPr algn="just"/>
            <a:r>
              <a:rPr lang="en-US" sz="4000" dirty="0"/>
              <a:t>Identify business opportunities for using Natural Language Processing</a:t>
            </a:r>
          </a:p>
          <a:p>
            <a:pPr algn="just"/>
            <a:r>
              <a:rPr lang="en-US" sz="4000" dirty="0"/>
              <a:t>Create professional project pitches for innovative NLP use cases including feasibility estimate, data requirements, implementation effort and common pitfalls</a:t>
            </a:r>
          </a:p>
          <a:p>
            <a:pPr algn="just"/>
            <a:r>
              <a:rPr lang="en-US" sz="4000" dirty="0"/>
              <a:t>Learn different methods of transforming unstructured data into structured data</a:t>
            </a:r>
          </a:p>
          <a:p>
            <a:pPr algn="just"/>
            <a:r>
              <a:rPr lang="en-US" sz="4000" dirty="0"/>
              <a:t>Build and evaluate your own NLP models using state-of-the-art NLP tools </a:t>
            </a:r>
          </a:p>
        </p:txBody>
      </p:sp>
      <p:sp>
        <p:nvSpPr>
          <p:cNvPr id="4" name="TextBox 3">
            <a:extLst>
              <a:ext uri="{FF2B5EF4-FFF2-40B4-BE49-F238E27FC236}">
                <a16:creationId xmlns:a16="http://schemas.microsoft.com/office/drawing/2014/main" id="{882C80AF-D02E-4878-9AF2-55AC197A1EE7}"/>
              </a:ext>
            </a:extLst>
          </p:cNvPr>
          <p:cNvSpPr txBox="1"/>
          <p:nvPr/>
        </p:nvSpPr>
        <p:spPr>
          <a:xfrm>
            <a:off x="644957" y="2246351"/>
            <a:ext cx="5090160" cy="769441"/>
          </a:xfrm>
          <a:prstGeom prst="rect">
            <a:avLst/>
          </a:prstGeom>
          <a:noFill/>
        </p:spPr>
        <p:txBody>
          <a:bodyPr wrap="square" rtlCol="0">
            <a:spAutoFit/>
          </a:bodyPr>
          <a:lstStyle/>
          <a:p>
            <a:r>
              <a:rPr lang="en-US" sz="4400" dirty="0">
                <a:solidFill>
                  <a:srgbClr val="002F9F"/>
                </a:solidFill>
                <a:latin typeface="Poppins" panose="00000500000000000000" pitchFamily="2" charset="0"/>
                <a:cs typeface="Poppins" panose="00000500000000000000" pitchFamily="2" charset="0"/>
              </a:rPr>
              <a:t>THIS COURSE </a:t>
            </a:r>
          </a:p>
        </p:txBody>
      </p:sp>
      <p:sp>
        <p:nvSpPr>
          <p:cNvPr id="5" name="Content Placeholder 2">
            <a:extLst>
              <a:ext uri="{FF2B5EF4-FFF2-40B4-BE49-F238E27FC236}">
                <a16:creationId xmlns:a16="http://schemas.microsoft.com/office/drawing/2014/main" id="{E04C2E16-79D4-44D4-B490-AC5F435097F1}"/>
              </a:ext>
            </a:extLst>
          </p:cNvPr>
          <p:cNvSpPr txBox="1">
            <a:spLocks/>
          </p:cNvSpPr>
          <p:nvPr/>
        </p:nvSpPr>
        <p:spPr>
          <a:xfrm>
            <a:off x="13000231" y="3705860"/>
            <a:ext cx="10515600" cy="8702676"/>
          </a:xfrm>
          <a:prstGeom prst="rect">
            <a:avLst/>
          </a:prstGeom>
        </p:spPr>
        <p:txBody>
          <a:bodyPr vert="horz" lIns="182880" tIns="182880" rIns="182880" bIns="182880" rtlCol="0">
            <a:normAutofit/>
          </a:bodyPr>
          <a:lstStyle>
            <a:lvl1pPr marL="457200" indent="-457200" algn="l" defTabSz="1828800" rtl="0" eaLnBrk="1" latinLnBrk="0" hangingPunct="1">
              <a:lnSpc>
                <a:spcPct val="90000"/>
              </a:lnSpc>
              <a:spcBef>
                <a:spcPts val="2000"/>
              </a:spcBef>
              <a:buClr>
                <a:srgbClr val="FFDE59"/>
              </a:buClr>
              <a:buFont typeface="Arial" panose="020B0604020202020204" pitchFamily="34" charset="0"/>
              <a:buChar char="•"/>
              <a:defRPr sz="5600" kern="1200">
                <a:solidFill>
                  <a:schemeClr val="bg1"/>
                </a:solidFill>
                <a:latin typeface="Poppins" panose="00000500000000000000" pitchFamily="2" charset="0"/>
                <a:ea typeface="+mn-ea"/>
                <a:cs typeface="Poppins" panose="00000500000000000000" pitchFamily="2" charset="0"/>
              </a:defRPr>
            </a:lvl1pPr>
            <a:lvl2pPr marL="1371600" indent="-457200" algn="l" defTabSz="1828800" rtl="0" eaLnBrk="1" latinLnBrk="0" hangingPunct="1">
              <a:lnSpc>
                <a:spcPct val="90000"/>
              </a:lnSpc>
              <a:spcBef>
                <a:spcPts val="1000"/>
              </a:spcBef>
              <a:buClr>
                <a:srgbClr val="FFDE59"/>
              </a:buClr>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2286000" indent="-457200" algn="l" defTabSz="1828800" rtl="0" eaLnBrk="1" latinLnBrk="0" hangingPunct="1">
              <a:lnSpc>
                <a:spcPct val="90000"/>
              </a:lnSpc>
              <a:spcBef>
                <a:spcPts val="1000"/>
              </a:spcBef>
              <a:buClr>
                <a:srgbClr val="FFDE59"/>
              </a:buClr>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3200400" indent="-457200" algn="l" defTabSz="1828800" rtl="0" eaLnBrk="1" latinLnBrk="0" hangingPunct="1">
              <a:lnSpc>
                <a:spcPct val="90000"/>
              </a:lnSpc>
              <a:spcBef>
                <a:spcPts val="1000"/>
              </a:spcBef>
              <a:buClr>
                <a:srgbClr val="FFDE59"/>
              </a:buClr>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4114800" indent="-457200" algn="l" defTabSz="1828800" rtl="0" eaLnBrk="1" latinLnBrk="0" hangingPunct="1">
              <a:lnSpc>
                <a:spcPct val="90000"/>
              </a:lnSpc>
              <a:spcBef>
                <a:spcPts val="1000"/>
              </a:spcBef>
              <a:buClr>
                <a:srgbClr val="FFDE59"/>
              </a:buClr>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000" b="1" dirty="0">
                <a:solidFill>
                  <a:srgbClr val="0031A2"/>
                </a:solidFill>
              </a:rPr>
              <a:t>HOW</a:t>
            </a:r>
          </a:p>
          <a:p>
            <a:pPr algn="just">
              <a:buClr>
                <a:srgbClr val="025EFF"/>
              </a:buClr>
            </a:pPr>
            <a:r>
              <a:rPr lang="en-US" sz="4000" dirty="0">
                <a:solidFill>
                  <a:srgbClr val="0D1E25"/>
                </a:solidFill>
              </a:rPr>
              <a:t>By discussing real-life business examples from the field</a:t>
            </a:r>
          </a:p>
          <a:p>
            <a:pPr algn="just">
              <a:buClr>
                <a:srgbClr val="025EFF"/>
              </a:buClr>
            </a:pPr>
            <a:endParaRPr lang="en-US" sz="4000" dirty="0">
              <a:solidFill>
                <a:srgbClr val="0D1E25"/>
              </a:solidFill>
            </a:endParaRPr>
          </a:p>
          <a:p>
            <a:pPr algn="just">
              <a:buClr>
                <a:srgbClr val="025EFF"/>
              </a:buClr>
            </a:pPr>
            <a:r>
              <a:rPr lang="en-US" sz="4000" dirty="0">
                <a:solidFill>
                  <a:srgbClr val="0D1E25"/>
                </a:solidFill>
              </a:rPr>
              <a:t> Hands-on implementation of 3 cases. Data and boilerplate code will be provided.</a:t>
            </a:r>
          </a:p>
          <a:p>
            <a:pPr lvl="1">
              <a:buClr>
                <a:srgbClr val="025EFF"/>
              </a:buClr>
            </a:pPr>
            <a:r>
              <a:rPr lang="en-US" sz="3200" dirty="0">
                <a:solidFill>
                  <a:srgbClr val="0D1E25"/>
                </a:solidFill>
              </a:rPr>
              <a:t>A chat bot </a:t>
            </a:r>
          </a:p>
          <a:p>
            <a:pPr lvl="1">
              <a:buClr>
                <a:srgbClr val="025EFF"/>
              </a:buClr>
            </a:pPr>
            <a:r>
              <a:rPr lang="en-US" sz="3200" dirty="0">
                <a:solidFill>
                  <a:srgbClr val="0D1E25"/>
                </a:solidFill>
              </a:rPr>
              <a:t>Assignment based on a fixed data set</a:t>
            </a:r>
          </a:p>
          <a:p>
            <a:pPr lvl="1">
              <a:buClr>
                <a:srgbClr val="025EFF"/>
              </a:buClr>
            </a:pPr>
            <a:r>
              <a:rPr lang="en-US" sz="3200" dirty="0">
                <a:solidFill>
                  <a:srgbClr val="0D1E25"/>
                </a:solidFill>
              </a:rPr>
              <a:t>Open-ended NLP project</a:t>
            </a:r>
            <a:br>
              <a:rPr lang="en-US" sz="3200" dirty="0">
                <a:solidFill>
                  <a:srgbClr val="0D1E25"/>
                </a:solidFill>
              </a:rPr>
            </a:br>
            <a:endParaRPr lang="en-US" sz="4000" b="1" dirty="0">
              <a:solidFill>
                <a:srgbClr val="0D1E25"/>
              </a:solidFill>
            </a:endParaRPr>
          </a:p>
          <a:p>
            <a:pPr marL="0" indent="0">
              <a:buNone/>
            </a:pPr>
            <a:endParaRPr lang="en-US" sz="4000" b="1" dirty="0">
              <a:solidFill>
                <a:srgbClr val="0D1E25"/>
              </a:solidFill>
            </a:endParaRPr>
          </a:p>
        </p:txBody>
      </p:sp>
    </p:spTree>
    <p:extLst>
      <p:ext uri="{BB962C8B-B14F-4D97-AF65-F5344CB8AC3E}">
        <p14:creationId xmlns:p14="http://schemas.microsoft.com/office/powerpoint/2010/main" val="1397372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2DC54-F880-427F-8882-32E272B8BC4D}"/>
              </a:ext>
            </a:extLst>
          </p:cNvPr>
          <p:cNvSpPr>
            <a:spLocks noGrp="1"/>
          </p:cNvSpPr>
          <p:nvPr>
            <p:ph type="title"/>
          </p:nvPr>
        </p:nvSpPr>
        <p:spPr/>
        <p:txBody>
          <a:bodyPr/>
          <a:lstStyle/>
          <a:p>
            <a:r>
              <a:rPr lang="en-US" dirty="0"/>
              <a:t>INTRODUCTION</a:t>
            </a:r>
          </a:p>
        </p:txBody>
      </p:sp>
      <p:sp>
        <p:nvSpPr>
          <p:cNvPr id="4" name="TextBox 3">
            <a:extLst>
              <a:ext uri="{FF2B5EF4-FFF2-40B4-BE49-F238E27FC236}">
                <a16:creationId xmlns:a16="http://schemas.microsoft.com/office/drawing/2014/main" id="{04CC2BAE-3196-4EE5-A4D2-12F60DA7C97F}"/>
              </a:ext>
            </a:extLst>
          </p:cNvPr>
          <p:cNvSpPr txBox="1"/>
          <p:nvPr/>
        </p:nvSpPr>
        <p:spPr>
          <a:xfrm>
            <a:off x="2067743" y="3547665"/>
            <a:ext cx="5999683" cy="769441"/>
          </a:xfrm>
          <a:prstGeom prst="rect">
            <a:avLst/>
          </a:prstGeom>
          <a:noFill/>
        </p:spPr>
        <p:txBody>
          <a:bodyPr wrap="square" rtlCol="0">
            <a:spAutoFit/>
          </a:bodyPr>
          <a:lstStyle/>
          <a:p>
            <a:r>
              <a:rPr lang="en-US" sz="4400" b="1" dirty="0">
                <a:solidFill>
                  <a:srgbClr val="0031A2"/>
                </a:solidFill>
                <a:latin typeface="Poppins" panose="00000500000000000000" pitchFamily="2" charset="0"/>
                <a:cs typeface="Poppins" panose="00000500000000000000" pitchFamily="2" charset="0"/>
              </a:rPr>
              <a:t>TABLE OF CONTENTS</a:t>
            </a:r>
          </a:p>
        </p:txBody>
      </p:sp>
      <p:graphicFrame>
        <p:nvGraphicFramePr>
          <p:cNvPr id="6" name="Google Shape;328;p14">
            <a:extLst>
              <a:ext uri="{FF2B5EF4-FFF2-40B4-BE49-F238E27FC236}">
                <a16:creationId xmlns:a16="http://schemas.microsoft.com/office/drawing/2014/main" id="{3F2ADCCA-166C-4683-A67E-5F78AA20852A}"/>
              </a:ext>
            </a:extLst>
          </p:cNvPr>
          <p:cNvGraphicFramePr/>
          <p:nvPr>
            <p:extLst>
              <p:ext uri="{D42A27DB-BD31-4B8C-83A1-F6EECF244321}">
                <p14:modId xmlns:p14="http://schemas.microsoft.com/office/powerpoint/2010/main" val="3970725817"/>
              </p:ext>
            </p:extLst>
          </p:nvPr>
        </p:nvGraphicFramePr>
        <p:xfrm>
          <a:off x="2067743" y="5156756"/>
          <a:ext cx="17230910" cy="5730635"/>
        </p:xfrm>
        <a:graphic>
          <a:graphicData uri="http://schemas.openxmlformats.org/drawingml/2006/table">
            <a:tbl>
              <a:tblPr firstRow="1" bandRow="1">
                <a:tableStyleId>{2D5ABB26-0587-4C30-8999-92F81FD0307C}</a:tableStyleId>
              </a:tblPr>
              <a:tblGrid>
                <a:gridCol w="7606784">
                  <a:extLst>
                    <a:ext uri="{9D8B030D-6E8A-4147-A177-3AD203B41FA5}">
                      <a16:colId xmlns:a16="http://schemas.microsoft.com/office/drawing/2014/main" val="20000"/>
                    </a:ext>
                  </a:extLst>
                </a:gridCol>
                <a:gridCol w="9624126">
                  <a:extLst>
                    <a:ext uri="{9D8B030D-6E8A-4147-A177-3AD203B41FA5}">
                      <a16:colId xmlns:a16="http://schemas.microsoft.com/office/drawing/2014/main" val="20001"/>
                    </a:ext>
                  </a:extLst>
                </a:gridCol>
              </a:tblGrid>
              <a:tr h="908381">
                <a:tc>
                  <a:txBody>
                    <a:bodyPr/>
                    <a:lstStyle/>
                    <a:p>
                      <a:pPr marL="0" marR="0" lvl="0" indent="0" algn="ctr" rtl="0">
                        <a:lnSpc>
                          <a:spcPct val="100000"/>
                        </a:lnSpc>
                        <a:spcBef>
                          <a:spcPts val="0"/>
                        </a:spcBef>
                        <a:spcAft>
                          <a:spcPts val="0"/>
                        </a:spcAft>
                        <a:buClr>
                          <a:srgbClr val="025FFF"/>
                        </a:buClr>
                        <a:buSzPts val="2400"/>
                        <a:buFont typeface="Helvetica Neue"/>
                        <a:buNone/>
                      </a:pPr>
                      <a:r>
                        <a:rPr lang="en-GB" sz="4000" b="1" u="none" strike="noStrike" cap="none" dirty="0">
                          <a:solidFill>
                            <a:schemeClr val="bg1"/>
                          </a:solidFill>
                          <a:latin typeface="Poppins" panose="00000500000000000000" pitchFamily="2" charset="0"/>
                          <a:cs typeface="Poppins" panose="00000500000000000000" pitchFamily="2" charset="0"/>
                        </a:rPr>
                        <a:t>Date</a:t>
                      </a:r>
                      <a:endParaRPr sz="4000" b="1" dirty="0">
                        <a:solidFill>
                          <a:schemeClr val="bg1"/>
                        </a:solidFill>
                        <a:latin typeface="Poppins" panose="00000500000000000000" pitchFamily="2" charset="0"/>
                        <a:cs typeface="Poppins" panose="00000500000000000000" pitchFamily="2" charset="0"/>
                      </a:endParaRP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rgbClr val="0031A2"/>
                    </a:solidFill>
                  </a:tcPr>
                </a:tc>
                <a:tc>
                  <a:txBody>
                    <a:bodyPr/>
                    <a:lstStyle/>
                    <a:p>
                      <a:pPr marL="0" marR="0" lvl="0" indent="0" algn="ctr" rtl="0">
                        <a:lnSpc>
                          <a:spcPct val="100000"/>
                        </a:lnSpc>
                        <a:spcBef>
                          <a:spcPts val="0"/>
                        </a:spcBef>
                        <a:spcAft>
                          <a:spcPts val="0"/>
                        </a:spcAft>
                        <a:buClr>
                          <a:srgbClr val="025FFF"/>
                        </a:buClr>
                        <a:buSzPts val="2400"/>
                        <a:buFont typeface="Helvetica Neue"/>
                        <a:buNone/>
                      </a:pPr>
                      <a:r>
                        <a:rPr lang="en-GB" sz="4000" b="1" u="none" strike="noStrike" cap="none" dirty="0">
                          <a:solidFill>
                            <a:schemeClr val="bg1"/>
                          </a:solidFill>
                          <a:latin typeface="Poppins" panose="00000500000000000000" pitchFamily="2" charset="0"/>
                          <a:cs typeface="Poppins" panose="00000500000000000000" pitchFamily="2" charset="0"/>
                        </a:rPr>
                        <a:t>What</a:t>
                      </a:r>
                      <a:endParaRPr sz="4000" b="1" dirty="0">
                        <a:solidFill>
                          <a:schemeClr val="bg1"/>
                        </a:solidFill>
                        <a:latin typeface="Poppins" panose="00000500000000000000" pitchFamily="2" charset="0"/>
                        <a:cs typeface="Poppins" panose="00000500000000000000" pitchFamily="2" charset="0"/>
                      </a:endParaRP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rgbClr val="0031A2"/>
                    </a:solidFill>
                  </a:tcPr>
                </a:tc>
                <a:extLst>
                  <a:ext uri="{0D108BD9-81ED-4DB2-BD59-A6C34878D82A}">
                    <a16:rowId xmlns:a16="http://schemas.microsoft.com/office/drawing/2014/main" val="10000"/>
                  </a:ext>
                </a:extLst>
              </a:tr>
              <a:tr h="908381">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Helvetica Neue"/>
                        <a:buNone/>
                        <a:tabLst/>
                        <a:defRPr/>
                      </a:pPr>
                      <a:r>
                        <a:rPr lang="en-GB" sz="3600" dirty="0">
                          <a:solidFill>
                            <a:srgbClr val="0D1E25"/>
                          </a:solidFill>
                          <a:latin typeface="Poppins" panose="00000500000000000000" pitchFamily="2" charset="0"/>
                          <a:cs typeface="Poppins" panose="00000500000000000000" pitchFamily="2" charset="0"/>
                        </a:rPr>
                        <a:t>Wed 10/01 - PM</a:t>
                      </a: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2400"/>
                        <a:buFont typeface="Helvetica Neue"/>
                        <a:buNone/>
                      </a:pPr>
                      <a:r>
                        <a:rPr lang="en-GB" sz="3600" u="none" strike="noStrike" cap="none" dirty="0">
                          <a:solidFill>
                            <a:srgbClr val="0D1E25"/>
                          </a:solidFill>
                          <a:latin typeface="Poppins" panose="00000500000000000000" pitchFamily="2" charset="0"/>
                          <a:cs typeface="Poppins" panose="00000500000000000000" pitchFamily="2" charset="0"/>
                        </a:rPr>
                        <a:t>Intro to NLP + Simple models</a:t>
                      </a:r>
                      <a:endParaRPr sz="3600" dirty="0">
                        <a:solidFill>
                          <a:srgbClr val="0D1E25"/>
                        </a:solidFill>
                        <a:latin typeface="Poppins" panose="00000500000000000000" pitchFamily="2" charset="0"/>
                        <a:cs typeface="Poppins" panose="00000500000000000000" pitchFamily="2" charset="0"/>
                      </a:endParaRP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08381">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Helvetica Neue"/>
                        <a:buNone/>
                        <a:tabLst/>
                        <a:defRPr/>
                      </a:pPr>
                      <a:r>
                        <a:rPr lang="en-GB" sz="3600" dirty="0">
                          <a:solidFill>
                            <a:srgbClr val="0D1E25"/>
                          </a:solidFill>
                          <a:latin typeface="Poppins" panose="00000500000000000000" pitchFamily="2" charset="0"/>
                          <a:cs typeface="Poppins" panose="00000500000000000000" pitchFamily="2" charset="0"/>
                        </a:rPr>
                        <a:t>Thu 11 /01 - AM</a:t>
                      </a: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2400"/>
                        <a:buFont typeface="Helvetica Neue"/>
                        <a:buNone/>
                      </a:pPr>
                      <a:r>
                        <a:rPr lang="nl-NL" sz="3600" u="none" strike="noStrike" cap="none" dirty="0" err="1">
                          <a:solidFill>
                            <a:srgbClr val="0D1E25"/>
                          </a:solidFill>
                          <a:latin typeface="Poppins" panose="00000500000000000000" pitchFamily="2" charset="0"/>
                          <a:cs typeface="Poppins" panose="00000500000000000000" pitchFamily="2" charset="0"/>
                          <a:sym typeface="Arial"/>
                        </a:rPr>
                        <a:t>Transformers</a:t>
                      </a:r>
                      <a:r>
                        <a:rPr lang="nl-NL" sz="3600" u="none" strike="noStrike" cap="none" dirty="0">
                          <a:solidFill>
                            <a:srgbClr val="0D1E25"/>
                          </a:solidFill>
                          <a:latin typeface="Poppins" panose="00000500000000000000" pitchFamily="2" charset="0"/>
                          <a:cs typeface="Poppins" panose="00000500000000000000" pitchFamily="2" charset="0"/>
                          <a:sym typeface="Arial"/>
                        </a:rPr>
                        <a:t> + Word </a:t>
                      </a:r>
                      <a:r>
                        <a:rPr lang="nl-NL" sz="3600" u="none" strike="noStrike" cap="none" dirty="0" err="1">
                          <a:solidFill>
                            <a:srgbClr val="0D1E25"/>
                          </a:solidFill>
                          <a:latin typeface="Poppins" panose="00000500000000000000" pitchFamily="2" charset="0"/>
                          <a:cs typeface="Poppins" panose="00000500000000000000" pitchFamily="2" charset="0"/>
                          <a:sym typeface="Arial"/>
                        </a:rPr>
                        <a:t>embeddings</a:t>
                      </a:r>
                      <a:endParaRPr sz="3600" b="0" i="0" u="none" strike="noStrike" cap="none" dirty="0">
                        <a:solidFill>
                          <a:srgbClr val="0D1E25"/>
                        </a:solidFill>
                        <a:latin typeface="Poppins" panose="00000500000000000000" pitchFamily="2" charset="0"/>
                        <a:cs typeface="Poppins" panose="00000500000000000000" pitchFamily="2" charset="0"/>
                        <a:sym typeface="Arial"/>
                      </a:endParaRP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08381">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Helvetica Neue"/>
                        <a:buNone/>
                        <a:tabLst/>
                        <a:defRPr/>
                      </a:pPr>
                      <a:r>
                        <a:rPr lang="en-GB" sz="3600" dirty="0">
                          <a:solidFill>
                            <a:srgbClr val="0D1E25"/>
                          </a:solidFill>
                          <a:latin typeface="Poppins" panose="00000500000000000000" pitchFamily="2" charset="0"/>
                          <a:cs typeface="Poppins" panose="00000500000000000000" pitchFamily="2" charset="0"/>
                        </a:rPr>
                        <a:t>Fri 12 / 01 </a:t>
                      </a:r>
                      <a:r>
                        <a:rPr lang="en-GB" sz="3600">
                          <a:solidFill>
                            <a:srgbClr val="0D1E25"/>
                          </a:solidFill>
                          <a:latin typeface="Poppins" panose="00000500000000000000" pitchFamily="2" charset="0"/>
                          <a:cs typeface="Poppins" panose="00000500000000000000" pitchFamily="2" charset="0"/>
                        </a:rPr>
                        <a:t>- PM</a:t>
                      </a:r>
                      <a:endParaRPr lang="en-GB" sz="3600" i="1" dirty="0">
                        <a:solidFill>
                          <a:srgbClr val="0D1E25"/>
                        </a:solidFill>
                        <a:latin typeface="Poppins" panose="00000500000000000000" pitchFamily="2" charset="0"/>
                        <a:cs typeface="Poppins" panose="00000500000000000000" pitchFamily="2" charset="0"/>
                      </a:endParaRP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2400"/>
                        <a:buFont typeface="Helvetica Neue"/>
                        <a:buNone/>
                      </a:pPr>
                      <a:r>
                        <a:rPr lang="en-GB" sz="3600" u="none" strike="noStrike" cap="none" dirty="0">
                          <a:solidFill>
                            <a:srgbClr val="0D1E25"/>
                          </a:solidFill>
                          <a:latin typeface="Poppins" panose="00000500000000000000" pitchFamily="2" charset="0"/>
                          <a:cs typeface="Poppins" panose="00000500000000000000" pitchFamily="2" charset="0"/>
                          <a:sym typeface="Arial"/>
                        </a:rPr>
                        <a:t>Transfer learning</a:t>
                      </a:r>
                    </a:p>
                    <a:p>
                      <a:pPr marL="0" marR="0" lvl="0" indent="0" algn="l" rtl="0">
                        <a:lnSpc>
                          <a:spcPct val="100000"/>
                        </a:lnSpc>
                        <a:spcBef>
                          <a:spcPts val="0"/>
                        </a:spcBef>
                        <a:spcAft>
                          <a:spcPts val="0"/>
                        </a:spcAft>
                        <a:buClr>
                          <a:schemeClr val="dk1"/>
                        </a:buClr>
                        <a:buSzPts val="2400"/>
                        <a:buFont typeface="Helvetica Neue"/>
                        <a:buNone/>
                      </a:pPr>
                      <a:r>
                        <a:rPr lang="en-GB" sz="3600" b="0" i="0" u="none" strike="noStrike" cap="none" dirty="0">
                          <a:solidFill>
                            <a:srgbClr val="0D1E25"/>
                          </a:solidFill>
                          <a:latin typeface="Poppins" panose="00000500000000000000" pitchFamily="2" charset="0"/>
                          <a:cs typeface="Poppins" panose="00000500000000000000" pitchFamily="2" charset="0"/>
                          <a:sym typeface="Arial"/>
                        </a:rPr>
                        <a:t>Guest lecture: Joachim </a:t>
                      </a:r>
                      <a:r>
                        <a:rPr lang="en-GB" sz="3600" b="0" i="0" u="none" strike="noStrike" cap="none" dirty="0" err="1">
                          <a:solidFill>
                            <a:srgbClr val="0D1E25"/>
                          </a:solidFill>
                          <a:latin typeface="Poppins" panose="00000500000000000000" pitchFamily="2" charset="0"/>
                          <a:cs typeface="Poppins" panose="00000500000000000000" pitchFamily="2" charset="0"/>
                          <a:sym typeface="Arial"/>
                        </a:rPr>
                        <a:t>Jonckers</a:t>
                      </a:r>
                      <a:r>
                        <a:rPr lang="en-GB" sz="3600" b="0" i="0" u="none" strike="noStrike" cap="none" dirty="0">
                          <a:solidFill>
                            <a:srgbClr val="0D1E25"/>
                          </a:solidFill>
                          <a:latin typeface="Poppins" panose="00000500000000000000" pitchFamily="2" charset="0"/>
                          <a:cs typeface="Poppins" panose="00000500000000000000" pitchFamily="2" charset="0"/>
                          <a:sym typeface="Arial"/>
                        </a:rPr>
                        <a:t> (Sinch)</a:t>
                      </a:r>
                      <a:endParaRPr sz="3600" b="0" i="0" u="none" strike="noStrike" cap="none" dirty="0">
                        <a:solidFill>
                          <a:srgbClr val="0D1E25"/>
                        </a:solidFill>
                        <a:latin typeface="Poppins" panose="00000500000000000000" pitchFamily="2" charset="0"/>
                        <a:cs typeface="Poppins" panose="00000500000000000000" pitchFamily="2" charset="0"/>
                        <a:sym typeface="Arial"/>
                      </a:endParaRP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908381">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Helvetica Neue"/>
                        <a:buNone/>
                        <a:tabLst/>
                        <a:defRPr/>
                      </a:pPr>
                      <a:r>
                        <a:rPr lang="en-GB" sz="3600" dirty="0">
                          <a:solidFill>
                            <a:srgbClr val="0D1E25"/>
                          </a:solidFill>
                          <a:latin typeface="Poppins" panose="00000500000000000000" pitchFamily="2" charset="0"/>
                          <a:cs typeface="Poppins" panose="00000500000000000000" pitchFamily="2" charset="0"/>
                        </a:rPr>
                        <a:t>Fri 16 / 01 - PM</a:t>
                      </a:r>
                      <a:endParaRPr lang="en-GB" sz="3600" i="1" dirty="0">
                        <a:solidFill>
                          <a:srgbClr val="0D1E25"/>
                        </a:solidFill>
                        <a:latin typeface="Poppins" panose="00000500000000000000" pitchFamily="2" charset="0"/>
                        <a:cs typeface="Poppins" panose="00000500000000000000" pitchFamily="2" charset="0"/>
                      </a:endParaRP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2400"/>
                        <a:buFont typeface="Helvetica Neue"/>
                        <a:buNone/>
                      </a:pPr>
                      <a:r>
                        <a:rPr lang="en-GB" sz="3600" u="none" strike="noStrike" cap="none" dirty="0">
                          <a:solidFill>
                            <a:srgbClr val="0D1E25"/>
                          </a:solidFill>
                          <a:latin typeface="Poppins" panose="00000500000000000000" pitchFamily="2" charset="0"/>
                          <a:cs typeface="Poppins" panose="00000500000000000000" pitchFamily="2" charset="0"/>
                        </a:rPr>
                        <a:t>Search and Retrieval</a:t>
                      </a:r>
                      <a:endParaRPr sz="3600" dirty="0">
                        <a:solidFill>
                          <a:srgbClr val="0D1E25"/>
                        </a:solidFill>
                        <a:latin typeface="Poppins" panose="00000500000000000000" pitchFamily="2" charset="0"/>
                        <a:cs typeface="Poppins" panose="00000500000000000000" pitchFamily="2" charset="0"/>
                      </a:endParaRP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908381">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Helvetica Neue"/>
                        <a:buNone/>
                        <a:tabLst/>
                        <a:defRPr/>
                      </a:pPr>
                      <a:r>
                        <a:rPr lang="en-GB" sz="3600" dirty="0">
                          <a:solidFill>
                            <a:srgbClr val="0D1E25"/>
                          </a:solidFill>
                          <a:latin typeface="Poppins" panose="00000500000000000000" pitchFamily="2" charset="0"/>
                          <a:cs typeface="Poppins" panose="00000500000000000000" pitchFamily="2" charset="0"/>
                        </a:rPr>
                        <a:t>Tue 19/01 - AM</a:t>
                      </a: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chemeClr val="dk1"/>
                        </a:buClr>
                        <a:buSzPts val="2400"/>
                        <a:buFont typeface="Helvetica Neue"/>
                        <a:buNone/>
                      </a:pPr>
                      <a:r>
                        <a:rPr lang="en-GB" sz="3600" u="none" strike="noStrike" cap="none" dirty="0">
                          <a:solidFill>
                            <a:srgbClr val="0D1E25"/>
                          </a:solidFill>
                          <a:latin typeface="Poppins" panose="00000500000000000000" pitchFamily="2" charset="0"/>
                          <a:cs typeface="Poppins" panose="00000500000000000000" pitchFamily="2" charset="0"/>
                        </a:rPr>
                        <a:t>LLMs and the future</a:t>
                      </a:r>
                      <a:endParaRPr sz="3600" dirty="0">
                        <a:solidFill>
                          <a:srgbClr val="0D1E25"/>
                        </a:solidFill>
                        <a:latin typeface="Poppins" panose="00000500000000000000" pitchFamily="2" charset="0"/>
                        <a:cs typeface="Poppins" panose="00000500000000000000" pitchFamily="2" charset="0"/>
                      </a:endParaRPr>
                    </a:p>
                  </a:txBody>
                  <a:tcPr marL="91450" marR="91450" marT="45725" marB="45725">
                    <a:lnL w="12700" cap="flat" cmpd="sng" algn="ctr">
                      <a:solidFill>
                        <a:srgbClr val="0031A2"/>
                      </a:solidFill>
                      <a:prstDash val="solid"/>
                      <a:round/>
                      <a:headEnd type="none" w="med" len="med"/>
                      <a:tailEnd type="none" w="med" len="med"/>
                    </a:lnL>
                    <a:lnR w="12700" cap="flat" cmpd="sng" algn="ctr">
                      <a:solidFill>
                        <a:srgbClr val="0031A2"/>
                      </a:solidFill>
                      <a:prstDash val="solid"/>
                      <a:round/>
                      <a:headEnd type="none" w="med" len="med"/>
                      <a:tailEnd type="none" w="med" len="med"/>
                    </a:lnR>
                    <a:lnT w="12700" cap="flat" cmpd="sng" algn="ctr">
                      <a:solidFill>
                        <a:srgbClr val="0031A2"/>
                      </a:solidFill>
                      <a:prstDash val="solid"/>
                      <a:round/>
                      <a:headEnd type="none" w="med" len="med"/>
                      <a:tailEnd type="none" w="med" len="med"/>
                    </a:lnT>
                    <a:lnB w="12700" cap="flat" cmpd="sng" algn="ctr">
                      <a:solidFill>
                        <a:srgbClr val="0031A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6CDF8116-46FD-0E9F-0C98-38A1A7FE8AA8}"/>
              </a:ext>
            </a:extLst>
          </p:cNvPr>
          <p:cNvSpPr txBox="1"/>
          <p:nvPr/>
        </p:nvSpPr>
        <p:spPr>
          <a:xfrm>
            <a:off x="2067743" y="11446692"/>
            <a:ext cx="12464716" cy="523220"/>
          </a:xfrm>
          <a:prstGeom prst="rect">
            <a:avLst/>
          </a:prstGeom>
          <a:noFill/>
        </p:spPr>
        <p:txBody>
          <a:bodyPr wrap="square">
            <a:spAutoFit/>
          </a:bodyPr>
          <a:lstStyle/>
          <a:p>
            <a:r>
              <a:rPr lang="en-GB" sz="2800" dirty="0"/>
              <a:t>https://</a:t>
            </a:r>
            <a:r>
              <a:rPr lang="en-GB" sz="2800" dirty="0" err="1"/>
              <a:t>learning.vlerick.com</a:t>
            </a:r>
            <a:r>
              <a:rPr lang="en-GB" sz="2800" dirty="0"/>
              <a:t>/courses/3773/modules</a:t>
            </a:r>
            <a:endParaRPr lang="en-BE" sz="2800" dirty="0"/>
          </a:p>
        </p:txBody>
      </p:sp>
    </p:spTree>
    <p:extLst>
      <p:ext uri="{BB962C8B-B14F-4D97-AF65-F5344CB8AC3E}">
        <p14:creationId xmlns:p14="http://schemas.microsoft.com/office/powerpoint/2010/main" val="3023690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5;p8">
            <a:extLst>
              <a:ext uri="{FF2B5EF4-FFF2-40B4-BE49-F238E27FC236}">
                <a16:creationId xmlns:a16="http://schemas.microsoft.com/office/drawing/2014/main" id="{473E4576-4DF2-4F57-B6F0-F4C152590430}"/>
              </a:ext>
            </a:extLst>
          </p:cNvPr>
          <p:cNvSpPr txBox="1"/>
          <p:nvPr/>
        </p:nvSpPr>
        <p:spPr>
          <a:xfrm>
            <a:off x="514459" y="670277"/>
            <a:ext cx="18923915" cy="1432187"/>
          </a:xfrm>
          <a:prstGeom prst="rect">
            <a:avLst/>
          </a:prstGeom>
          <a:noFill/>
          <a:ln>
            <a:noFill/>
          </a:ln>
        </p:spPr>
        <p:txBody>
          <a:bodyPr spcFirstLastPara="1" wrap="square" lIns="50800" tIns="50800" rIns="50800" bIns="50800" anchor="ctr" anchorCtr="0">
            <a:spAutoFit/>
          </a:bodyPr>
          <a:lstStyle/>
          <a:p>
            <a:pPr marL="0" marR="0" lvl="0" indent="0" rtl="0">
              <a:lnSpc>
                <a:spcPct val="120000"/>
              </a:lnSpc>
              <a:spcBef>
                <a:spcPts val="0"/>
              </a:spcBef>
              <a:spcAft>
                <a:spcPts val="0"/>
              </a:spcAft>
              <a:buClr>
                <a:srgbClr val="FFFFFF"/>
              </a:buClr>
              <a:buSzPts val="11500"/>
              <a:buFont typeface="Arial"/>
              <a:buNone/>
            </a:pPr>
            <a:r>
              <a:rPr lang="en-GB" sz="7200" b="1" i="1" u="none" strike="noStrike" cap="none" dirty="0">
                <a:solidFill>
                  <a:srgbClr val="002F9F"/>
                </a:solidFill>
                <a:latin typeface="Poppins" panose="00000500000000000000" pitchFamily="2" charset="0"/>
                <a:cs typeface="Poppins" panose="00000500000000000000" pitchFamily="2" charset="0"/>
                <a:sym typeface="Arial"/>
              </a:rPr>
              <a:t>WHAT IS NOT COVERED IN THIS COURSE</a:t>
            </a:r>
            <a:endParaRPr lang="en-GB" sz="8800" b="0" i="1" u="none" strike="noStrike" cap="none" dirty="0">
              <a:solidFill>
                <a:srgbClr val="002F9F"/>
              </a:solidFill>
              <a:latin typeface="Poppins" panose="00000500000000000000" pitchFamily="2" charset="0"/>
              <a:cs typeface="Poppins" panose="00000500000000000000" pitchFamily="2" charset="0"/>
              <a:sym typeface="Arial"/>
            </a:endParaRPr>
          </a:p>
        </p:txBody>
      </p:sp>
      <p:cxnSp>
        <p:nvCxnSpPr>
          <p:cNvPr id="3" name="Straight Connector 2">
            <a:extLst>
              <a:ext uri="{FF2B5EF4-FFF2-40B4-BE49-F238E27FC236}">
                <a16:creationId xmlns:a16="http://schemas.microsoft.com/office/drawing/2014/main" id="{F52097C8-DB18-4E7C-801D-DA6C7CEA0795}"/>
              </a:ext>
            </a:extLst>
          </p:cNvPr>
          <p:cNvCxnSpPr>
            <a:cxnSpLocks/>
          </p:cNvCxnSpPr>
          <p:nvPr/>
        </p:nvCxnSpPr>
        <p:spPr>
          <a:xfrm>
            <a:off x="-2771714" y="2102464"/>
            <a:ext cx="21326168" cy="0"/>
          </a:xfrm>
          <a:prstGeom prst="line">
            <a:avLst/>
          </a:prstGeom>
          <a:ln>
            <a:solidFill>
              <a:srgbClr val="0031A2"/>
            </a:solidFill>
          </a:ln>
        </p:spPr>
        <p:style>
          <a:lnRef idx="1">
            <a:schemeClr val="accent1"/>
          </a:lnRef>
          <a:fillRef idx="0">
            <a:schemeClr val="accent1"/>
          </a:fillRef>
          <a:effectRef idx="0">
            <a:schemeClr val="accent1"/>
          </a:effectRef>
          <a:fontRef idx="minor">
            <a:schemeClr val="tx1"/>
          </a:fontRef>
        </p:style>
      </p:cxnSp>
      <p:sp>
        <p:nvSpPr>
          <p:cNvPr id="4" name="Google Shape;339;p15">
            <a:extLst>
              <a:ext uri="{FF2B5EF4-FFF2-40B4-BE49-F238E27FC236}">
                <a16:creationId xmlns:a16="http://schemas.microsoft.com/office/drawing/2014/main" id="{B51DEC73-D893-4370-BA3E-A64696EFC571}"/>
              </a:ext>
            </a:extLst>
          </p:cNvPr>
          <p:cNvSpPr txBox="1"/>
          <p:nvPr/>
        </p:nvSpPr>
        <p:spPr>
          <a:xfrm>
            <a:off x="1170795" y="3534651"/>
            <a:ext cx="12971925" cy="8433775"/>
          </a:xfrm>
          <a:prstGeom prst="rect">
            <a:avLst/>
          </a:prstGeom>
          <a:noFill/>
          <a:ln>
            <a:noFill/>
          </a:ln>
        </p:spPr>
        <p:txBody>
          <a:bodyPr spcFirstLastPara="1" wrap="square" lIns="50800" tIns="50800" rIns="50800" bIns="50800" anchor="t" anchorCtr="0">
            <a:noAutofit/>
          </a:bodyPr>
          <a:lstStyle/>
          <a:p>
            <a:pPr marL="571500" marR="0" lvl="0" indent="-571500" algn="just" rtl="0">
              <a:lnSpc>
                <a:spcPct val="15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Light"/>
                <a:cs typeface="Poppins" panose="00000500000000000000" pitchFamily="2" charset="0"/>
                <a:sym typeface="Lato Light"/>
              </a:rPr>
              <a:t>Mathematical rigor</a:t>
            </a:r>
            <a:endParaRPr sz="4800" dirty="0">
              <a:solidFill>
                <a:srgbClr val="0D1E25"/>
              </a:solidFill>
              <a:latin typeface="Poppins" panose="00000500000000000000" pitchFamily="2" charset="0"/>
              <a:cs typeface="Poppins" panose="00000500000000000000" pitchFamily="2" charset="0"/>
            </a:endParaRPr>
          </a:p>
          <a:p>
            <a:pPr marL="571500" marR="0" lvl="0" indent="-571500" algn="just" rtl="0">
              <a:lnSpc>
                <a:spcPct val="15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Light"/>
                <a:cs typeface="Poppins" panose="00000500000000000000" pitchFamily="2" charset="0"/>
                <a:sym typeface="Lato Light"/>
              </a:rPr>
              <a:t>Full implementations</a:t>
            </a:r>
            <a:endParaRPr sz="4800" dirty="0">
              <a:solidFill>
                <a:srgbClr val="0D1E25"/>
              </a:solidFill>
              <a:latin typeface="Poppins" panose="00000500000000000000" pitchFamily="2" charset="0"/>
              <a:cs typeface="Poppins" panose="00000500000000000000" pitchFamily="2" charset="0"/>
            </a:endParaRPr>
          </a:p>
          <a:p>
            <a:pPr marL="571500" marR="0" lvl="0" indent="-571500" algn="just" rtl="0">
              <a:lnSpc>
                <a:spcPct val="15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Light"/>
                <a:cs typeface="Poppins" panose="00000500000000000000" pitchFamily="2" charset="0"/>
                <a:sym typeface="Lato Light"/>
              </a:rPr>
              <a:t>Linguistics</a:t>
            </a:r>
            <a:endParaRPr sz="4800" dirty="0">
              <a:solidFill>
                <a:srgbClr val="0D1E25"/>
              </a:solidFill>
              <a:latin typeface="Poppins" panose="00000500000000000000" pitchFamily="2" charset="0"/>
              <a:cs typeface="Poppins" panose="00000500000000000000" pitchFamily="2" charset="0"/>
            </a:endParaRPr>
          </a:p>
          <a:p>
            <a:pPr marL="571500" marR="0" lvl="0" indent="-571500" algn="just" rtl="0">
              <a:lnSpc>
                <a:spcPct val="15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Light"/>
                <a:cs typeface="Poppins" panose="00000500000000000000" pitchFamily="2" charset="0"/>
                <a:sym typeface="Lato Light"/>
              </a:rPr>
              <a:t>Programming</a:t>
            </a:r>
            <a:endParaRPr sz="4800" dirty="0">
              <a:solidFill>
                <a:srgbClr val="0D1E25"/>
              </a:solidFill>
              <a:latin typeface="Poppins" panose="00000500000000000000" pitchFamily="2" charset="0"/>
              <a:cs typeface="Poppins" panose="00000500000000000000" pitchFamily="2" charset="0"/>
            </a:endParaRPr>
          </a:p>
          <a:p>
            <a:pPr marL="571500" marR="0" lvl="0" indent="-571500" algn="just" rtl="0">
              <a:lnSpc>
                <a:spcPct val="15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Light"/>
                <a:cs typeface="Poppins" panose="00000500000000000000" pitchFamily="2" charset="0"/>
                <a:sym typeface="Lato Light"/>
              </a:rPr>
              <a:t>Reading and understanding NLP papers</a:t>
            </a:r>
            <a:endParaRPr sz="4800" dirty="0">
              <a:solidFill>
                <a:srgbClr val="0D1E25"/>
              </a:solidFill>
              <a:latin typeface="Poppins" panose="00000500000000000000" pitchFamily="2" charset="0"/>
              <a:cs typeface="Poppins" panose="00000500000000000000" pitchFamily="2" charset="0"/>
            </a:endParaRPr>
          </a:p>
          <a:p>
            <a:pPr marL="571500" marR="0" lvl="0" indent="-571500" algn="just" rtl="0">
              <a:lnSpc>
                <a:spcPct val="150000"/>
              </a:lnSpc>
              <a:spcBef>
                <a:spcPts val="0"/>
              </a:spcBef>
              <a:spcAft>
                <a:spcPts val="0"/>
              </a:spcAft>
              <a:buClr>
                <a:srgbClr val="025EFF"/>
              </a:buClr>
              <a:buSzPct val="100000"/>
              <a:buFont typeface="Arial" panose="020B0604020202020204" pitchFamily="34" charset="0"/>
              <a:buChar char="•"/>
            </a:pPr>
            <a:r>
              <a:rPr lang="en-GB" sz="4800" i="0" u="none" strike="noStrike" cap="none" dirty="0">
                <a:solidFill>
                  <a:srgbClr val="0D1E25"/>
                </a:solidFill>
                <a:latin typeface="Poppins" panose="00000500000000000000" pitchFamily="2" charset="0"/>
                <a:ea typeface="Lato Light"/>
                <a:cs typeface="Poppins" panose="00000500000000000000" pitchFamily="2" charset="0"/>
                <a:sym typeface="Lato Light"/>
              </a:rPr>
              <a:t>Research ideas and directions</a:t>
            </a:r>
            <a:endParaRPr sz="4800" dirty="0">
              <a:solidFill>
                <a:srgbClr val="0D1E25"/>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9928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E317-5258-4A80-8367-402612CC89C2}"/>
              </a:ext>
            </a:extLst>
          </p:cNvPr>
          <p:cNvSpPr>
            <a:spLocks noGrp="1"/>
          </p:cNvSpPr>
          <p:nvPr>
            <p:ph type="title"/>
          </p:nvPr>
        </p:nvSpPr>
        <p:spPr/>
        <p:txBody>
          <a:bodyPr/>
          <a:lstStyle/>
          <a:p>
            <a:r>
              <a:rPr lang="en-US" dirty="0"/>
              <a:t>GRADING &amp; EVALUATION</a:t>
            </a:r>
          </a:p>
        </p:txBody>
      </p:sp>
      <p:sp>
        <p:nvSpPr>
          <p:cNvPr id="6" name="Content Placeholder 5">
            <a:extLst>
              <a:ext uri="{FF2B5EF4-FFF2-40B4-BE49-F238E27FC236}">
                <a16:creationId xmlns:a16="http://schemas.microsoft.com/office/drawing/2014/main" id="{6701B75A-F2C6-3AD0-C48F-0F6B4EB094DD}"/>
              </a:ext>
            </a:extLst>
          </p:cNvPr>
          <p:cNvSpPr>
            <a:spLocks noGrp="1"/>
          </p:cNvSpPr>
          <p:nvPr>
            <p:ph idx="1"/>
          </p:nvPr>
        </p:nvSpPr>
        <p:spPr/>
        <p:txBody>
          <a:bodyPr/>
          <a:lstStyle/>
          <a:p>
            <a:r>
              <a:rPr lang="en-GB" dirty="0"/>
              <a:t>https://</a:t>
            </a:r>
            <a:r>
              <a:rPr lang="en-GB" dirty="0" err="1"/>
              <a:t>learning.vlerick.com</a:t>
            </a:r>
            <a:r>
              <a:rPr lang="en-GB" dirty="0"/>
              <a:t>/courses/3773/assignments</a:t>
            </a:r>
            <a:endParaRPr lang="en-BE" dirty="0"/>
          </a:p>
        </p:txBody>
      </p:sp>
    </p:spTree>
    <p:extLst>
      <p:ext uri="{BB962C8B-B14F-4D97-AF65-F5344CB8AC3E}">
        <p14:creationId xmlns:p14="http://schemas.microsoft.com/office/powerpoint/2010/main" val="3198922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98123-E9F6-4094-9867-3BE9B4424D53}"/>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9CD156B8-8A99-48B6-892C-CC5F7FE215E3}"/>
              </a:ext>
            </a:extLst>
          </p:cNvPr>
          <p:cNvSpPr>
            <a:spLocks noGrp="1"/>
          </p:cNvSpPr>
          <p:nvPr>
            <p:ph idx="1"/>
          </p:nvPr>
        </p:nvSpPr>
        <p:spPr>
          <a:xfrm>
            <a:off x="868169" y="2708016"/>
            <a:ext cx="10515600" cy="10504648"/>
          </a:xfrm>
        </p:spPr>
        <p:txBody>
          <a:bodyPr>
            <a:normAutofit fontScale="92500" lnSpcReduction="10000"/>
          </a:bodyPr>
          <a:lstStyle/>
          <a:p>
            <a:pPr algn="just"/>
            <a:r>
              <a:rPr lang="en-US" sz="4000" dirty="0"/>
              <a:t>“Mathematician”</a:t>
            </a:r>
          </a:p>
          <a:p>
            <a:pPr algn="just"/>
            <a:endParaRPr lang="en-US" sz="4000" dirty="0"/>
          </a:p>
          <a:p>
            <a:pPr algn="just"/>
            <a:r>
              <a:rPr lang="en-US" sz="4000" dirty="0"/>
              <a:t>Helped with starting three successful A.I. startups: Metamaze, </a:t>
            </a:r>
            <a:r>
              <a:rPr lang="en-US" sz="4000" dirty="0" err="1"/>
              <a:t>Chatlayer</a:t>
            </a:r>
            <a:r>
              <a:rPr lang="en-US" sz="4000" dirty="0"/>
              <a:t> and </a:t>
            </a:r>
            <a:r>
              <a:rPr lang="en-US" sz="4000" dirty="0" err="1"/>
              <a:t>Faktion</a:t>
            </a:r>
            <a:r>
              <a:rPr lang="en-US" sz="4000" dirty="0"/>
              <a:t>. </a:t>
            </a:r>
          </a:p>
          <a:p>
            <a:pPr algn="just"/>
            <a:endParaRPr lang="en-US" sz="4000" dirty="0"/>
          </a:p>
          <a:p>
            <a:pPr algn="just"/>
            <a:r>
              <a:rPr lang="en-US" sz="4000" dirty="0"/>
              <a:t>Done 80+ NLP projects all over the world</a:t>
            </a:r>
          </a:p>
          <a:p>
            <a:pPr algn="just"/>
            <a:endParaRPr lang="en-US" sz="4000" dirty="0"/>
          </a:p>
          <a:p>
            <a:pPr algn="just"/>
            <a:r>
              <a:rPr lang="en-US" sz="4000" dirty="0"/>
              <a:t>Likes books, running, climbing (rock, alpine, indoor), vegan</a:t>
            </a:r>
          </a:p>
          <a:p>
            <a:pPr algn="just"/>
            <a:endParaRPr lang="en-US" sz="4000" dirty="0"/>
          </a:p>
          <a:p>
            <a:pPr algn="just"/>
            <a:r>
              <a:rPr lang="en-US" sz="4000" dirty="0"/>
              <a:t>I am the original creator of </a:t>
            </a:r>
            <a:r>
              <a:rPr lang="en-US" sz="4000" b="1" dirty="0">
                <a:solidFill>
                  <a:srgbClr val="0031A2"/>
                </a:solidFill>
                <a:hlinkClick r:id="rId3">
                  <a:extLst>
                    <a:ext uri="{A12FA001-AC4F-418D-AE19-62706E023703}">
                      <ahyp:hlinkClr xmlns:ahyp="http://schemas.microsoft.com/office/drawing/2018/hyperlinkcolor" val="tx"/>
                    </a:ext>
                  </a:extLst>
                </a:hlinkClick>
              </a:rPr>
              <a:t>pandas -profiling</a:t>
            </a:r>
            <a:endParaRPr lang="en-US" sz="4000" b="1" dirty="0">
              <a:solidFill>
                <a:srgbClr val="0031A2"/>
              </a:solidFill>
            </a:endParaRPr>
          </a:p>
          <a:p>
            <a:pPr algn="just"/>
            <a:endParaRPr lang="en-US" sz="4000" b="1" dirty="0">
              <a:solidFill>
                <a:srgbClr val="FFDE59"/>
              </a:solidFill>
            </a:endParaRPr>
          </a:p>
          <a:p>
            <a:pPr algn="just"/>
            <a:r>
              <a:rPr lang="en-US" sz="4000" dirty="0"/>
              <a:t>My mission: Apply AI in a way that contributes to society</a:t>
            </a:r>
          </a:p>
          <a:p>
            <a:pPr algn="just"/>
            <a:endParaRPr lang="en-US" sz="3600" dirty="0"/>
          </a:p>
        </p:txBody>
      </p:sp>
      <p:sp>
        <p:nvSpPr>
          <p:cNvPr id="5" name="Rectangle 4">
            <a:extLst>
              <a:ext uri="{FF2B5EF4-FFF2-40B4-BE49-F238E27FC236}">
                <a16:creationId xmlns:a16="http://schemas.microsoft.com/office/drawing/2014/main" id="{4966DFD1-2D87-4B3C-8357-782D63F9CB46}"/>
              </a:ext>
            </a:extLst>
          </p:cNvPr>
          <p:cNvSpPr/>
          <p:nvPr/>
        </p:nvSpPr>
        <p:spPr>
          <a:xfrm>
            <a:off x="16705617" y="2708016"/>
            <a:ext cx="2682765" cy="2875467"/>
          </a:xfrm>
          <a:prstGeom prst="rect">
            <a:avLst/>
          </a:prstGeom>
        </p:spPr>
        <p:txBody>
          <a:bodyPr wrap="square">
            <a:spAutoFit/>
          </a:bodyPr>
          <a:lstStyle/>
          <a:p>
            <a:pPr lvl="0" algn="ctr">
              <a:lnSpc>
                <a:spcPct val="120000"/>
              </a:lnSpc>
              <a:buClr>
                <a:srgbClr val="5E5E5E"/>
              </a:buClr>
              <a:buSzPts val="2600"/>
            </a:pPr>
            <a:r>
              <a:rPr lang="en-GB" sz="16600" b="1" dirty="0">
                <a:solidFill>
                  <a:srgbClr val="0031A2"/>
                </a:solidFill>
                <a:latin typeface="Roboto Light"/>
                <a:ea typeface="Roboto Light"/>
                <a:cs typeface="Roboto Light"/>
                <a:sym typeface="Roboto Light"/>
              </a:rPr>
              <a:t>🏆</a:t>
            </a:r>
            <a:endParaRPr lang="en-GB" sz="6000" b="1" dirty="0">
              <a:solidFill>
                <a:srgbClr val="0031A2"/>
              </a:solidFill>
              <a:latin typeface="Roboto Light"/>
              <a:ea typeface="Roboto Light"/>
              <a:cs typeface="Roboto Light"/>
              <a:sym typeface="Roboto Light"/>
            </a:endParaRPr>
          </a:p>
        </p:txBody>
      </p:sp>
      <p:sp>
        <p:nvSpPr>
          <p:cNvPr id="6" name="Content Placeholder 2">
            <a:extLst>
              <a:ext uri="{FF2B5EF4-FFF2-40B4-BE49-F238E27FC236}">
                <a16:creationId xmlns:a16="http://schemas.microsoft.com/office/drawing/2014/main" id="{3956ED70-47C0-4C4D-89C8-7DB2A52EEEA9}"/>
              </a:ext>
            </a:extLst>
          </p:cNvPr>
          <p:cNvSpPr txBox="1">
            <a:spLocks/>
          </p:cNvSpPr>
          <p:nvPr/>
        </p:nvSpPr>
        <p:spPr>
          <a:xfrm>
            <a:off x="13000233" y="6291236"/>
            <a:ext cx="10093534" cy="6414466"/>
          </a:xfrm>
          <a:prstGeom prst="rect">
            <a:avLst/>
          </a:prstGeom>
          <a:ln>
            <a:solidFill>
              <a:srgbClr val="0031A2"/>
            </a:solidFill>
          </a:ln>
        </p:spPr>
        <p:txBody>
          <a:bodyPr vert="horz" lIns="182880" tIns="182880" rIns="182880" bIns="182880" rtlCol="0">
            <a:normAutofit fontScale="92500" lnSpcReduction="10000"/>
          </a:bodyPr>
          <a:lstStyle>
            <a:lvl1pPr marL="457200" indent="-457200" algn="l" defTabSz="1828800" rtl="0" eaLnBrk="1" latinLnBrk="0" hangingPunct="1">
              <a:lnSpc>
                <a:spcPct val="90000"/>
              </a:lnSpc>
              <a:spcBef>
                <a:spcPts val="2000"/>
              </a:spcBef>
              <a:buClr>
                <a:srgbClr val="FFDE59"/>
              </a:buClr>
              <a:buFont typeface="Arial" panose="020B0604020202020204" pitchFamily="34" charset="0"/>
              <a:buChar char="•"/>
              <a:defRPr sz="5600" kern="1200">
                <a:solidFill>
                  <a:schemeClr val="bg1"/>
                </a:solidFill>
                <a:latin typeface="Poppins" panose="00000500000000000000" pitchFamily="2" charset="0"/>
                <a:ea typeface="+mn-ea"/>
                <a:cs typeface="Poppins" panose="00000500000000000000" pitchFamily="2" charset="0"/>
              </a:defRPr>
            </a:lvl1pPr>
            <a:lvl2pPr marL="1371600" indent="-457200" algn="l" defTabSz="1828800" rtl="0" eaLnBrk="1" latinLnBrk="0" hangingPunct="1">
              <a:lnSpc>
                <a:spcPct val="90000"/>
              </a:lnSpc>
              <a:spcBef>
                <a:spcPts val="1000"/>
              </a:spcBef>
              <a:buClr>
                <a:srgbClr val="FFDE59"/>
              </a:buClr>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2286000" indent="-457200" algn="l" defTabSz="1828800" rtl="0" eaLnBrk="1" latinLnBrk="0" hangingPunct="1">
              <a:lnSpc>
                <a:spcPct val="90000"/>
              </a:lnSpc>
              <a:spcBef>
                <a:spcPts val="1000"/>
              </a:spcBef>
              <a:buClr>
                <a:srgbClr val="FFDE59"/>
              </a:buClr>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3200400" indent="-457200" algn="l" defTabSz="1828800" rtl="0" eaLnBrk="1" latinLnBrk="0" hangingPunct="1">
              <a:lnSpc>
                <a:spcPct val="90000"/>
              </a:lnSpc>
              <a:spcBef>
                <a:spcPts val="1000"/>
              </a:spcBef>
              <a:buClr>
                <a:srgbClr val="FFDE59"/>
              </a:buClr>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4114800" indent="-457200" algn="l" defTabSz="1828800" rtl="0" eaLnBrk="1" latinLnBrk="0" hangingPunct="1">
              <a:lnSpc>
                <a:spcPct val="90000"/>
              </a:lnSpc>
              <a:spcBef>
                <a:spcPts val="1000"/>
              </a:spcBef>
              <a:buClr>
                <a:srgbClr val="FFDE59"/>
              </a:buClr>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buClr>
                <a:srgbClr val="025EFF"/>
              </a:buClr>
            </a:pPr>
            <a:r>
              <a:rPr lang="en-US" sz="4000" spc="300" dirty="0">
                <a:solidFill>
                  <a:srgbClr val="0D1E25"/>
                </a:solidFill>
              </a:rPr>
              <a:t>Deloitte Rising Star 2023 – top 10</a:t>
            </a:r>
          </a:p>
          <a:p>
            <a:pPr algn="just">
              <a:buClr>
                <a:srgbClr val="025EFF"/>
              </a:buClr>
            </a:pPr>
            <a:r>
              <a:rPr lang="en-US" sz="4000" spc="300" dirty="0" err="1">
                <a:solidFill>
                  <a:srgbClr val="0D1E25"/>
                </a:solidFill>
              </a:rPr>
              <a:t>Datanews</a:t>
            </a:r>
            <a:r>
              <a:rPr lang="en-US" sz="4000" spc="300" dirty="0">
                <a:solidFill>
                  <a:srgbClr val="0D1E25"/>
                </a:solidFill>
              </a:rPr>
              <a:t> Tech Start-up of the year 2022</a:t>
            </a:r>
          </a:p>
          <a:p>
            <a:pPr algn="just">
              <a:buClr>
                <a:srgbClr val="025EFF"/>
              </a:buClr>
            </a:pPr>
            <a:r>
              <a:rPr lang="en-US" sz="4000" spc="300" dirty="0" err="1">
                <a:solidFill>
                  <a:srgbClr val="0D1E25"/>
                </a:solidFill>
              </a:rPr>
              <a:t>InQbet</a:t>
            </a:r>
            <a:r>
              <a:rPr lang="en-US" sz="4000" spc="300" dirty="0">
                <a:solidFill>
                  <a:srgbClr val="0D1E25"/>
                </a:solidFill>
              </a:rPr>
              <a:t> hackathon 1</a:t>
            </a:r>
            <a:r>
              <a:rPr lang="en-US" sz="4000" spc="300" baseline="30000" dirty="0">
                <a:solidFill>
                  <a:srgbClr val="0D1E25"/>
                </a:solidFill>
              </a:rPr>
              <a:t>st</a:t>
            </a:r>
            <a:r>
              <a:rPr lang="en-US" sz="4000" spc="300" dirty="0">
                <a:solidFill>
                  <a:srgbClr val="0D1E25"/>
                </a:solidFill>
              </a:rPr>
              <a:t> place for AI lab assistant</a:t>
            </a:r>
          </a:p>
          <a:p>
            <a:pPr algn="just">
              <a:buClr>
                <a:srgbClr val="025EFF"/>
              </a:buClr>
            </a:pPr>
            <a:r>
              <a:rPr lang="en-US" sz="4000" spc="300" dirty="0">
                <a:solidFill>
                  <a:srgbClr val="0D1E25"/>
                </a:solidFill>
              </a:rPr>
              <a:t>Data Impact Challenge: Predicting suicide risk from social media behavior</a:t>
            </a:r>
          </a:p>
          <a:p>
            <a:pPr algn="just">
              <a:buClr>
                <a:srgbClr val="025EFF"/>
              </a:buClr>
            </a:pPr>
            <a:r>
              <a:rPr lang="en-US" sz="4000" spc="300" dirty="0">
                <a:solidFill>
                  <a:srgbClr val="0D1E25"/>
                </a:solidFill>
              </a:rPr>
              <a:t>Data Summit AI Scale-up of the year 2019</a:t>
            </a:r>
          </a:p>
        </p:txBody>
      </p:sp>
    </p:spTree>
    <p:extLst>
      <p:ext uri="{BB962C8B-B14F-4D97-AF65-F5344CB8AC3E}">
        <p14:creationId xmlns:p14="http://schemas.microsoft.com/office/powerpoint/2010/main" val="1436735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E43A-A3FF-495B-A020-4BB1E2A7174D}"/>
              </a:ext>
            </a:extLst>
          </p:cNvPr>
          <p:cNvSpPr>
            <a:spLocks noGrp="1"/>
          </p:cNvSpPr>
          <p:nvPr>
            <p:ph type="title"/>
          </p:nvPr>
        </p:nvSpPr>
        <p:spPr/>
        <p:txBody>
          <a:bodyPr/>
          <a:lstStyle/>
          <a:p>
            <a:r>
              <a:rPr lang="en-US" sz="11800" dirty="0"/>
              <a:t>FROM </a:t>
            </a:r>
            <a:r>
              <a:rPr lang="en-US" sz="11800" dirty="0">
                <a:solidFill>
                  <a:schemeClr val="accent4">
                    <a:lumMod val="40000"/>
                    <a:lumOff val="60000"/>
                  </a:schemeClr>
                </a:solidFill>
              </a:rPr>
              <a:t>VERBS</a:t>
            </a:r>
            <a:r>
              <a:rPr lang="en-US" sz="11800" dirty="0"/>
              <a:t> TO </a:t>
            </a:r>
            <a:r>
              <a:rPr lang="en-US" sz="11800" dirty="0">
                <a:solidFill>
                  <a:schemeClr val="accent4">
                    <a:lumMod val="40000"/>
                    <a:lumOff val="60000"/>
                  </a:schemeClr>
                </a:solidFill>
              </a:rPr>
              <a:t>VECTORS</a:t>
            </a:r>
            <a:br>
              <a:rPr lang="en-US" sz="11800" dirty="0"/>
            </a:br>
            <a:r>
              <a:rPr lang="en-US" sz="11800" dirty="0"/>
              <a:t>FROM </a:t>
            </a:r>
            <a:r>
              <a:rPr lang="en-US" sz="11800" dirty="0">
                <a:solidFill>
                  <a:schemeClr val="accent6">
                    <a:lumMod val="40000"/>
                    <a:lumOff val="60000"/>
                  </a:schemeClr>
                </a:solidFill>
              </a:rPr>
              <a:t>WORDS</a:t>
            </a:r>
            <a:r>
              <a:rPr lang="en-US" sz="11800" dirty="0"/>
              <a:t> TO </a:t>
            </a:r>
            <a:r>
              <a:rPr lang="en-US" sz="11800" dirty="0">
                <a:solidFill>
                  <a:schemeClr val="accent6">
                    <a:lumMod val="40000"/>
                    <a:lumOff val="60000"/>
                  </a:schemeClr>
                </a:solidFill>
              </a:rPr>
              <a:t>WEIGHTS</a:t>
            </a:r>
          </a:p>
        </p:txBody>
      </p:sp>
      <p:sp>
        <p:nvSpPr>
          <p:cNvPr id="3" name="Text Placeholder 2">
            <a:extLst>
              <a:ext uri="{FF2B5EF4-FFF2-40B4-BE49-F238E27FC236}">
                <a16:creationId xmlns:a16="http://schemas.microsoft.com/office/drawing/2014/main" id="{C388E635-3159-4DFC-B9CE-E1664A48BD3F}"/>
              </a:ext>
            </a:extLst>
          </p:cNvPr>
          <p:cNvSpPr>
            <a:spLocks noGrp="1"/>
          </p:cNvSpPr>
          <p:nvPr>
            <p:ph type="body" idx="1"/>
          </p:nvPr>
        </p:nvSpPr>
        <p:spPr/>
        <p:txBody>
          <a:bodyPr/>
          <a:lstStyle/>
          <a:p>
            <a:pPr algn="ctr"/>
            <a:endParaRPr lang="en-US" dirty="0"/>
          </a:p>
          <a:p>
            <a:pPr algn="ctr"/>
            <a:r>
              <a:rPr lang="en-US" dirty="0"/>
              <a:t>THE FUNDAMENTAL DIFFICULTY IN NLP</a:t>
            </a:r>
          </a:p>
        </p:txBody>
      </p:sp>
    </p:spTree>
    <p:extLst>
      <p:ext uri="{BB962C8B-B14F-4D97-AF65-F5344CB8AC3E}">
        <p14:creationId xmlns:p14="http://schemas.microsoft.com/office/powerpoint/2010/main" val="8826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5;p8">
            <a:extLst>
              <a:ext uri="{FF2B5EF4-FFF2-40B4-BE49-F238E27FC236}">
                <a16:creationId xmlns:a16="http://schemas.microsoft.com/office/drawing/2014/main" id="{473E4576-4DF2-4F57-B6F0-F4C152590430}"/>
              </a:ext>
            </a:extLst>
          </p:cNvPr>
          <p:cNvSpPr txBox="1"/>
          <p:nvPr/>
        </p:nvSpPr>
        <p:spPr>
          <a:xfrm>
            <a:off x="514459" y="670277"/>
            <a:ext cx="18923915" cy="1432187"/>
          </a:xfrm>
          <a:prstGeom prst="rect">
            <a:avLst/>
          </a:prstGeom>
          <a:noFill/>
          <a:ln>
            <a:noFill/>
          </a:ln>
        </p:spPr>
        <p:txBody>
          <a:bodyPr spcFirstLastPara="1" wrap="square" lIns="50800" tIns="50800" rIns="50800" bIns="50800" anchor="ctr" anchorCtr="0">
            <a:spAutoFit/>
          </a:bodyPr>
          <a:lstStyle/>
          <a:p>
            <a:pPr marL="0" marR="0" lvl="0" indent="0" rtl="0">
              <a:lnSpc>
                <a:spcPct val="120000"/>
              </a:lnSpc>
              <a:spcBef>
                <a:spcPts val="0"/>
              </a:spcBef>
              <a:spcAft>
                <a:spcPts val="0"/>
              </a:spcAft>
              <a:buClr>
                <a:srgbClr val="FFFFFF"/>
              </a:buClr>
              <a:buSzPts val="11500"/>
              <a:buFont typeface="Arial"/>
              <a:buNone/>
            </a:pPr>
            <a:r>
              <a:rPr lang="en-GB" sz="7200" b="1" i="1" dirty="0">
                <a:solidFill>
                  <a:srgbClr val="002F9F"/>
                </a:solidFill>
                <a:latin typeface="Poppins" panose="00000500000000000000" pitchFamily="2" charset="0"/>
                <a:cs typeface="Poppins" panose="00000500000000000000" pitchFamily="2" charset="0"/>
                <a:sym typeface="Arial"/>
              </a:rPr>
              <a:t>ONCE WE HAVE NUMBERS…</a:t>
            </a:r>
            <a:endParaRPr lang="en-GB" sz="8800" b="0" i="1" u="none" strike="noStrike" cap="none" dirty="0">
              <a:solidFill>
                <a:srgbClr val="002F9F"/>
              </a:solidFill>
              <a:latin typeface="Poppins" panose="00000500000000000000" pitchFamily="2" charset="0"/>
              <a:cs typeface="Poppins" panose="00000500000000000000" pitchFamily="2" charset="0"/>
              <a:sym typeface="Arial"/>
            </a:endParaRPr>
          </a:p>
        </p:txBody>
      </p:sp>
      <p:cxnSp>
        <p:nvCxnSpPr>
          <p:cNvPr id="3" name="Straight Connector 2">
            <a:extLst>
              <a:ext uri="{FF2B5EF4-FFF2-40B4-BE49-F238E27FC236}">
                <a16:creationId xmlns:a16="http://schemas.microsoft.com/office/drawing/2014/main" id="{F52097C8-DB18-4E7C-801D-DA6C7CEA0795}"/>
              </a:ext>
            </a:extLst>
          </p:cNvPr>
          <p:cNvCxnSpPr>
            <a:cxnSpLocks/>
          </p:cNvCxnSpPr>
          <p:nvPr/>
        </p:nvCxnSpPr>
        <p:spPr>
          <a:xfrm>
            <a:off x="-2771714" y="2102464"/>
            <a:ext cx="21326168" cy="0"/>
          </a:xfrm>
          <a:prstGeom prst="line">
            <a:avLst/>
          </a:prstGeom>
          <a:ln>
            <a:solidFill>
              <a:srgbClr val="0031A2"/>
            </a:solidFill>
          </a:ln>
        </p:spPr>
        <p:style>
          <a:lnRef idx="1">
            <a:schemeClr val="accent1"/>
          </a:lnRef>
          <a:fillRef idx="0">
            <a:schemeClr val="accent1"/>
          </a:fillRef>
          <a:effectRef idx="0">
            <a:schemeClr val="accent1"/>
          </a:effectRef>
          <a:fontRef idx="minor">
            <a:schemeClr val="tx1"/>
          </a:fontRef>
        </p:style>
      </p:cxnSp>
      <p:sp>
        <p:nvSpPr>
          <p:cNvPr id="4" name="Google Shape;339;p15">
            <a:extLst>
              <a:ext uri="{FF2B5EF4-FFF2-40B4-BE49-F238E27FC236}">
                <a16:creationId xmlns:a16="http://schemas.microsoft.com/office/drawing/2014/main" id="{B51DEC73-D893-4370-BA3E-A64696EFC571}"/>
              </a:ext>
            </a:extLst>
          </p:cNvPr>
          <p:cNvSpPr txBox="1"/>
          <p:nvPr/>
        </p:nvSpPr>
        <p:spPr>
          <a:xfrm>
            <a:off x="405599" y="3909022"/>
            <a:ext cx="9160483" cy="6846141"/>
          </a:xfrm>
          <a:prstGeom prst="rect">
            <a:avLst/>
          </a:prstGeom>
          <a:noFill/>
          <a:ln>
            <a:noFill/>
          </a:ln>
        </p:spPr>
        <p:txBody>
          <a:bodyPr spcFirstLastPara="1" wrap="square" lIns="50800" tIns="50800" rIns="50800" bIns="50800" anchor="t" anchorCtr="0">
            <a:noAutofit/>
          </a:bodyPr>
          <a:lstStyle/>
          <a:p>
            <a:pPr marR="0" lvl="0" algn="just" rtl="0">
              <a:lnSpc>
                <a:spcPct val="150000"/>
              </a:lnSpc>
              <a:spcBef>
                <a:spcPts val="0"/>
              </a:spcBef>
              <a:spcAft>
                <a:spcPts val="0"/>
              </a:spcAft>
              <a:buClr>
                <a:srgbClr val="FFDE59"/>
              </a:buClr>
              <a:buSzPts val="3600"/>
            </a:pPr>
            <a:r>
              <a:rPr lang="en-US" sz="3200" b="1" dirty="0">
                <a:solidFill>
                  <a:srgbClr val="002F9F"/>
                </a:solidFill>
                <a:latin typeface="Poppins" panose="00000500000000000000" pitchFamily="2" charset="0"/>
                <a:cs typeface="Poppins" panose="00000500000000000000" pitchFamily="2" charset="0"/>
              </a:rPr>
              <a:t>Topic detection </a:t>
            </a:r>
            <a:r>
              <a:rPr lang="en-US" sz="3200" dirty="0">
                <a:solidFill>
                  <a:srgbClr val="0D1E25"/>
                </a:solidFill>
                <a:latin typeface="Poppins" panose="00000500000000000000" pitchFamily="2" charset="0"/>
                <a:cs typeface="Poppins" panose="00000500000000000000" pitchFamily="2" charset="0"/>
              </a:rPr>
              <a:t>is just </a:t>
            </a:r>
            <a:r>
              <a:rPr lang="en-US" sz="3200" b="1" dirty="0">
                <a:solidFill>
                  <a:srgbClr val="002F9F"/>
                </a:solidFill>
                <a:latin typeface="Poppins" panose="00000500000000000000" pitchFamily="2" charset="0"/>
                <a:cs typeface="Poppins" panose="00000500000000000000" pitchFamily="2" charset="0"/>
              </a:rPr>
              <a:t>clustering</a:t>
            </a:r>
          </a:p>
          <a:p>
            <a:pPr marR="0" lvl="0" algn="just" rtl="0">
              <a:lnSpc>
                <a:spcPct val="150000"/>
              </a:lnSpc>
              <a:spcBef>
                <a:spcPts val="0"/>
              </a:spcBef>
              <a:spcAft>
                <a:spcPts val="0"/>
              </a:spcAft>
              <a:buClr>
                <a:srgbClr val="FFDE59"/>
              </a:buClr>
              <a:buSzPts val="3600"/>
            </a:pPr>
            <a:endParaRPr lang="en-US" sz="3200" b="1" dirty="0">
              <a:solidFill>
                <a:srgbClr val="025EFF"/>
              </a:solidFill>
              <a:latin typeface="Poppins" panose="00000500000000000000" pitchFamily="2" charset="0"/>
              <a:cs typeface="Poppins" panose="00000500000000000000" pitchFamily="2" charset="0"/>
            </a:endParaRPr>
          </a:p>
          <a:p>
            <a:pPr marR="0" lvl="0" algn="just" rtl="0">
              <a:lnSpc>
                <a:spcPct val="150000"/>
              </a:lnSpc>
              <a:spcBef>
                <a:spcPts val="0"/>
              </a:spcBef>
              <a:spcAft>
                <a:spcPts val="0"/>
              </a:spcAft>
              <a:buClr>
                <a:srgbClr val="FFDE59"/>
              </a:buClr>
              <a:buSzPts val="3600"/>
            </a:pPr>
            <a:r>
              <a:rPr lang="en-US" sz="3200" b="1" dirty="0">
                <a:solidFill>
                  <a:srgbClr val="002F9F"/>
                </a:solidFill>
                <a:latin typeface="Poppins" panose="00000500000000000000" pitchFamily="2" charset="0"/>
                <a:cs typeface="Poppins" panose="00000500000000000000" pitchFamily="2" charset="0"/>
              </a:rPr>
              <a:t>Intent recognition </a:t>
            </a:r>
            <a:r>
              <a:rPr lang="en-US" sz="3200" dirty="0">
                <a:solidFill>
                  <a:srgbClr val="0D1E25"/>
                </a:solidFill>
                <a:latin typeface="Poppins" panose="00000500000000000000" pitchFamily="2" charset="0"/>
                <a:cs typeface="Poppins" panose="00000500000000000000" pitchFamily="2" charset="0"/>
              </a:rPr>
              <a:t>is just </a:t>
            </a:r>
            <a:r>
              <a:rPr lang="en-US" sz="3200" b="1" dirty="0">
                <a:solidFill>
                  <a:srgbClr val="002F9F"/>
                </a:solidFill>
                <a:latin typeface="Poppins" panose="00000500000000000000" pitchFamily="2" charset="0"/>
                <a:cs typeface="Poppins" panose="00000500000000000000" pitchFamily="2" charset="0"/>
              </a:rPr>
              <a:t>classification</a:t>
            </a:r>
          </a:p>
          <a:p>
            <a:pPr marR="0" lvl="0" algn="just" rtl="0">
              <a:lnSpc>
                <a:spcPct val="150000"/>
              </a:lnSpc>
              <a:spcBef>
                <a:spcPts val="0"/>
              </a:spcBef>
              <a:spcAft>
                <a:spcPts val="0"/>
              </a:spcAft>
              <a:buClr>
                <a:srgbClr val="FFDE59"/>
              </a:buClr>
              <a:buSzPts val="3600"/>
            </a:pPr>
            <a:endParaRPr lang="en-US" sz="3200" b="1" dirty="0">
              <a:solidFill>
                <a:srgbClr val="025EFF"/>
              </a:solidFill>
              <a:latin typeface="Poppins" panose="00000500000000000000" pitchFamily="2" charset="0"/>
              <a:cs typeface="Poppins" panose="00000500000000000000" pitchFamily="2" charset="0"/>
            </a:endParaRPr>
          </a:p>
          <a:p>
            <a:pPr marR="0" lvl="0" algn="just" rtl="0">
              <a:lnSpc>
                <a:spcPct val="150000"/>
              </a:lnSpc>
              <a:spcBef>
                <a:spcPts val="0"/>
              </a:spcBef>
              <a:spcAft>
                <a:spcPts val="0"/>
              </a:spcAft>
              <a:buClr>
                <a:srgbClr val="FFDE59"/>
              </a:buClr>
              <a:buSzPts val="3600"/>
            </a:pPr>
            <a:r>
              <a:rPr lang="en-US" sz="3200" b="1" dirty="0">
                <a:solidFill>
                  <a:srgbClr val="002F9F"/>
                </a:solidFill>
                <a:latin typeface="Poppins" panose="00000500000000000000" pitchFamily="2" charset="0"/>
                <a:cs typeface="Poppins" panose="00000500000000000000" pitchFamily="2" charset="0"/>
              </a:rPr>
              <a:t>Spell correcting </a:t>
            </a:r>
            <a:r>
              <a:rPr lang="en-US" sz="3200" dirty="0">
                <a:solidFill>
                  <a:srgbClr val="0D1E25"/>
                </a:solidFill>
                <a:latin typeface="Poppins" panose="00000500000000000000" pitchFamily="2" charset="0"/>
                <a:cs typeface="Poppins" panose="00000500000000000000" pitchFamily="2" charset="0"/>
              </a:rPr>
              <a:t>is just </a:t>
            </a:r>
            <a:r>
              <a:rPr lang="en-US" sz="3200" b="1" dirty="0">
                <a:solidFill>
                  <a:srgbClr val="002F9F"/>
                </a:solidFill>
                <a:latin typeface="Poppins" panose="00000500000000000000" pitchFamily="2" charset="0"/>
                <a:cs typeface="Poppins" panose="00000500000000000000" pitchFamily="2" charset="0"/>
              </a:rPr>
              <a:t>anomaly detection</a:t>
            </a:r>
          </a:p>
          <a:p>
            <a:pPr marR="0" lvl="0" algn="just" rtl="0">
              <a:lnSpc>
                <a:spcPct val="150000"/>
              </a:lnSpc>
              <a:spcBef>
                <a:spcPts val="0"/>
              </a:spcBef>
              <a:spcAft>
                <a:spcPts val="0"/>
              </a:spcAft>
              <a:buClr>
                <a:srgbClr val="FFDE59"/>
              </a:buClr>
              <a:buSzPts val="3600"/>
            </a:pPr>
            <a:endParaRPr lang="en-US" sz="3200" b="1" dirty="0">
              <a:solidFill>
                <a:srgbClr val="025EFF"/>
              </a:solidFill>
              <a:latin typeface="Poppins" panose="00000500000000000000" pitchFamily="2" charset="0"/>
              <a:cs typeface="Poppins" panose="00000500000000000000" pitchFamily="2" charset="0"/>
            </a:endParaRPr>
          </a:p>
          <a:p>
            <a:pPr marR="0" lvl="0" algn="just" rtl="0">
              <a:lnSpc>
                <a:spcPct val="150000"/>
              </a:lnSpc>
              <a:spcBef>
                <a:spcPts val="0"/>
              </a:spcBef>
              <a:spcAft>
                <a:spcPts val="0"/>
              </a:spcAft>
              <a:buClr>
                <a:srgbClr val="FFDE59"/>
              </a:buClr>
              <a:buSzPts val="3600"/>
            </a:pPr>
            <a:r>
              <a:rPr lang="en-US" sz="3200" b="1" dirty="0">
                <a:solidFill>
                  <a:srgbClr val="002F9F"/>
                </a:solidFill>
                <a:latin typeface="Poppins" panose="00000500000000000000" pitchFamily="2" charset="0"/>
                <a:cs typeface="Poppins" panose="00000500000000000000" pitchFamily="2" charset="0"/>
              </a:rPr>
              <a:t>Sentiment analysis </a:t>
            </a:r>
            <a:r>
              <a:rPr lang="en-US" sz="3200" dirty="0">
                <a:solidFill>
                  <a:srgbClr val="0D1E25"/>
                </a:solidFill>
                <a:latin typeface="Poppins" panose="00000500000000000000" pitchFamily="2" charset="0"/>
                <a:cs typeface="Poppins" panose="00000500000000000000" pitchFamily="2" charset="0"/>
              </a:rPr>
              <a:t>is just </a:t>
            </a:r>
            <a:r>
              <a:rPr lang="en-US" sz="3200" b="1" dirty="0">
                <a:solidFill>
                  <a:srgbClr val="002F9F"/>
                </a:solidFill>
                <a:latin typeface="Poppins" panose="00000500000000000000" pitchFamily="2" charset="0"/>
                <a:cs typeface="Poppins" panose="00000500000000000000" pitchFamily="2" charset="0"/>
              </a:rPr>
              <a:t>regression</a:t>
            </a:r>
          </a:p>
          <a:p>
            <a:pPr marR="0" lvl="0" algn="just" rtl="0">
              <a:lnSpc>
                <a:spcPct val="150000"/>
              </a:lnSpc>
              <a:spcBef>
                <a:spcPts val="0"/>
              </a:spcBef>
              <a:spcAft>
                <a:spcPts val="0"/>
              </a:spcAft>
              <a:buClr>
                <a:srgbClr val="FFDE59"/>
              </a:buClr>
              <a:buSzPts val="3600"/>
            </a:pPr>
            <a:endParaRPr lang="en-US" sz="3200" b="1" dirty="0">
              <a:solidFill>
                <a:srgbClr val="025EFF"/>
              </a:solidFill>
              <a:latin typeface="Poppins" panose="00000500000000000000" pitchFamily="2" charset="0"/>
              <a:cs typeface="Poppins" panose="00000500000000000000" pitchFamily="2" charset="0"/>
            </a:endParaRPr>
          </a:p>
          <a:p>
            <a:pPr marR="0" lvl="0" algn="just" rtl="0">
              <a:lnSpc>
                <a:spcPct val="150000"/>
              </a:lnSpc>
              <a:spcBef>
                <a:spcPts val="0"/>
              </a:spcBef>
              <a:spcAft>
                <a:spcPts val="0"/>
              </a:spcAft>
              <a:buClr>
                <a:srgbClr val="FFDE59"/>
              </a:buClr>
              <a:buSzPts val="3600"/>
            </a:pPr>
            <a:r>
              <a:rPr lang="en-US" sz="3200" b="1" dirty="0">
                <a:solidFill>
                  <a:srgbClr val="002F9F"/>
                </a:solidFill>
                <a:latin typeface="Poppins" panose="00000500000000000000" pitchFamily="2" charset="0"/>
                <a:cs typeface="Poppins" panose="00000500000000000000" pitchFamily="2" charset="0"/>
              </a:rPr>
              <a:t>Entity extraction </a:t>
            </a:r>
            <a:r>
              <a:rPr lang="en-US" sz="3200" dirty="0">
                <a:solidFill>
                  <a:srgbClr val="0D1E25"/>
                </a:solidFill>
                <a:latin typeface="Poppins" panose="00000500000000000000" pitchFamily="2" charset="0"/>
                <a:cs typeface="Poppins" panose="00000500000000000000" pitchFamily="2" charset="0"/>
              </a:rPr>
              <a:t>is just </a:t>
            </a:r>
            <a:r>
              <a:rPr lang="en-US" sz="3200" b="1" dirty="0">
                <a:solidFill>
                  <a:srgbClr val="002F9F"/>
                </a:solidFill>
                <a:latin typeface="Poppins" panose="00000500000000000000" pitchFamily="2" charset="0"/>
                <a:cs typeface="Poppins" panose="00000500000000000000" pitchFamily="2" charset="0"/>
              </a:rPr>
              <a:t>series classification</a:t>
            </a:r>
          </a:p>
          <a:p>
            <a:pPr marR="0" lvl="0" algn="just" rtl="0">
              <a:lnSpc>
                <a:spcPct val="150000"/>
              </a:lnSpc>
              <a:spcBef>
                <a:spcPts val="0"/>
              </a:spcBef>
              <a:spcAft>
                <a:spcPts val="0"/>
              </a:spcAft>
              <a:buClr>
                <a:srgbClr val="FFDE59"/>
              </a:buClr>
              <a:buSzPts val="3600"/>
            </a:pPr>
            <a:endParaRPr lang="nl-NL" sz="3200" b="1" dirty="0">
              <a:solidFill>
                <a:srgbClr val="002F9F"/>
              </a:solidFill>
              <a:latin typeface="Poppins" panose="00000500000000000000" pitchFamily="2" charset="0"/>
              <a:cs typeface="Poppins" panose="00000500000000000000" pitchFamily="2" charset="0"/>
            </a:endParaRPr>
          </a:p>
          <a:p>
            <a:pPr marR="0" lvl="0" algn="just" rtl="0">
              <a:lnSpc>
                <a:spcPct val="150000"/>
              </a:lnSpc>
              <a:spcBef>
                <a:spcPts val="0"/>
              </a:spcBef>
              <a:spcAft>
                <a:spcPts val="0"/>
              </a:spcAft>
              <a:buClr>
                <a:srgbClr val="FFDE59"/>
              </a:buClr>
              <a:buSzPts val="3600"/>
            </a:pPr>
            <a:r>
              <a:rPr lang="nl-NL" sz="3200" b="1" dirty="0">
                <a:solidFill>
                  <a:srgbClr val="002F9F"/>
                </a:solidFill>
                <a:latin typeface="Poppins" panose="00000500000000000000" pitchFamily="2" charset="0"/>
                <a:cs typeface="Poppins" panose="00000500000000000000" pitchFamily="2" charset="0"/>
              </a:rPr>
              <a:t>... </a:t>
            </a:r>
            <a:r>
              <a:rPr lang="nl-NL" sz="3200" b="1" dirty="0" err="1">
                <a:solidFill>
                  <a:srgbClr val="002F9F"/>
                </a:solidFill>
                <a:latin typeface="Poppins" panose="00000500000000000000" pitchFamily="2" charset="0"/>
                <a:cs typeface="Poppins" panose="00000500000000000000" pitchFamily="2" charset="0"/>
              </a:rPr>
              <a:t>and</a:t>
            </a:r>
            <a:r>
              <a:rPr lang="nl-NL" sz="3200" b="1" dirty="0">
                <a:solidFill>
                  <a:srgbClr val="002F9F"/>
                </a:solidFill>
                <a:latin typeface="Poppins" panose="00000500000000000000" pitchFamily="2" charset="0"/>
                <a:cs typeface="Poppins" panose="00000500000000000000" pitchFamily="2" charset="0"/>
              </a:rPr>
              <a:t> </a:t>
            </a:r>
            <a:r>
              <a:rPr lang="nl-NL" sz="3200" b="1" dirty="0" err="1">
                <a:solidFill>
                  <a:srgbClr val="002F9F"/>
                </a:solidFill>
                <a:latin typeface="Poppins" panose="00000500000000000000" pitchFamily="2" charset="0"/>
                <a:cs typeface="Poppins" panose="00000500000000000000" pitchFamily="2" charset="0"/>
              </a:rPr>
              <a:t>so</a:t>
            </a:r>
            <a:r>
              <a:rPr lang="nl-NL" sz="3200" b="1" dirty="0">
                <a:solidFill>
                  <a:srgbClr val="002F9F"/>
                </a:solidFill>
                <a:latin typeface="Poppins" panose="00000500000000000000" pitchFamily="2" charset="0"/>
                <a:cs typeface="Poppins" panose="00000500000000000000" pitchFamily="2" charset="0"/>
              </a:rPr>
              <a:t> on</a:t>
            </a:r>
          </a:p>
        </p:txBody>
      </p:sp>
      <p:pic>
        <p:nvPicPr>
          <p:cNvPr id="5" name="Google Shape;375;p19">
            <a:extLst>
              <a:ext uri="{FF2B5EF4-FFF2-40B4-BE49-F238E27FC236}">
                <a16:creationId xmlns:a16="http://schemas.microsoft.com/office/drawing/2014/main" id="{B053BB95-0E76-46AB-BCCE-34039DFE3167}"/>
              </a:ext>
            </a:extLst>
          </p:cNvPr>
          <p:cNvPicPr preferRelativeResize="0"/>
          <p:nvPr/>
        </p:nvPicPr>
        <p:blipFill rotWithShape="1">
          <a:blip r:embed="rId3">
            <a:alphaModFix/>
          </a:blip>
          <a:srcRect/>
          <a:stretch/>
        </p:blipFill>
        <p:spPr>
          <a:xfrm>
            <a:off x="9554417" y="3505154"/>
            <a:ext cx="14623104" cy="8706509"/>
          </a:xfrm>
          <a:prstGeom prst="rect">
            <a:avLst/>
          </a:prstGeom>
          <a:noFill/>
          <a:ln>
            <a:solidFill>
              <a:srgbClr val="0031A2"/>
            </a:solidFill>
          </a:ln>
        </p:spPr>
      </p:pic>
    </p:spTree>
    <p:extLst>
      <p:ext uri="{BB962C8B-B14F-4D97-AF65-F5344CB8AC3E}">
        <p14:creationId xmlns:p14="http://schemas.microsoft.com/office/powerpoint/2010/main" val="46413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 calcmode="lin" valueType="num">
                                      <p:cBhvr additive="base">
                                        <p:cTn id="3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330" r="20222" b="17888"/>
          <a:stretch/>
        </p:blipFill>
        <p:spPr>
          <a:xfrm>
            <a:off x="0" y="0"/>
            <a:ext cx="24384000" cy="13716000"/>
          </a:xfrm>
          <a:prstGeom prst="rect">
            <a:avLst/>
          </a:prstGeom>
          <a:solidFill>
            <a:srgbClr val="263044"/>
          </a:solidFill>
        </p:spPr>
      </p:pic>
      <p:cxnSp>
        <p:nvCxnSpPr>
          <p:cNvPr id="28" name="Straight Connector 27"/>
          <p:cNvCxnSpPr/>
          <p:nvPr/>
        </p:nvCxnSpPr>
        <p:spPr>
          <a:xfrm flipV="1">
            <a:off x="6988265" y="5380184"/>
            <a:ext cx="3862966" cy="48218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3"/>
            <a:endCxn id="5" idx="1"/>
          </p:cNvCxnSpPr>
          <p:nvPr/>
        </p:nvCxnSpPr>
        <p:spPr>
          <a:xfrm>
            <a:off x="6988264" y="5889194"/>
            <a:ext cx="3139645" cy="1546237"/>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10" idx="1"/>
          </p:cNvCxnSpPr>
          <p:nvPr/>
        </p:nvCxnSpPr>
        <p:spPr>
          <a:xfrm>
            <a:off x="6988264" y="5878971"/>
            <a:ext cx="3900504" cy="544225"/>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3"/>
            <a:endCxn id="6" idx="1"/>
          </p:cNvCxnSpPr>
          <p:nvPr/>
        </p:nvCxnSpPr>
        <p:spPr>
          <a:xfrm>
            <a:off x="6988264" y="5889194"/>
            <a:ext cx="3083200" cy="2620026"/>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3" idx="3"/>
            <a:endCxn id="8" idx="1"/>
          </p:cNvCxnSpPr>
          <p:nvPr/>
        </p:nvCxnSpPr>
        <p:spPr>
          <a:xfrm>
            <a:off x="6988264" y="5889194"/>
            <a:ext cx="3083200" cy="3663038"/>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11" idx="1"/>
          </p:cNvCxnSpPr>
          <p:nvPr/>
        </p:nvCxnSpPr>
        <p:spPr>
          <a:xfrm>
            <a:off x="6988264" y="5889194"/>
            <a:ext cx="3645976" cy="467527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7" idx="1"/>
          </p:cNvCxnSpPr>
          <p:nvPr/>
        </p:nvCxnSpPr>
        <p:spPr>
          <a:xfrm>
            <a:off x="6988265" y="5889194"/>
            <a:ext cx="3738573" cy="574906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a:endCxn id="9" idx="1"/>
          </p:cNvCxnSpPr>
          <p:nvPr/>
        </p:nvCxnSpPr>
        <p:spPr>
          <a:xfrm>
            <a:off x="6988265" y="5889193"/>
            <a:ext cx="3862965" cy="679207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4" idx="3"/>
            <a:endCxn id="26" idx="1"/>
          </p:cNvCxnSpPr>
          <p:nvPr/>
        </p:nvCxnSpPr>
        <p:spPr>
          <a:xfrm flipV="1">
            <a:off x="6988264" y="5380184"/>
            <a:ext cx="3862966" cy="204450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4" idx="3"/>
            <a:endCxn id="5" idx="1"/>
          </p:cNvCxnSpPr>
          <p:nvPr/>
        </p:nvCxnSpPr>
        <p:spPr>
          <a:xfrm>
            <a:off x="6988264" y="7424684"/>
            <a:ext cx="3139645" cy="10747"/>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4" idx="3"/>
            <a:endCxn id="10" idx="1"/>
          </p:cNvCxnSpPr>
          <p:nvPr/>
        </p:nvCxnSpPr>
        <p:spPr>
          <a:xfrm flipV="1">
            <a:off x="6988264" y="6423196"/>
            <a:ext cx="3900504" cy="1001488"/>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4" idx="3"/>
            <a:endCxn id="6" idx="1"/>
          </p:cNvCxnSpPr>
          <p:nvPr/>
        </p:nvCxnSpPr>
        <p:spPr>
          <a:xfrm>
            <a:off x="6988264" y="7424684"/>
            <a:ext cx="3083200" cy="1084536"/>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4" idx="3"/>
            <a:endCxn id="8" idx="1"/>
          </p:cNvCxnSpPr>
          <p:nvPr/>
        </p:nvCxnSpPr>
        <p:spPr>
          <a:xfrm>
            <a:off x="6988264" y="7424684"/>
            <a:ext cx="3083200" cy="2127548"/>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4" idx="3"/>
            <a:endCxn id="11" idx="1"/>
          </p:cNvCxnSpPr>
          <p:nvPr/>
        </p:nvCxnSpPr>
        <p:spPr>
          <a:xfrm>
            <a:off x="6988264" y="7424684"/>
            <a:ext cx="3645976" cy="313978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4" idx="3"/>
            <a:endCxn id="7" idx="1"/>
          </p:cNvCxnSpPr>
          <p:nvPr/>
        </p:nvCxnSpPr>
        <p:spPr>
          <a:xfrm>
            <a:off x="6988264" y="7424684"/>
            <a:ext cx="3738574" cy="421357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a:stCxn id="14" idx="3"/>
            <a:endCxn id="9" idx="1"/>
          </p:cNvCxnSpPr>
          <p:nvPr/>
        </p:nvCxnSpPr>
        <p:spPr>
          <a:xfrm>
            <a:off x="6988264" y="7424684"/>
            <a:ext cx="3862966" cy="525658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6" idx="3"/>
          </p:cNvCxnSpPr>
          <p:nvPr/>
        </p:nvCxnSpPr>
        <p:spPr>
          <a:xfrm flipV="1">
            <a:off x="6988264" y="5380185"/>
            <a:ext cx="3862967" cy="3579989"/>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6" idx="3"/>
          </p:cNvCxnSpPr>
          <p:nvPr/>
        </p:nvCxnSpPr>
        <p:spPr>
          <a:xfrm flipV="1">
            <a:off x="6988264" y="7466209"/>
            <a:ext cx="3139644" cy="1493965"/>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6" idx="3"/>
          </p:cNvCxnSpPr>
          <p:nvPr/>
        </p:nvCxnSpPr>
        <p:spPr>
          <a:xfrm flipV="1">
            <a:off x="6988264" y="6423197"/>
            <a:ext cx="3900504" cy="2536977"/>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6" idx="3"/>
          </p:cNvCxnSpPr>
          <p:nvPr/>
        </p:nvCxnSpPr>
        <p:spPr>
          <a:xfrm flipV="1">
            <a:off x="6988264" y="8509221"/>
            <a:ext cx="3083200" cy="45095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16" idx="3"/>
          </p:cNvCxnSpPr>
          <p:nvPr/>
        </p:nvCxnSpPr>
        <p:spPr>
          <a:xfrm>
            <a:off x="6988264" y="8960174"/>
            <a:ext cx="3083200" cy="592057"/>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6" idx="3"/>
          </p:cNvCxnSpPr>
          <p:nvPr/>
        </p:nvCxnSpPr>
        <p:spPr>
          <a:xfrm>
            <a:off x="6988264" y="8960174"/>
            <a:ext cx="3645976" cy="1635069"/>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16" idx="3"/>
          </p:cNvCxnSpPr>
          <p:nvPr/>
        </p:nvCxnSpPr>
        <p:spPr>
          <a:xfrm>
            <a:off x="6988264" y="8960174"/>
            <a:ext cx="3738575" cy="2678081"/>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16" idx="3"/>
          </p:cNvCxnSpPr>
          <p:nvPr/>
        </p:nvCxnSpPr>
        <p:spPr>
          <a:xfrm>
            <a:off x="6988264" y="8960174"/>
            <a:ext cx="3862967" cy="372109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988265" y="5380184"/>
            <a:ext cx="3862966" cy="357999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6988264" y="7466208"/>
            <a:ext cx="3139644" cy="1493966"/>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6988264" y="6423196"/>
            <a:ext cx="3900504" cy="2536978"/>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6988264" y="8509220"/>
            <a:ext cx="3083200" cy="450954"/>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988264" y="8960174"/>
            <a:ext cx="3083200" cy="592058"/>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988264" y="8960174"/>
            <a:ext cx="3645976" cy="163507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6988265" y="8960174"/>
            <a:ext cx="3738574" cy="267808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988265" y="8960173"/>
            <a:ext cx="3862966" cy="372109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5" idx="3"/>
            <a:endCxn id="26" idx="1"/>
          </p:cNvCxnSpPr>
          <p:nvPr/>
        </p:nvCxnSpPr>
        <p:spPr>
          <a:xfrm flipV="1">
            <a:off x="6988264" y="5380184"/>
            <a:ext cx="3862966" cy="511548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5" idx="3"/>
            <a:endCxn id="5" idx="1"/>
          </p:cNvCxnSpPr>
          <p:nvPr/>
        </p:nvCxnSpPr>
        <p:spPr>
          <a:xfrm flipV="1">
            <a:off x="6988264" y="7435431"/>
            <a:ext cx="3139645" cy="306023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5" idx="3"/>
            <a:endCxn id="10" idx="1"/>
          </p:cNvCxnSpPr>
          <p:nvPr/>
        </p:nvCxnSpPr>
        <p:spPr>
          <a:xfrm flipV="1">
            <a:off x="6988264" y="6423196"/>
            <a:ext cx="3900504" cy="4072468"/>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5" idx="3"/>
          </p:cNvCxnSpPr>
          <p:nvPr/>
        </p:nvCxnSpPr>
        <p:spPr>
          <a:xfrm flipV="1">
            <a:off x="6988264" y="8509221"/>
            <a:ext cx="3083200" cy="198644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5" idx="3"/>
            <a:endCxn id="8" idx="1"/>
          </p:cNvCxnSpPr>
          <p:nvPr/>
        </p:nvCxnSpPr>
        <p:spPr>
          <a:xfrm flipV="1">
            <a:off x="6988264" y="9552232"/>
            <a:ext cx="3083200" cy="94343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5" idx="3"/>
            <a:endCxn id="11" idx="1"/>
          </p:cNvCxnSpPr>
          <p:nvPr/>
        </p:nvCxnSpPr>
        <p:spPr>
          <a:xfrm>
            <a:off x="6988264" y="10495664"/>
            <a:ext cx="3645976" cy="6880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5" idx="3"/>
            <a:endCxn id="7" idx="1"/>
          </p:cNvCxnSpPr>
          <p:nvPr/>
        </p:nvCxnSpPr>
        <p:spPr>
          <a:xfrm>
            <a:off x="6988264" y="10495664"/>
            <a:ext cx="3738574" cy="114259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cxnSpLocks/>
            <a:stCxn id="15" idx="3"/>
            <a:endCxn id="9" idx="1"/>
          </p:cNvCxnSpPr>
          <p:nvPr/>
        </p:nvCxnSpPr>
        <p:spPr>
          <a:xfrm>
            <a:off x="6988264" y="10495664"/>
            <a:ext cx="3862966" cy="218560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7" idx="3"/>
            <a:endCxn id="26" idx="1"/>
          </p:cNvCxnSpPr>
          <p:nvPr/>
        </p:nvCxnSpPr>
        <p:spPr>
          <a:xfrm flipV="1">
            <a:off x="6988264" y="5380184"/>
            <a:ext cx="3862966" cy="665097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7" idx="3"/>
            <a:endCxn id="5" idx="1"/>
          </p:cNvCxnSpPr>
          <p:nvPr/>
        </p:nvCxnSpPr>
        <p:spPr>
          <a:xfrm flipV="1">
            <a:off x="6988264" y="7435431"/>
            <a:ext cx="3139645" cy="4595725"/>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7" idx="3"/>
            <a:endCxn id="10" idx="1"/>
          </p:cNvCxnSpPr>
          <p:nvPr/>
        </p:nvCxnSpPr>
        <p:spPr>
          <a:xfrm flipV="1">
            <a:off x="6988264" y="6423196"/>
            <a:ext cx="3900504" cy="560796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 idx="3"/>
            <a:endCxn id="6" idx="1"/>
          </p:cNvCxnSpPr>
          <p:nvPr/>
        </p:nvCxnSpPr>
        <p:spPr>
          <a:xfrm flipV="1">
            <a:off x="6988264" y="8509220"/>
            <a:ext cx="3083200" cy="3521936"/>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 idx="3"/>
            <a:endCxn id="8" idx="1"/>
          </p:cNvCxnSpPr>
          <p:nvPr/>
        </p:nvCxnSpPr>
        <p:spPr>
          <a:xfrm flipV="1">
            <a:off x="6988264" y="9552232"/>
            <a:ext cx="3083200" cy="2478924"/>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 idx="3"/>
            <a:endCxn id="11" idx="1"/>
          </p:cNvCxnSpPr>
          <p:nvPr/>
        </p:nvCxnSpPr>
        <p:spPr>
          <a:xfrm flipV="1">
            <a:off x="6988264" y="10564467"/>
            <a:ext cx="3645976" cy="1466689"/>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 idx="3"/>
            <a:endCxn id="7" idx="1"/>
          </p:cNvCxnSpPr>
          <p:nvPr/>
        </p:nvCxnSpPr>
        <p:spPr>
          <a:xfrm flipV="1">
            <a:off x="6988264" y="11638256"/>
            <a:ext cx="3738574" cy="39290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cxnSpLocks/>
            <a:stCxn id="17" idx="3"/>
            <a:endCxn id="9" idx="1"/>
          </p:cNvCxnSpPr>
          <p:nvPr/>
        </p:nvCxnSpPr>
        <p:spPr>
          <a:xfrm>
            <a:off x="6988264" y="12031156"/>
            <a:ext cx="3862966" cy="65011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26" idx="3"/>
            <a:endCxn id="20" idx="1"/>
          </p:cNvCxnSpPr>
          <p:nvPr/>
        </p:nvCxnSpPr>
        <p:spPr>
          <a:xfrm>
            <a:off x="13532770" y="5380184"/>
            <a:ext cx="4204060" cy="50901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26" idx="3"/>
            <a:endCxn id="21" idx="1"/>
          </p:cNvCxnSpPr>
          <p:nvPr/>
        </p:nvCxnSpPr>
        <p:spPr>
          <a:xfrm>
            <a:off x="13532770" y="5380184"/>
            <a:ext cx="4204060" cy="204450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endCxn id="23" idx="1"/>
          </p:cNvCxnSpPr>
          <p:nvPr/>
        </p:nvCxnSpPr>
        <p:spPr>
          <a:xfrm>
            <a:off x="13532770" y="5380183"/>
            <a:ext cx="4204060" cy="3579991"/>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endCxn id="22" idx="1"/>
          </p:cNvCxnSpPr>
          <p:nvPr/>
        </p:nvCxnSpPr>
        <p:spPr>
          <a:xfrm>
            <a:off x="13532770" y="5380184"/>
            <a:ext cx="4204060" cy="511548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endCxn id="24" idx="1"/>
          </p:cNvCxnSpPr>
          <p:nvPr/>
        </p:nvCxnSpPr>
        <p:spPr>
          <a:xfrm>
            <a:off x="13532770" y="5380183"/>
            <a:ext cx="4204060" cy="665097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10" idx="3"/>
            <a:endCxn id="20" idx="1"/>
          </p:cNvCxnSpPr>
          <p:nvPr/>
        </p:nvCxnSpPr>
        <p:spPr>
          <a:xfrm flipV="1">
            <a:off x="13495232" y="5889194"/>
            <a:ext cx="4241598" cy="53400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10" idx="3"/>
            <a:endCxn id="21" idx="1"/>
          </p:cNvCxnSpPr>
          <p:nvPr/>
        </p:nvCxnSpPr>
        <p:spPr>
          <a:xfrm>
            <a:off x="13495232" y="6423196"/>
            <a:ext cx="4241598" cy="1001488"/>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10" idx="3"/>
            <a:endCxn id="23" idx="1"/>
          </p:cNvCxnSpPr>
          <p:nvPr/>
        </p:nvCxnSpPr>
        <p:spPr>
          <a:xfrm>
            <a:off x="13495232" y="6423196"/>
            <a:ext cx="4241598" cy="2536978"/>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a:stCxn id="10" idx="3"/>
            <a:endCxn id="22" idx="1"/>
          </p:cNvCxnSpPr>
          <p:nvPr/>
        </p:nvCxnSpPr>
        <p:spPr>
          <a:xfrm>
            <a:off x="13495232" y="6423196"/>
            <a:ext cx="4241598" cy="4072468"/>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10" idx="3"/>
            <a:endCxn id="24" idx="1"/>
          </p:cNvCxnSpPr>
          <p:nvPr/>
        </p:nvCxnSpPr>
        <p:spPr>
          <a:xfrm>
            <a:off x="13495232" y="6423196"/>
            <a:ext cx="4241598" cy="560796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a:stCxn id="5" idx="3"/>
            <a:endCxn id="20" idx="1"/>
          </p:cNvCxnSpPr>
          <p:nvPr/>
        </p:nvCxnSpPr>
        <p:spPr>
          <a:xfrm flipV="1">
            <a:off x="14256095" y="5889194"/>
            <a:ext cx="3480735" cy="1546237"/>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5" idx="3"/>
            <a:endCxn id="21" idx="1"/>
          </p:cNvCxnSpPr>
          <p:nvPr/>
        </p:nvCxnSpPr>
        <p:spPr>
          <a:xfrm flipV="1">
            <a:off x="14256095" y="7424684"/>
            <a:ext cx="3480735" cy="10747"/>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5" idx="3"/>
            <a:endCxn id="23" idx="1"/>
          </p:cNvCxnSpPr>
          <p:nvPr/>
        </p:nvCxnSpPr>
        <p:spPr>
          <a:xfrm>
            <a:off x="14256095" y="7435431"/>
            <a:ext cx="3480735" cy="152474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stCxn id="5" idx="3"/>
            <a:endCxn id="22" idx="1"/>
          </p:cNvCxnSpPr>
          <p:nvPr/>
        </p:nvCxnSpPr>
        <p:spPr>
          <a:xfrm>
            <a:off x="14256095" y="7435431"/>
            <a:ext cx="3480735" cy="306023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a:stCxn id="5" idx="3"/>
            <a:endCxn id="24" idx="1"/>
          </p:cNvCxnSpPr>
          <p:nvPr/>
        </p:nvCxnSpPr>
        <p:spPr>
          <a:xfrm>
            <a:off x="14256095" y="7435431"/>
            <a:ext cx="3480735" cy="4595725"/>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a:stCxn id="6" idx="3"/>
          </p:cNvCxnSpPr>
          <p:nvPr/>
        </p:nvCxnSpPr>
        <p:spPr>
          <a:xfrm flipV="1">
            <a:off x="14312536" y="5878973"/>
            <a:ext cx="3386756" cy="2630247"/>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a:stCxn id="6" idx="3"/>
            <a:endCxn id="21" idx="1"/>
          </p:cNvCxnSpPr>
          <p:nvPr/>
        </p:nvCxnSpPr>
        <p:spPr>
          <a:xfrm flipV="1">
            <a:off x="14312536" y="7424684"/>
            <a:ext cx="3424294" cy="1084536"/>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a:stCxn id="6" idx="3"/>
            <a:endCxn id="23" idx="1"/>
          </p:cNvCxnSpPr>
          <p:nvPr/>
        </p:nvCxnSpPr>
        <p:spPr>
          <a:xfrm>
            <a:off x="14312536" y="8509220"/>
            <a:ext cx="3424294" cy="450954"/>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a:stCxn id="6" idx="3"/>
            <a:endCxn id="22" idx="1"/>
          </p:cNvCxnSpPr>
          <p:nvPr/>
        </p:nvCxnSpPr>
        <p:spPr>
          <a:xfrm>
            <a:off x="14312536" y="8509220"/>
            <a:ext cx="3424294" cy="1986444"/>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a:stCxn id="6" idx="3"/>
            <a:endCxn id="24" idx="1"/>
          </p:cNvCxnSpPr>
          <p:nvPr/>
        </p:nvCxnSpPr>
        <p:spPr>
          <a:xfrm>
            <a:off x="14312536" y="8509220"/>
            <a:ext cx="3424294" cy="3521936"/>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8" idx="3"/>
          </p:cNvCxnSpPr>
          <p:nvPr/>
        </p:nvCxnSpPr>
        <p:spPr>
          <a:xfrm flipV="1">
            <a:off x="14312536" y="5868751"/>
            <a:ext cx="3443199" cy="3683481"/>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8" idx="3"/>
          </p:cNvCxnSpPr>
          <p:nvPr/>
        </p:nvCxnSpPr>
        <p:spPr>
          <a:xfrm flipV="1">
            <a:off x="14312536" y="7414463"/>
            <a:ext cx="3480736" cy="2137769"/>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8" idx="3"/>
          </p:cNvCxnSpPr>
          <p:nvPr/>
        </p:nvCxnSpPr>
        <p:spPr>
          <a:xfrm flipV="1">
            <a:off x="14312536" y="8949953"/>
            <a:ext cx="3480736" cy="602279"/>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8" idx="3"/>
          </p:cNvCxnSpPr>
          <p:nvPr/>
        </p:nvCxnSpPr>
        <p:spPr>
          <a:xfrm>
            <a:off x="14312536" y="9552232"/>
            <a:ext cx="3480736" cy="93321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8" idx="3"/>
          </p:cNvCxnSpPr>
          <p:nvPr/>
        </p:nvCxnSpPr>
        <p:spPr>
          <a:xfrm>
            <a:off x="14312536" y="9552232"/>
            <a:ext cx="3480736" cy="246870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11" idx="3"/>
            <a:endCxn id="20" idx="1"/>
          </p:cNvCxnSpPr>
          <p:nvPr/>
        </p:nvCxnSpPr>
        <p:spPr>
          <a:xfrm flipV="1">
            <a:off x="13749760" y="5889194"/>
            <a:ext cx="3987070" cy="467527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11" idx="3"/>
            <a:endCxn id="21" idx="1"/>
          </p:cNvCxnSpPr>
          <p:nvPr/>
        </p:nvCxnSpPr>
        <p:spPr>
          <a:xfrm flipV="1">
            <a:off x="13749760" y="7424684"/>
            <a:ext cx="3987070" cy="313978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11" idx="3"/>
            <a:endCxn id="23" idx="1"/>
          </p:cNvCxnSpPr>
          <p:nvPr/>
        </p:nvCxnSpPr>
        <p:spPr>
          <a:xfrm flipV="1">
            <a:off x="13749760" y="8960174"/>
            <a:ext cx="3987070" cy="160429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11" idx="3"/>
            <a:endCxn id="22" idx="1"/>
          </p:cNvCxnSpPr>
          <p:nvPr/>
        </p:nvCxnSpPr>
        <p:spPr>
          <a:xfrm flipV="1">
            <a:off x="13749760" y="10495664"/>
            <a:ext cx="3987070" cy="68803"/>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1" idx="3"/>
            <a:endCxn id="24" idx="1"/>
          </p:cNvCxnSpPr>
          <p:nvPr/>
        </p:nvCxnSpPr>
        <p:spPr>
          <a:xfrm>
            <a:off x="13749760" y="10564467"/>
            <a:ext cx="3987070" cy="1466689"/>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7" idx="3"/>
            <a:endCxn id="20" idx="1"/>
          </p:cNvCxnSpPr>
          <p:nvPr/>
        </p:nvCxnSpPr>
        <p:spPr>
          <a:xfrm flipV="1">
            <a:off x="13657162" y="5889194"/>
            <a:ext cx="4079668" cy="574906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7" idx="3"/>
            <a:endCxn id="21" idx="1"/>
          </p:cNvCxnSpPr>
          <p:nvPr/>
        </p:nvCxnSpPr>
        <p:spPr>
          <a:xfrm flipV="1">
            <a:off x="13657162" y="7424684"/>
            <a:ext cx="4079668" cy="421357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7" idx="3"/>
            <a:endCxn id="23" idx="1"/>
          </p:cNvCxnSpPr>
          <p:nvPr/>
        </p:nvCxnSpPr>
        <p:spPr>
          <a:xfrm flipV="1">
            <a:off x="13657162" y="8960174"/>
            <a:ext cx="4079668" cy="267808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7" idx="3"/>
            <a:endCxn id="22" idx="1"/>
          </p:cNvCxnSpPr>
          <p:nvPr/>
        </p:nvCxnSpPr>
        <p:spPr>
          <a:xfrm flipV="1">
            <a:off x="13657162" y="10495664"/>
            <a:ext cx="4079668" cy="1142592"/>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7" idx="3"/>
            <a:endCxn id="24" idx="1"/>
          </p:cNvCxnSpPr>
          <p:nvPr/>
        </p:nvCxnSpPr>
        <p:spPr>
          <a:xfrm>
            <a:off x="13657162" y="11638256"/>
            <a:ext cx="4079668" cy="392900"/>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a:cxnSpLocks/>
            <a:stCxn id="9" idx="3"/>
          </p:cNvCxnSpPr>
          <p:nvPr/>
        </p:nvCxnSpPr>
        <p:spPr>
          <a:xfrm flipV="1">
            <a:off x="13532770" y="5889197"/>
            <a:ext cx="4111463" cy="6792069"/>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cxnSpLocks/>
            <a:stCxn id="9" idx="3"/>
          </p:cNvCxnSpPr>
          <p:nvPr/>
        </p:nvCxnSpPr>
        <p:spPr>
          <a:xfrm flipV="1">
            <a:off x="13532770" y="7424685"/>
            <a:ext cx="4111463" cy="5256581"/>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a:cxnSpLocks/>
            <a:stCxn id="9" idx="3"/>
          </p:cNvCxnSpPr>
          <p:nvPr/>
        </p:nvCxnSpPr>
        <p:spPr>
          <a:xfrm flipV="1">
            <a:off x="13532770" y="8960177"/>
            <a:ext cx="4111463" cy="3721089"/>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a:cxnSpLocks/>
            <a:stCxn id="9" idx="3"/>
          </p:cNvCxnSpPr>
          <p:nvPr/>
        </p:nvCxnSpPr>
        <p:spPr>
          <a:xfrm flipV="1">
            <a:off x="13532770" y="10495665"/>
            <a:ext cx="4111463" cy="2185601"/>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a:cxnSpLocks/>
            <a:stCxn id="9" idx="3"/>
          </p:cNvCxnSpPr>
          <p:nvPr/>
        </p:nvCxnSpPr>
        <p:spPr>
          <a:xfrm flipV="1">
            <a:off x="13532770" y="12031157"/>
            <a:ext cx="4111463" cy="650109"/>
          </a:xfrm>
          <a:prstGeom prst="line">
            <a:avLst/>
          </a:prstGeom>
          <a:ln w="12700">
            <a:solidFill>
              <a:schemeClr val="bg2">
                <a:alpha val="26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127909" y="7204598"/>
            <a:ext cx="4128186" cy="461665"/>
          </a:xfrm>
          <a:prstGeom prst="rect">
            <a:avLst/>
          </a:prstGeom>
          <a:solidFill>
            <a:srgbClr val="263044"/>
          </a:solidFill>
        </p:spPr>
        <p:txBody>
          <a:bodyPr wrap="square" rtlCol="0">
            <a:spAutoFit/>
          </a:bodyPr>
          <a:lstStyle/>
          <a:p>
            <a:pPr algn="ctr"/>
            <a:r>
              <a:rPr lang="en-US" sz="2400" dirty="0">
                <a:solidFill>
                  <a:srgbClr val="E72B3C"/>
                </a:solidFill>
                <a:latin typeface="Roboto" charset="0"/>
                <a:ea typeface="Roboto" charset="0"/>
                <a:cs typeface="Roboto" charset="0"/>
              </a:rPr>
              <a:t>Classification, probability</a:t>
            </a:r>
          </a:p>
        </p:txBody>
      </p:sp>
      <p:sp>
        <p:nvSpPr>
          <p:cNvPr id="6" name="Rectangle 5"/>
          <p:cNvSpPr/>
          <p:nvPr/>
        </p:nvSpPr>
        <p:spPr>
          <a:xfrm>
            <a:off x="10071464" y="8247610"/>
            <a:ext cx="4241072" cy="523220"/>
          </a:xfrm>
          <a:prstGeom prst="rect">
            <a:avLst/>
          </a:prstGeom>
          <a:solidFill>
            <a:srgbClr val="263044"/>
          </a:solidFill>
        </p:spPr>
        <p:txBody>
          <a:bodyPr wrap="square">
            <a:spAutoFit/>
          </a:bodyPr>
          <a:lstStyle/>
          <a:p>
            <a:pPr algn="ctr"/>
            <a:r>
              <a:rPr lang="en-US" sz="2800" dirty="0">
                <a:solidFill>
                  <a:srgbClr val="E72B3C"/>
                </a:solidFill>
                <a:latin typeface="Roboto" charset="0"/>
                <a:ea typeface="Roboto" charset="0"/>
                <a:cs typeface="Roboto" charset="0"/>
              </a:rPr>
              <a:t>Regression, prediction</a:t>
            </a:r>
          </a:p>
        </p:txBody>
      </p:sp>
      <p:sp>
        <p:nvSpPr>
          <p:cNvPr id="7" name="Rectangle 6"/>
          <p:cNvSpPr/>
          <p:nvPr/>
        </p:nvSpPr>
        <p:spPr>
          <a:xfrm>
            <a:off x="10726838" y="11376646"/>
            <a:ext cx="2930324" cy="523220"/>
          </a:xfrm>
          <a:prstGeom prst="rect">
            <a:avLst/>
          </a:prstGeom>
          <a:solidFill>
            <a:srgbClr val="263044"/>
          </a:solidFill>
        </p:spPr>
        <p:txBody>
          <a:bodyPr wrap="square">
            <a:spAutoFit/>
          </a:bodyPr>
          <a:lstStyle/>
          <a:p>
            <a:pPr algn="ctr"/>
            <a:r>
              <a:rPr lang="en-US" sz="2800" dirty="0">
                <a:solidFill>
                  <a:srgbClr val="E72B3C"/>
                </a:solidFill>
                <a:latin typeface="Roboto" charset="0"/>
                <a:ea typeface="Roboto" charset="0"/>
                <a:cs typeface="Roboto" charset="0"/>
              </a:rPr>
              <a:t>Forecasting</a:t>
            </a:r>
          </a:p>
        </p:txBody>
      </p:sp>
      <p:sp>
        <p:nvSpPr>
          <p:cNvPr id="8" name="Rectangle 7"/>
          <p:cNvSpPr/>
          <p:nvPr/>
        </p:nvSpPr>
        <p:spPr>
          <a:xfrm>
            <a:off x="10071464" y="9290622"/>
            <a:ext cx="4241072" cy="523220"/>
          </a:xfrm>
          <a:prstGeom prst="rect">
            <a:avLst/>
          </a:prstGeom>
          <a:solidFill>
            <a:srgbClr val="263044"/>
          </a:solidFill>
        </p:spPr>
        <p:txBody>
          <a:bodyPr wrap="square">
            <a:spAutoFit/>
          </a:bodyPr>
          <a:lstStyle/>
          <a:p>
            <a:pPr algn="ctr"/>
            <a:r>
              <a:rPr lang="en-US" sz="2800" dirty="0">
                <a:solidFill>
                  <a:srgbClr val="E72B3C"/>
                </a:solidFill>
                <a:latin typeface="Roboto" charset="0"/>
                <a:ea typeface="Roboto" charset="0"/>
                <a:cs typeface="Roboto" charset="0"/>
              </a:rPr>
              <a:t>Clustering, segmentation</a:t>
            </a:r>
          </a:p>
        </p:txBody>
      </p:sp>
      <p:sp>
        <p:nvSpPr>
          <p:cNvPr id="9" name="Rectangle 8"/>
          <p:cNvSpPr/>
          <p:nvPr/>
        </p:nvSpPr>
        <p:spPr>
          <a:xfrm>
            <a:off x="10851230" y="12419656"/>
            <a:ext cx="2681540" cy="523220"/>
          </a:xfrm>
          <a:prstGeom prst="rect">
            <a:avLst/>
          </a:prstGeom>
          <a:solidFill>
            <a:srgbClr val="263044"/>
          </a:solidFill>
        </p:spPr>
        <p:txBody>
          <a:bodyPr wrap="square">
            <a:spAutoFit/>
          </a:bodyPr>
          <a:lstStyle/>
          <a:p>
            <a:pPr algn="ctr"/>
            <a:r>
              <a:rPr lang="en-US" sz="2800" dirty="0">
                <a:solidFill>
                  <a:srgbClr val="E72B3C"/>
                </a:solidFill>
                <a:latin typeface="Roboto" charset="0"/>
                <a:ea typeface="Roboto" charset="0"/>
                <a:cs typeface="Roboto" charset="0"/>
              </a:rPr>
              <a:t>Graph analysis</a:t>
            </a:r>
          </a:p>
        </p:txBody>
      </p:sp>
      <p:sp>
        <p:nvSpPr>
          <p:cNvPr id="10" name="Rectangle 9"/>
          <p:cNvSpPr/>
          <p:nvPr/>
        </p:nvSpPr>
        <p:spPr>
          <a:xfrm>
            <a:off x="10888768" y="6161586"/>
            <a:ext cx="2606464" cy="523220"/>
          </a:xfrm>
          <a:prstGeom prst="rect">
            <a:avLst/>
          </a:prstGeom>
          <a:solidFill>
            <a:srgbClr val="263044"/>
          </a:solidFill>
        </p:spPr>
        <p:txBody>
          <a:bodyPr wrap="square">
            <a:spAutoFit/>
          </a:bodyPr>
          <a:lstStyle/>
          <a:p>
            <a:pPr algn="ctr"/>
            <a:r>
              <a:rPr lang="en-US" sz="2800" dirty="0">
                <a:solidFill>
                  <a:srgbClr val="E72B3C"/>
                </a:solidFill>
                <a:latin typeface="Roboto" charset="0"/>
                <a:ea typeface="Roboto" charset="0"/>
                <a:cs typeface="Roboto" charset="0"/>
              </a:rPr>
              <a:t>Optimization</a:t>
            </a:r>
            <a:endParaRPr lang="en-US" sz="2800" dirty="0">
              <a:solidFill>
                <a:srgbClr val="E72B3C"/>
              </a:solidFill>
            </a:endParaRPr>
          </a:p>
        </p:txBody>
      </p:sp>
      <p:sp>
        <p:nvSpPr>
          <p:cNvPr id="11" name="Rectangle 10"/>
          <p:cNvSpPr/>
          <p:nvPr/>
        </p:nvSpPr>
        <p:spPr>
          <a:xfrm>
            <a:off x="10634240" y="10333634"/>
            <a:ext cx="3115520" cy="461665"/>
          </a:xfrm>
          <a:prstGeom prst="rect">
            <a:avLst/>
          </a:prstGeom>
          <a:solidFill>
            <a:srgbClr val="263044"/>
          </a:solidFill>
        </p:spPr>
        <p:txBody>
          <a:bodyPr wrap="square">
            <a:spAutoFit/>
          </a:bodyPr>
          <a:lstStyle/>
          <a:p>
            <a:pPr algn="ctr"/>
            <a:r>
              <a:rPr lang="en-US" sz="2400" dirty="0">
                <a:solidFill>
                  <a:srgbClr val="E72B3C"/>
                </a:solidFill>
                <a:latin typeface="Roboto" charset="0"/>
                <a:ea typeface="Roboto" charset="0"/>
                <a:cs typeface="Roboto" charset="0"/>
              </a:rPr>
              <a:t>Anomaly detection</a:t>
            </a:r>
          </a:p>
        </p:txBody>
      </p:sp>
      <p:sp>
        <p:nvSpPr>
          <p:cNvPr id="12" name="TextBox 11"/>
          <p:cNvSpPr txBox="1"/>
          <p:nvPr/>
        </p:nvSpPr>
        <p:spPr>
          <a:xfrm>
            <a:off x="10870990" y="773124"/>
            <a:ext cx="13787330" cy="830997"/>
          </a:xfrm>
          <a:prstGeom prst="rect">
            <a:avLst/>
          </a:prstGeom>
          <a:solidFill>
            <a:srgbClr val="263044"/>
          </a:solidFill>
        </p:spPr>
        <p:txBody>
          <a:bodyPr wrap="square" rtlCol="0">
            <a:spAutoFit/>
          </a:bodyPr>
          <a:lstStyle/>
          <a:p>
            <a:r>
              <a:rPr lang="en-US" sz="4800" b="1" dirty="0">
                <a:solidFill>
                  <a:schemeClr val="bg1"/>
                </a:solidFill>
                <a:latin typeface="Roboto" charset="0"/>
                <a:ea typeface="Roboto" charset="0"/>
                <a:cs typeface="Roboto" charset="0"/>
              </a:rPr>
              <a:t>ML Engineers transform problems into math</a:t>
            </a:r>
          </a:p>
        </p:txBody>
      </p:sp>
      <p:sp>
        <p:nvSpPr>
          <p:cNvPr id="13" name="Rectangle 12"/>
          <p:cNvSpPr/>
          <p:nvPr/>
        </p:nvSpPr>
        <p:spPr>
          <a:xfrm>
            <a:off x="4306724" y="5627584"/>
            <a:ext cx="2681540" cy="523220"/>
          </a:xfrm>
          <a:prstGeom prst="rect">
            <a:avLst/>
          </a:prstGeom>
          <a:solidFill>
            <a:srgbClr val="263044"/>
          </a:solidFill>
        </p:spPr>
        <p:txBody>
          <a:bodyPr wrap="square">
            <a:spAutoFit/>
          </a:bodyPr>
          <a:lstStyle/>
          <a:p>
            <a:pPr algn="ctr"/>
            <a:r>
              <a:rPr lang="en-US" sz="2800" dirty="0">
                <a:solidFill>
                  <a:schemeClr val="bg1"/>
                </a:solidFill>
                <a:latin typeface="Roboto" charset="0"/>
                <a:ea typeface="Roboto" charset="0"/>
                <a:cs typeface="Roboto" charset="0"/>
              </a:rPr>
              <a:t>Numbers</a:t>
            </a:r>
          </a:p>
        </p:txBody>
      </p:sp>
      <p:sp>
        <p:nvSpPr>
          <p:cNvPr id="14" name="Rectangle 13"/>
          <p:cNvSpPr/>
          <p:nvPr/>
        </p:nvSpPr>
        <p:spPr>
          <a:xfrm>
            <a:off x="4306724" y="7163074"/>
            <a:ext cx="2681540" cy="523220"/>
          </a:xfrm>
          <a:prstGeom prst="rect">
            <a:avLst/>
          </a:prstGeom>
          <a:solidFill>
            <a:srgbClr val="263044"/>
          </a:solidFill>
        </p:spPr>
        <p:txBody>
          <a:bodyPr wrap="square">
            <a:spAutoFit/>
          </a:bodyPr>
          <a:lstStyle/>
          <a:p>
            <a:pPr algn="ctr"/>
            <a:r>
              <a:rPr lang="en-US" sz="2800" dirty="0">
                <a:solidFill>
                  <a:schemeClr val="bg1"/>
                </a:solidFill>
                <a:latin typeface="Roboto" charset="0"/>
                <a:ea typeface="Roboto" charset="0"/>
                <a:cs typeface="Roboto" charset="0"/>
              </a:rPr>
              <a:t>Categories</a:t>
            </a:r>
          </a:p>
        </p:txBody>
      </p:sp>
      <p:sp>
        <p:nvSpPr>
          <p:cNvPr id="15" name="Rectangle 14"/>
          <p:cNvSpPr/>
          <p:nvPr/>
        </p:nvSpPr>
        <p:spPr>
          <a:xfrm>
            <a:off x="4306724" y="10234054"/>
            <a:ext cx="2681540" cy="523220"/>
          </a:xfrm>
          <a:prstGeom prst="rect">
            <a:avLst/>
          </a:prstGeom>
          <a:solidFill>
            <a:srgbClr val="263044"/>
          </a:solidFill>
          <a:ln w="95250">
            <a:solidFill>
              <a:srgbClr val="648DD6"/>
            </a:solidFill>
          </a:ln>
        </p:spPr>
        <p:txBody>
          <a:bodyPr wrap="square">
            <a:spAutoFit/>
          </a:bodyPr>
          <a:lstStyle/>
          <a:p>
            <a:pPr algn="ctr"/>
            <a:r>
              <a:rPr lang="en-US" sz="2800" dirty="0">
                <a:solidFill>
                  <a:schemeClr val="bg1"/>
                </a:solidFill>
                <a:latin typeface="Roboto" charset="0"/>
                <a:ea typeface="Roboto" charset="0"/>
                <a:cs typeface="Roboto" charset="0"/>
              </a:rPr>
              <a:t>Text</a:t>
            </a:r>
          </a:p>
        </p:txBody>
      </p:sp>
      <p:sp>
        <p:nvSpPr>
          <p:cNvPr id="16" name="Rectangle 15"/>
          <p:cNvSpPr/>
          <p:nvPr/>
        </p:nvSpPr>
        <p:spPr>
          <a:xfrm>
            <a:off x="4306724" y="8698564"/>
            <a:ext cx="2681540" cy="523220"/>
          </a:xfrm>
          <a:prstGeom prst="rect">
            <a:avLst/>
          </a:prstGeom>
          <a:solidFill>
            <a:srgbClr val="263044"/>
          </a:solidFill>
        </p:spPr>
        <p:txBody>
          <a:bodyPr wrap="square">
            <a:spAutoFit/>
          </a:bodyPr>
          <a:lstStyle/>
          <a:p>
            <a:pPr algn="ctr"/>
            <a:r>
              <a:rPr lang="en-US" sz="2800" dirty="0">
                <a:solidFill>
                  <a:schemeClr val="bg1"/>
                </a:solidFill>
                <a:latin typeface="Roboto" charset="0"/>
                <a:ea typeface="Roboto" charset="0"/>
                <a:cs typeface="Roboto" charset="0"/>
              </a:rPr>
              <a:t>Images</a:t>
            </a:r>
          </a:p>
        </p:txBody>
      </p:sp>
      <p:sp>
        <p:nvSpPr>
          <p:cNvPr id="17" name="Rectangle 16"/>
          <p:cNvSpPr/>
          <p:nvPr/>
        </p:nvSpPr>
        <p:spPr>
          <a:xfrm>
            <a:off x="4306724" y="11769546"/>
            <a:ext cx="2681540" cy="523220"/>
          </a:xfrm>
          <a:prstGeom prst="rect">
            <a:avLst/>
          </a:prstGeom>
          <a:solidFill>
            <a:srgbClr val="263044"/>
          </a:solidFill>
        </p:spPr>
        <p:txBody>
          <a:bodyPr wrap="square">
            <a:spAutoFit/>
          </a:bodyPr>
          <a:lstStyle/>
          <a:p>
            <a:pPr algn="ctr"/>
            <a:r>
              <a:rPr lang="en-US" sz="2800" dirty="0">
                <a:solidFill>
                  <a:schemeClr val="bg1"/>
                </a:solidFill>
                <a:latin typeface="Roboto" charset="0"/>
                <a:ea typeface="Roboto" charset="0"/>
                <a:cs typeface="Roboto" charset="0"/>
              </a:rPr>
              <a:t>Audio/voice</a:t>
            </a:r>
          </a:p>
        </p:txBody>
      </p:sp>
      <p:sp>
        <p:nvSpPr>
          <p:cNvPr id="18" name="Rectangle 17"/>
          <p:cNvSpPr/>
          <p:nvPr/>
        </p:nvSpPr>
        <p:spPr>
          <a:xfrm>
            <a:off x="4306724" y="3463645"/>
            <a:ext cx="2681540" cy="646331"/>
          </a:xfrm>
          <a:prstGeom prst="rect">
            <a:avLst/>
          </a:prstGeom>
          <a:solidFill>
            <a:srgbClr val="263044"/>
          </a:solidFill>
        </p:spPr>
        <p:txBody>
          <a:bodyPr wrap="square">
            <a:spAutoFit/>
          </a:bodyPr>
          <a:lstStyle/>
          <a:p>
            <a:pPr algn="ctr"/>
            <a:r>
              <a:rPr lang="en-US" sz="3600" b="1" dirty="0">
                <a:solidFill>
                  <a:schemeClr val="bg1"/>
                </a:solidFill>
                <a:latin typeface="Roboto" charset="0"/>
                <a:ea typeface="Roboto" charset="0"/>
                <a:cs typeface="Roboto" charset="0"/>
              </a:rPr>
              <a:t>Input</a:t>
            </a:r>
            <a:endParaRPr lang="en-US" sz="2800" b="1" dirty="0">
              <a:solidFill>
                <a:schemeClr val="bg1"/>
              </a:solidFill>
              <a:latin typeface="Roboto" charset="0"/>
              <a:ea typeface="Roboto" charset="0"/>
              <a:cs typeface="Roboto" charset="0"/>
            </a:endParaRPr>
          </a:p>
        </p:txBody>
      </p:sp>
      <p:sp>
        <p:nvSpPr>
          <p:cNvPr id="19" name="Rectangle 18"/>
          <p:cNvSpPr/>
          <p:nvPr/>
        </p:nvSpPr>
        <p:spPr>
          <a:xfrm>
            <a:off x="10851230" y="3463645"/>
            <a:ext cx="2681540" cy="646331"/>
          </a:xfrm>
          <a:prstGeom prst="rect">
            <a:avLst/>
          </a:prstGeom>
          <a:solidFill>
            <a:srgbClr val="263044"/>
          </a:solidFill>
        </p:spPr>
        <p:txBody>
          <a:bodyPr wrap="square">
            <a:spAutoFit/>
          </a:bodyPr>
          <a:lstStyle/>
          <a:p>
            <a:pPr algn="ctr"/>
            <a:r>
              <a:rPr lang="en-US" sz="3600" b="1" dirty="0">
                <a:solidFill>
                  <a:srgbClr val="E72B3C"/>
                </a:solidFill>
                <a:latin typeface="Roboto" charset="0"/>
                <a:ea typeface="Roboto" charset="0"/>
                <a:cs typeface="Roboto" charset="0"/>
              </a:rPr>
              <a:t>Model</a:t>
            </a:r>
            <a:endParaRPr lang="en-US" sz="2800" b="1" dirty="0">
              <a:solidFill>
                <a:srgbClr val="E72B3C"/>
              </a:solidFill>
              <a:latin typeface="Roboto" charset="0"/>
              <a:ea typeface="Roboto" charset="0"/>
              <a:cs typeface="Roboto" charset="0"/>
            </a:endParaRPr>
          </a:p>
        </p:txBody>
      </p:sp>
      <p:sp>
        <p:nvSpPr>
          <p:cNvPr id="20" name="Rectangle 19"/>
          <p:cNvSpPr/>
          <p:nvPr/>
        </p:nvSpPr>
        <p:spPr>
          <a:xfrm>
            <a:off x="17736830" y="5627584"/>
            <a:ext cx="2681540" cy="523220"/>
          </a:xfrm>
          <a:prstGeom prst="rect">
            <a:avLst/>
          </a:prstGeom>
          <a:solidFill>
            <a:srgbClr val="263044"/>
          </a:solidFill>
        </p:spPr>
        <p:txBody>
          <a:bodyPr wrap="square">
            <a:spAutoFit/>
          </a:bodyPr>
          <a:lstStyle/>
          <a:p>
            <a:pPr algn="ctr"/>
            <a:r>
              <a:rPr lang="en-US" sz="2800" dirty="0">
                <a:solidFill>
                  <a:schemeClr val="bg1"/>
                </a:solidFill>
                <a:latin typeface="Roboto" charset="0"/>
                <a:ea typeface="Roboto" charset="0"/>
                <a:cs typeface="Roboto" charset="0"/>
              </a:rPr>
              <a:t>Numbers</a:t>
            </a:r>
          </a:p>
        </p:txBody>
      </p:sp>
      <p:sp>
        <p:nvSpPr>
          <p:cNvPr id="21" name="Rectangle 20"/>
          <p:cNvSpPr/>
          <p:nvPr/>
        </p:nvSpPr>
        <p:spPr>
          <a:xfrm>
            <a:off x="17736830" y="7163074"/>
            <a:ext cx="2681540" cy="523220"/>
          </a:xfrm>
          <a:prstGeom prst="rect">
            <a:avLst/>
          </a:prstGeom>
          <a:solidFill>
            <a:srgbClr val="263044"/>
          </a:solidFill>
        </p:spPr>
        <p:txBody>
          <a:bodyPr wrap="square">
            <a:spAutoFit/>
          </a:bodyPr>
          <a:lstStyle/>
          <a:p>
            <a:pPr algn="ctr"/>
            <a:r>
              <a:rPr lang="en-US" sz="2800" dirty="0">
                <a:solidFill>
                  <a:schemeClr val="bg1"/>
                </a:solidFill>
                <a:latin typeface="Roboto" charset="0"/>
                <a:ea typeface="Roboto" charset="0"/>
                <a:cs typeface="Roboto" charset="0"/>
              </a:rPr>
              <a:t>Categories</a:t>
            </a:r>
          </a:p>
        </p:txBody>
      </p:sp>
      <p:sp>
        <p:nvSpPr>
          <p:cNvPr id="22" name="Rectangle 21"/>
          <p:cNvSpPr/>
          <p:nvPr/>
        </p:nvSpPr>
        <p:spPr>
          <a:xfrm>
            <a:off x="17736830" y="10234054"/>
            <a:ext cx="2681540" cy="523220"/>
          </a:xfrm>
          <a:prstGeom prst="rect">
            <a:avLst/>
          </a:prstGeom>
          <a:solidFill>
            <a:srgbClr val="263044"/>
          </a:solidFill>
        </p:spPr>
        <p:txBody>
          <a:bodyPr wrap="square">
            <a:spAutoFit/>
          </a:bodyPr>
          <a:lstStyle/>
          <a:p>
            <a:pPr algn="ctr"/>
            <a:r>
              <a:rPr lang="en-US" sz="2800" dirty="0">
                <a:solidFill>
                  <a:schemeClr val="bg1"/>
                </a:solidFill>
                <a:latin typeface="Roboto" charset="0"/>
                <a:ea typeface="Roboto" charset="0"/>
                <a:cs typeface="Roboto" charset="0"/>
              </a:rPr>
              <a:t>Text</a:t>
            </a:r>
          </a:p>
        </p:txBody>
      </p:sp>
      <p:sp>
        <p:nvSpPr>
          <p:cNvPr id="23" name="Rectangle 22"/>
          <p:cNvSpPr/>
          <p:nvPr/>
        </p:nvSpPr>
        <p:spPr>
          <a:xfrm>
            <a:off x="17736830" y="8698564"/>
            <a:ext cx="2681540" cy="523220"/>
          </a:xfrm>
          <a:prstGeom prst="rect">
            <a:avLst/>
          </a:prstGeom>
          <a:solidFill>
            <a:srgbClr val="263044"/>
          </a:solidFill>
        </p:spPr>
        <p:txBody>
          <a:bodyPr wrap="square">
            <a:spAutoFit/>
          </a:bodyPr>
          <a:lstStyle/>
          <a:p>
            <a:pPr algn="ctr"/>
            <a:r>
              <a:rPr lang="en-US" sz="2800">
                <a:solidFill>
                  <a:schemeClr val="bg1"/>
                </a:solidFill>
                <a:latin typeface="Roboto" charset="0"/>
                <a:ea typeface="Roboto" charset="0"/>
                <a:cs typeface="Roboto" charset="0"/>
              </a:rPr>
              <a:t>Images</a:t>
            </a:r>
            <a:endParaRPr lang="en-US" sz="2800" dirty="0">
              <a:solidFill>
                <a:schemeClr val="bg1"/>
              </a:solidFill>
              <a:latin typeface="Roboto" charset="0"/>
              <a:ea typeface="Roboto" charset="0"/>
              <a:cs typeface="Roboto" charset="0"/>
            </a:endParaRPr>
          </a:p>
        </p:txBody>
      </p:sp>
      <p:sp>
        <p:nvSpPr>
          <p:cNvPr id="24" name="Rectangle 23"/>
          <p:cNvSpPr/>
          <p:nvPr/>
        </p:nvSpPr>
        <p:spPr>
          <a:xfrm>
            <a:off x="17736830" y="11769546"/>
            <a:ext cx="2681540" cy="523220"/>
          </a:xfrm>
          <a:prstGeom prst="rect">
            <a:avLst/>
          </a:prstGeom>
          <a:solidFill>
            <a:srgbClr val="263044"/>
          </a:solidFill>
        </p:spPr>
        <p:txBody>
          <a:bodyPr wrap="square">
            <a:spAutoFit/>
          </a:bodyPr>
          <a:lstStyle/>
          <a:p>
            <a:pPr algn="ctr"/>
            <a:r>
              <a:rPr lang="en-US" sz="2800" dirty="0">
                <a:solidFill>
                  <a:schemeClr val="bg1"/>
                </a:solidFill>
                <a:latin typeface="Roboto" charset="0"/>
                <a:ea typeface="Roboto" charset="0"/>
                <a:cs typeface="Roboto" charset="0"/>
              </a:rPr>
              <a:t>Audio/voice</a:t>
            </a:r>
          </a:p>
        </p:txBody>
      </p:sp>
      <p:sp>
        <p:nvSpPr>
          <p:cNvPr id="25" name="Rectangle 24"/>
          <p:cNvSpPr/>
          <p:nvPr/>
        </p:nvSpPr>
        <p:spPr>
          <a:xfrm>
            <a:off x="17736830" y="3463645"/>
            <a:ext cx="2681540" cy="646331"/>
          </a:xfrm>
          <a:prstGeom prst="rect">
            <a:avLst/>
          </a:prstGeom>
          <a:solidFill>
            <a:srgbClr val="263044"/>
          </a:solidFill>
        </p:spPr>
        <p:txBody>
          <a:bodyPr wrap="square">
            <a:spAutoFit/>
          </a:bodyPr>
          <a:lstStyle/>
          <a:p>
            <a:pPr algn="ctr"/>
            <a:r>
              <a:rPr lang="en-US" sz="3600" b="1" dirty="0">
                <a:solidFill>
                  <a:schemeClr val="bg1"/>
                </a:solidFill>
                <a:latin typeface="Roboto" charset="0"/>
                <a:ea typeface="Roboto" charset="0"/>
                <a:cs typeface="Roboto" charset="0"/>
              </a:rPr>
              <a:t>Output</a:t>
            </a:r>
            <a:endParaRPr lang="en-US" sz="2800" b="1" dirty="0">
              <a:solidFill>
                <a:schemeClr val="bg1"/>
              </a:solidFill>
              <a:latin typeface="Roboto" charset="0"/>
              <a:ea typeface="Roboto" charset="0"/>
              <a:cs typeface="Roboto" charset="0"/>
            </a:endParaRPr>
          </a:p>
        </p:txBody>
      </p:sp>
      <p:sp>
        <p:nvSpPr>
          <p:cNvPr id="26" name="Rectangle 25"/>
          <p:cNvSpPr/>
          <p:nvPr/>
        </p:nvSpPr>
        <p:spPr>
          <a:xfrm>
            <a:off x="10851230" y="5118574"/>
            <a:ext cx="2681540" cy="523220"/>
          </a:xfrm>
          <a:prstGeom prst="rect">
            <a:avLst/>
          </a:prstGeom>
          <a:solidFill>
            <a:srgbClr val="263044"/>
          </a:solidFill>
        </p:spPr>
        <p:txBody>
          <a:bodyPr wrap="square">
            <a:spAutoFit/>
          </a:bodyPr>
          <a:lstStyle/>
          <a:p>
            <a:pPr algn="ctr"/>
            <a:r>
              <a:rPr lang="en-US" sz="2800" dirty="0">
                <a:solidFill>
                  <a:srgbClr val="E72B3C"/>
                </a:solidFill>
                <a:latin typeface="Roboto" charset="0"/>
                <a:ea typeface="Roboto" charset="0"/>
                <a:cs typeface="Roboto" charset="0"/>
              </a:rPr>
              <a:t>Deep Learning</a:t>
            </a:r>
          </a:p>
        </p:txBody>
      </p:sp>
      <p:sp>
        <p:nvSpPr>
          <p:cNvPr id="114" name="Rectangle 113">
            <a:extLst>
              <a:ext uri="{FF2B5EF4-FFF2-40B4-BE49-F238E27FC236}">
                <a16:creationId xmlns:a16="http://schemas.microsoft.com/office/drawing/2014/main" id="{8F2E58F9-B60C-2C95-D87B-81DC04F3261B}"/>
              </a:ext>
            </a:extLst>
          </p:cNvPr>
          <p:cNvSpPr/>
          <p:nvPr/>
        </p:nvSpPr>
        <p:spPr>
          <a:xfrm rot="20894358">
            <a:off x="2919655" y="9580255"/>
            <a:ext cx="2681540" cy="830997"/>
          </a:xfrm>
          <a:prstGeom prst="rect">
            <a:avLst/>
          </a:prstGeom>
          <a:solidFill>
            <a:srgbClr val="263044"/>
          </a:solidFill>
        </p:spPr>
        <p:txBody>
          <a:bodyPr wrap="square">
            <a:spAutoFit/>
          </a:bodyPr>
          <a:lstStyle/>
          <a:p>
            <a:pPr algn="ctr"/>
            <a:r>
              <a:rPr lang="en-US" sz="2400" b="1" dirty="0">
                <a:solidFill>
                  <a:srgbClr val="648DD6"/>
                </a:solidFill>
                <a:latin typeface="Cooper Black" panose="0208090404030B020404" pitchFamily="18" charset="0"/>
                <a:ea typeface="Roboto" charset="0"/>
                <a:cs typeface="Roboto" charset="0"/>
              </a:rPr>
              <a:t>SCOPE OF THIS COURSE</a:t>
            </a:r>
            <a:r>
              <a:rPr lang="en-US" sz="2400" b="1" dirty="0">
                <a:solidFill>
                  <a:srgbClr val="648DD6"/>
                </a:solidFill>
                <a:latin typeface="Heavy Boxing Regular" pitchFamily="2" charset="0"/>
                <a:ea typeface="Roboto" charset="0"/>
                <a:cs typeface="Roboto" charset="0"/>
              </a:rPr>
              <a:t>!</a:t>
            </a:r>
          </a:p>
        </p:txBody>
      </p:sp>
    </p:spTree>
    <p:extLst>
      <p:ext uri="{BB962C8B-B14F-4D97-AF65-F5344CB8AC3E}">
        <p14:creationId xmlns:p14="http://schemas.microsoft.com/office/powerpoint/2010/main" val="121857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ppt_x"/>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500" fill="hold"/>
                                        <p:tgtEl>
                                          <p:spTgt spid="24"/>
                                        </p:tgtEl>
                                        <p:attrNameLst>
                                          <p:attrName>ppt_x</p:attrName>
                                        </p:attrNameLst>
                                      </p:cBhvr>
                                      <p:tavLst>
                                        <p:tav tm="0">
                                          <p:val>
                                            <p:strVal val="#ppt_x"/>
                                          </p:val>
                                        </p:tav>
                                        <p:tav tm="100000">
                                          <p:val>
                                            <p:strVal val="#ppt_x"/>
                                          </p:val>
                                        </p:tav>
                                      </p:tavLst>
                                    </p:anim>
                                    <p:anim calcmode="lin" valueType="num">
                                      <p:cBhvr additive="base">
                                        <p:cTn id="88" dur="500" fill="hold"/>
                                        <p:tgtEl>
                                          <p:spTgt spid="2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ppt_x"/>
                                          </p:val>
                                        </p:tav>
                                        <p:tav tm="100000">
                                          <p:val>
                                            <p:strVal val="#ppt_x"/>
                                          </p:val>
                                        </p:tav>
                                      </p:tavLst>
                                    </p:anim>
                                    <p:anim calcmode="lin" valueType="num">
                                      <p:cBhvr additive="base">
                                        <p:cTn id="9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1" presetClass="entr" presetSubtype="0" fill="hold" nodeType="clickEffect">
                                  <p:stCondLst>
                                    <p:cond delay="0"/>
                                  </p:stCondLst>
                                  <p:childTnLst>
                                    <p:set>
                                      <p:cBhvr>
                                        <p:cTn id="96" dur="1" fill="hold">
                                          <p:stCondLst>
                                            <p:cond delay="0"/>
                                          </p:stCondLst>
                                        </p:cTn>
                                        <p:tgtEl>
                                          <p:spTgt spid="345"/>
                                        </p:tgtEl>
                                        <p:attrNameLst>
                                          <p:attrName>style.visibility</p:attrName>
                                        </p:attrNameLst>
                                      </p:cBhvr>
                                      <p:to>
                                        <p:strVal val="visible"/>
                                      </p:to>
                                    </p:set>
                                    <p:anim calcmode="lin" valueType="num">
                                      <p:cBhvr>
                                        <p:cTn id="97" dur="1000" fill="hold"/>
                                        <p:tgtEl>
                                          <p:spTgt spid="345"/>
                                        </p:tgtEl>
                                        <p:attrNameLst>
                                          <p:attrName>ppt_w</p:attrName>
                                        </p:attrNameLst>
                                      </p:cBhvr>
                                      <p:tavLst>
                                        <p:tav tm="0">
                                          <p:val>
                                            <p:fltVal val="0"/>
                                          </p:val>
                                        </p:tav>
                                        <p:tav tm="100000">
                                          <p:val>
                                            <p:strVal val="#ppt_w"/>
                                          </p:val>
                                        </p:tav>
                                      </p:tavLst>
                                    </p:anim>
                                    <p:anim calcmode="lin" valueType="num">
                                      <p:cBhvr>
                                        <p:cTn id="98" dur="1000" fill="hold"/>
                                        <p:tgtEl>
                                          <p:spTgt spid="345"/>
                                        </p:tgtEl>
                                        <p:attrNameLst>
                                          <p:attrName>ppt_h</p:attrName>
                                        </p:attrNameLst>
                                      </p:cBhvr>
                                      <p:tavLst>
                                        <p:tav tm="0">
                                          <p:val>
                                            <p:fltVal val="0"/>
                                          </p:val>
                                        </p:tav>
                                        <p:tav tm="100000">
                                          <p:val>
                                            <p:strVal val="#ppt_h"/>
                                          </p:val>
                                        </p:tav>
                                      </p:tavLst>
                                    </p:anim>
                                    <p:anim calcmode="lin" valueType="num">
                                      <p:cBhvr>
                                        <p:cTn id="99" dur="1000" fill="hold"/>
                                        <p:tgtEl>
                                          <p:spTgt spid="345"/>
                                        </p:tgtEl>
                                        <p:attrNameLst>
                                          <p:attrName>style.rotation</p:attrName>
                                        </p:attrNameLst>
                                      </p:cBhvr>
                                      <p:tavLst>
                                        <p:tav tm="0">
                                          <p:val>
                                            <p:fltVal val="90"/>
                                          </p:val>
                                        </p:tav>
                                        <p:tav tm="100000">
                                          <p:val>
                                            <p:fltVal val="0"/>
                                          </p:val>
                                        </p:tav>
                                      </p:tavLst>
                                    </p:anim>
                                    <p:animEffect transition="in" filter="fade">
                                      <p:cBhvr>
                                        <p:cTn id="100" dur="1000"/>
                                        <p:tgtEl>
                                          <p:spTgt spid="345"/>
                                        </p:tgtEl>
                                      </p:cBhvr>
                                    </p:animEffect>
                                  </p:childTnLst>
                                </p:cTn>
                              </p:par>
                              <p:par>
                                <p:cTn id="101" presetID="31" presetClass="entr" presetSubtype="0" fill="hold" nodeType="withEffect">
                                  <p:stCondLst>
                                    <p:cond delay="0"/>
                                  </p:stCondLst>
                                  <p:childTnLst>
                                    <p:set>
                                      <p:cBhvr>
                                        <p:cTn id="102" dur="1" fill="hold">
                                          <p:stCondLst>
                                            <p:cond delay="0"/>
                                          </p:stCondLst>
                                        </p:cTn>
                                        <p:tgtEl>
                                          <p:spTgt spid="348"/>
                                        </p:tgtEl>
                                        <p:attrNameLst>
                                          <p:attrName>style.visibility</p:attrName>
                                        </p:attrNameLst>
                                      </p:cBhvr>
                                      <p:to>
                                        <p:strVal val="visible"/>
                                      </p:to>
                                    </p:set>
                                    <p:anim calcmode="lin" valueType="num">
                                      <p:cBhvr>
                                        <p:cTn id="103" dur="1000" fill="hold"/>
                                        <p:tgtEl>
                                          <p:spTgt spid="348"/>
                                        </p:tgtEl>
                                        <p:attrNameLst>
                                          <p:attrName>ppt_w</p:attrName>
                                        </p:attrNameLst>
                                      </p:cBhvr>
                                      <p:tavLst>
                                        <p:tav tm="0">
                                          <p:val>
                                            <p:fltVal val="0"/>
                                          </p:val>
                                        </p:tav>
                                        <p:tav tm="100000">
                                          <p:val>
                                            <p:strVal val="#ppt_w"/>
                                          </p:val>
                                        </p:tav>
                                      </p:tavLst>
                                    </p:anim>
                                    <p:anim calcmode="lin" valueType="num">
                                      <p:cBhvr>
                                        <p:cTn id="104" dur="1000" fill="hold"/>
                                        <p:tgtEl>
                                          <p:spTgt spid="348"/>
                                        </p:tgtEl>
                                        <p:attrNameLst>
                                          <p:attrName>ppt_h</p:attrName>
                                        </p:attrNameLst>
                                      </p:cBhvr>
                                      <p:tavLst>
                                        <p:tav tm="0">
                                          <p:val>
                                            <p:fltVal val="0"/>
                                          </p:val>
                                        </p:tav>
                                        <p:tav tm="100000">
                                          <p:val>
                                            <p:strVal val="#ppt_h"/>
                                          </p:val>
                                        </p:tav>
                                      </p:tavLst>
                                    </p:anim>
                                    <p:anim calcmode="lin" valueType="num">
                                      <p:cBhvr>
                                        <p:cTn id="105" dur="1000" fill="hold"/>
                                        <p:tgtEl>
                                          <p:spTgt spid="348"/>
                                        </p:tgtEl>
                                        <p:attrNameLst>
                                          <p:attrName>style.rotation</p:attrName>
                                        </p:attrNameLst>
                                      </p:cBhvr>
                                      <p:tavLst>
                                        <p:tav tm="0">
                                          <p:val>
                                            <p:fltVal val="90"/>
                                          </p:val>
                                        </p:tav>
                                        <p:tav tm="100000">
                                          <p:val>
                                            <p:fltVal val="0"/>
                                          </p:val>
                                        </p:tav>
                                      </p:tavLst>
                                    </p:anim>
                                    <p:animEffect transition="in" filter="fade">
                                      <p:cBhvr>
                                        <p:cTn id="106" dur="1000"/>
                                        <p:tgtEl>
                                          <p:spTgt spid="348"/>
                                        </p:tgtEl>
                                      </p:cBhvr>
                                    </p:animEffect>
                                  </p:childTnLst>
                                </p:cTn>
                              </p:par>
                              <p:par>
                                <p:cTn id="107" presetID="31" presetClass="entr" presetSubtype="0" fill="hold" nodeType="withEffect">
                                  <p:stCondLst>
                                    <p:cond delay="0"/>
                                  </p:stCondLst>
                                  <p:childTnLst>
                                    <p:set>
                                      <p:cBhvr>
                                        <p:cTn id="108" dur="1" fill="hold">
                                          <p:stCondLst>
                                            <p:cond delay="0"/>
                                          </p:stCondLst>
                                        </p:cTn>
                                        <p:tgtEl>
                                          <p:spTgt spid="351"/>
                                        </p:tgtEl>
                                        <p:attrNameLst>
                                          <p:attrName>style.visibility</p:attrName>
                                        </p:attrNameLst>
                                      </p:cBhvr>
                                      <p:to>
                                        <p:strVal val="visible"/>
                                      </p:to>
                                    </p:set>
                                    <p:anim calcmode="lin" valueType="num">
                                      <p:cBhvr>
                                        <p:cTn id="109" dur="1000" fill="hold"/>
                                        <p:tgtEl>
                                          <p:spTgt spid="351"/>
                                        </p:tgtEl>
                                        <p:attrNameLst>
                                          <p:attrName>ppt_w</p:attrName>
                                        </p:attrNameLst>
                                      </p:cBhvr>
                                      <p:tavLst>
                                        <p:tav tm="0">
                                          <p:val>
                                            <p:fltVal val="0"/>
                                          </p:val>
                                        </p:tav>
                                        <p:tav tm="100000">
                                          <p:val>
                                            <p:strVal val="#ppt_w"/>
                                          </p:val>
                                        </p:tav>
                                      </p:tavLst>
                                    </p:anim>
                                    <p:anim calcmode="lin" valueType="num">
                                      <p:cBhvr>
                                        <p:cTn id="110" dur="1000" fill="hold"/>
                                        <p:tgtEl>
                                          <p:spTgt spid="351"/>
                                        </p:tgtEl>
                                        <p:attrNameLst>
                                          <p:attrName>ppt_h</p:attrName>
                                        </p:attrNameLst>
                                      </p:cBhvr>
                                      <p:tavLst>
                                        <p:tav tm="0">
                                          <p:val>
                                            <p:fltVal val="0"/>
                                          </p:val>
                                        </p:tav>
                                        <p:tav tm="100000">
                                          <p:val>
                                            <p:strVal val="#ppt_h"/>
                                          </p:val>
                                        </p:tav>
                                      </p:tavLst>
                                    </p:anim>
                                    <p:anim calcmode="lin" valueType="num">
                                      <p:cBhvr>
                                        <p:cTn id="111" dur="1000" fill="hold"/>
                                        <p:tgtEl>
                                          <p:spTgt spid="351"/>
                                        </p:tgtEl>
                                        <p:attrNameLst>
                                          <p:attrName>style.rotation</p:attrName>
                                        </p:attrNameLst>
                                      </p:cBhvr>
                                      <p:tavLst>
                                        <p:tav tm="0">
                                          <p:val>
                                            <p:fltVal val="90"/>
                                          </p:val>
                                        </p:tav>
                                        <p:tav tm="100000">
                                          <p:val>
                                            <p:fltVal val="0"/>
                                          </p:val>
                                        </p:tav>
                                      </p:tavLst>
                                    </p:anim>
                                    <p:animEffect transition="in" filter="fade">
                                      <p:cBhvr>
                                        <p:cTn id="112" dur="1000"/>
                                        <p:tgtEl>
                                          <p:spTgt spid="351"/>
                                        </p:tgtEl>
                                      </p:cBhvr>
                                    </p:animEffect>
                                  </p:childTnLst>
                                </p:cTn>
                              </p:par>
                              <p:par>
                                <p:cTn id="113" presetID="31" presetClass="entr" presetSubtype="0" fill="hold" nodeType="withEffect">
                                  <p:stCondLst>
                                    <p:cond delay="0"/>
                                  </p:stCondLst>
                                  <p:childTnLst>
                                    <p:set>
                                      <p:cBhvr>
                                        <p:cTn id="114" dur="1" fill="hold">
                                          <p:stCondLst>
                                            <p:cond delay="0"/>
                                          </p:stCondLst>
                                        </p:cTn>
                                        <p:tgtEl>
                                          <p:spTgt spid="353"/>
                                        </p:tgtEl>
                                        <p:attrNameLst>
                                          <p:attrName>style.visibility</p:attrName>
                                        </p:attrNameLst>
                                      </p:cBhvr>
                                      <p:to>
                                        <p:strVal val="visible"/>
                                      </p:to>
                                    </p:set>
                                    <p:anim calcmode="lin" valueType="num">
                                      <p:cBhvr>
                                        <p:cTn id="115" dur="1000" fill="hold"/>
                                        <p:tgtEl>
                                          <p:spTgt spid="353"/>
                                        </p:tgtEl>
                                        <p:attrNameLst>
                                          <p:attrName>ppt_w</p:attrName>
                                        </p:attrNameLst>
                                      </p:cBhvr>
                                      <p:tavLst>
                                        <p:tav tm="0">
                                          <p:val>
                                            <p:fltVal val="0"/>
                                          </p:val>
                                        </p:tav>
                                        <p:tav tm="100000">
                                          <p:val>
                                            <p:strVal val="#ppt_w"/>
                                          </p:val>
                                        </p:tav>
                                      </p:tavLst>
                                    </p:anim>
                                    <p:anim calcmode="lin" valueType="num">
                                      <p:cBhvr>
                                        <p:cTn id="116" dur="1000" fill="hold"/>
                                        <p:tgtEl>
                                          <p:spTgt spid="353"/>
                                        </p:tgtEl>
                                        <p:attrNameLst>
                                          <p:attrName>ppt_h</p:attrName>
                                        </p:attrNameLst>
                                      </p:cBhvr>
                                      <p:tavLst>
                                        <p:tav tm="0">
                                          <p:val>
                                            <p:fltVal val="0"/>
                                          </p:val>
                                        </p:tav>
                                        <p:tav tm="100000">
                                          <p:val>
                                            <p:strVal val="#ppt_h"/>
                                          </p:val>
                                        </p:tav>
                                      </p:tavLst>
                                    </p:anim>
                                    <p:anim calcmode="lin" valueType="num">
                                      <p:cBhvr>
                                        <p:cTn id="117" dur="1000" fill="hold"/>
                                        <p:tgtEl>
                                          <p:spTgt spid="353"/>
                                        </p:tgtEl>
                                        <p:attrNameLst>
                                          <p:attrName>style.rotation</p:attrName>
                                        </p:attrNameLst>
                                      </p:cBhvr>
                                      <p:tavLst>
                                        <p:tav tm="0">
                                          <p:val>
                                            <p:fltVal val="90"/>
                                          </p:val>
                                        </p:tav>
                                        <p:tav tm="100000">
                                          <p:val>
                                            <p:fltVal val="0"/>
                                          </p:val>
                                        </p:tav>
                                      </p:tavLst>
                                    </p:anim>
                                    <p:animEffect transition="in" filter="fade">
                                      <p:cBhvr>
                                        <p:cTn id="118" dur="1000"/>
                                        <p:tgtEl>
                                          <p:spTgt spid="353"/>
                                        </p:tgtEl>
                                      </p:cBhvr>
                                    </p:animEffect>
                                  </p:childTnLst>
                                </p:cTn>
                              </p:par>
                              <p:par>
                                <p:cTn id="119" presetID="31" presetClass="entr" presetSubtype="0" fill="hold" nodeType="withEffect">
                                  <p:stCondLst>
                                    <p:cond delay="0"/>
                                  </p:stCondLst>
                                  <p:childTnLst>
                                    <p:set>
                                      <p:cBhvr>
                                        <p:cTn id="120" dur="1" fill="hold">
                                          <p:stCondLst>
                                            <p:cond delay="0"/>
                                          </p:stCondLst>
                                        </p:cTn>
                                        <p:tgtEl>
                                          <p:spTgt spid="355"/>
                                        </p:tgtEl>
                                        <p:attrNameLst>
                                          <p:attrName>style.visibility</p:attrName>
                                        </p:attrNameLst>
                                      </p:cBhvr>
                                      <p:to>
                                        <p:strVal val="visible"/>
                                      </p:to>
                                    </p:set>
                                    <p:anim calcmode="lin" valueType="num">
                                      <p:cBhvr>
                                        <p:cTn id="121" dur="1000" fill="hold"/>
                                        <p:tgtEl>
                                          <p:spTgt spid="355"/>
                                        </p:tgtEl>
                                        <p:attrNameLst>
                                          <p:attrName>ppt_w</p:attrName>
                                        </p:attrNameLst>
                                      </p:cBhvr>
                                      <p:tavLst>
                                        <p:tav tm="0">
                                          <p:val>
                                            <p:fltVal val="0"/>
                                          </p:val>
                                        </p:tav>
                                        <p:tav tm="100000">
                                          <p:val>
                                            <p:strVal val="#ppt_w"/>
                                          </p:val>
                                        </p:tav>
                                      </p:tavLst>
                                    </p:anim>
                                    <p:anim calcmode="lin" valueType="num">
                                      <p:cBhvr>
                                        <p:cTn id="122" dur="1000" fill="hold"/>
                                        <p:tgtEl>
                                          <p:spTgt spid="355"/>
                                        </p:tgtEl>
                                        <p:attrNameLst>
                                          <p:attrName>ppt_h</p:attrName>
                                        </p:attrNameLst>
                                      </p:cBhvr>
                                      <p:tavLst>
                                        <p:tav tm="0">
                                          <p:val>
                                            <p:fltVal val="0"/>
                                          </p:val>
                                        </p:tav>
                                        <p:tav tm="100000">
                                          <p:val>
                                            <p:strVal val="#ppt_h"/>
                                          </p:val>
                                        </p:tav>
                                      </p:tavLst>
                                    </p:anim>
                                    <p:anim calcmode="lin" valueType="num">
                                      <p:cBhvr>
                                        <p:cTn id="123" dur="1000" fill="hold"/>
                                        <p:tgtEl>
                                          <p:spTgt spid="355"/>
                                        </p:tgtEl>
                                        <p:attrNameLst>
                                          <p:attrName>style.rotation</p:attrName>
                                        </p:attrNameLst>
                                      </p:cBhvr>
                                      <p:tavLst>
                                        <p:tav tm="0">
                                          <p:val>
                                            <p:fltVal val="90"/>
                                          </p:val>
                                        </p:tav>
                                        <p:tav tm="100000">
                                          <p:val>
                                            <p:fltVal val="0"/>
                                          </p:val>
                                        </p:tav>
                                      </p:tavLst>
                                    </p:anim>
                                    <p:animEffect transition="in" filter="fade">
                                      <p:cBhvr>
                                        <p:cTn id="124" dur="1000"/>
                                        <p:tgtEl>
                                          <p:spTgt spid="355"/>
                                        </p:tgtEl>
                                      </p:cBhvr>
                                    </p:animEffect>
                                  </p:childTnLst>
                                </p:cTn>
                              </p:par>
                              <p:par>
                                <p:cTn id="125" presetID="31" presetClass="entr" presetSubtype="0" fill="hold" nodeType="withEffect">
                                  <p:stCondLst>
                                    <p:cond delay="0"/>
                                  </p:stCondLst>
                                  <p:childTnLst>
                                    <p:set>
                                      <p:cBhvr>
                                        <p:cTn id="126" dur="1" fill="hold">
                                          <p:stCondLst>
                                            <p:cond delay="0"/>
                                          </p:stCondLst>
                                        </p:cTn>
                                        <p:tgtEl>
                                          <p:spTgt spid="424"/>
                                        </p:tgtEl>
                                        <p:attrNameLst>
                                          <p:attrName>style.visibility</p:attrName>
                                        </p:attrNameLst>
                                      </p:cBhvr>
                                      <p:to>
                                        <p:strVal val="visible"/>
                                      </p:to>
                                    </p:set>
                                    <p:anim calcmode="lin" valueType="num">
                                      <p:cBhvr>
                                        <p:cTn id="127" dur="1000" fill="hold"/>
                                        <p:tgtEl>
                                          <p:spTgt spid="424"/>
                                        </p:tgtEl>
                                        <p:attrNameLst>
                                          <p:attrName>ppt_w</p:attrName>
                                        </p:attrNameLst>
                                      </p:cBhvr>
                                      <p:tavLst>
                                        <p:tav tm="0">
                                          <p:val>
                                            <p:fltVal val="0"/>
                                          </p:val>
                                        </p:tav>
                                        <p:tav tm="100000">
                                          <p:val>
                                            <p:strVal val="#ppt_w"/>
                                          </p:val>
                                        </p:tav>
                                      </p:tavLst>
                                    </p:anim>
                                    <p:anim calcmode="lin" valueType="num">
                                      <p:cBhvr>
                                        <p:cTn id="128" dur="1000" fill="hold"/>
                                        <p:tgtEl>
                                          <p:spTgt spid="424"/>
                                        </p:tgtEl>
                                        <p:attrNameLst>
                                          <p:attrName>ppt_h</p:attrName>
                                        </p:attrNameLst>
                                      </p:cBhvr>
                                      <p:tavLst>
                                        <p:tav tm="0">
                                          <p:val>
                                            <p:fltVal val="0"/>
                                          </p:val>
                                        </p:tav>
                                        <p:tav tm="100000">
                                          <p:val>
                                            <p:strVal val="#ppt_h"/>
                                          </p:val>
                                        </p:tav>
                                      </p:tavLst>
                                    </p:anim>
                                    <p:anim calcmode="lin" valueType="num">
                                      <p:cBhvr>
                                        <p:cTn id="129" dur="1000" fill="hold"/>
                                        <p:tgtEl>
                                          <p:spTgt spid="424"/>
                                        </p:tgtEl>
                                        <p:attrNameLst>
                                          <p:attrName>style.rotation</p:attrName>
                                        </p:attrNameLst>
                                      </p:cBhvr>
                                      <p:tavLst>
                                        <p:tav tm="0">
                                          <p:val>
                                            <p:fltVal val="90"/>
                                          </p:val>
                                        </p:tav>
                                        <p:tav tm="100000">
                                          <p:val>
                                            <p:fltVal val="0"/>
                                          </p:val>
                                        </p:tav>
                                      </p:tavLst>
                                    </p:anim>
                                    <p:animEffect transition="in" filter="fade">
                                      <p:cBhvr>
                                        <p:cTn id="130" dur="1000"/>
                                        <p:tgtEl>
                                          <p:spTgt spid="424"/>
                                        </p:tgtEl>
                                      </p:cBhvr>
                                    </p:animEffect>
                                  </p:childTnLst>
                                </p:cTn>
                              </p:par>
                              <p:par>
                                <p:cTn id="131" presetID="31" presetClass="entr" presetSubtype="0" fill="hold" nodeType="withEffect">
                                  <p:stCondLst>
                                    <p:cond delay="0"/>
                                  </p:stCondLst>
                                  <p:childTnLst>
                                    <p:set>
                                      <p:cBhvr>
                                        <p:cTn id="132" dur="1" fill="hold">
                                          <p:stCondLst>
                                            <p:cond delay="0"/>
                                          </p:stCondLst>
                                        </p:cTn>
                                        <p:tgtEl>
                                          <p:spTgt spid="425"/>
                                        </p:tgtEl>
                                        <p:attrNameLst>
                                          <p:attrName>style.visibility</p:attrName>
                                        </p:attrNameLst>
                                      </p:cBhvr>
                                      <p:to>
                                        <p:strVal val="visible"/>
                                      </p:to>
                                    </p:set>
                                    <p:anim calcmode="lin" valueType="num">
                                      <p:cBhvr>
                                        <p:cTn id="133" dur="1000" fill="hold"/>
                                        <p:tgtEl>
                                          <p:spTgt spid="425"/>
                                        </p:tgtEl>
                                        <p:attrNameLst>
                                          <p:attrName>ppt_w</p:attrName>
                                        </p:attrNameLst>
                                      </p:cBhvr>
                                      <p:tavLst>
                                        <p:tav tm="0">
                                          <p:val>
                                            <p:fltVal val="0"/>
                                          </p:val>
                                        </p:tav>
                                        <p:tav tm="100000">
                                          <p:val>
                                            <p:strVal val="#ppt_w"/>
                                          </p:val>
                                        </p:tav>
                                      </p:tavLst>
                                    </p:anim>
                                    <p:anim calcmode="lin" valueType="num">
                                      <p:cBhvr>
                                        <p:cTn id="134" dur="1000" fill="hold"/>
                                        <p:tgtEl>
                                          <p:spTgt spid="425"/>
                                        </p:tgtEl>
                                        <p:attrNameLst>
                                          <p:attrName>ppt_h</p:attrName>
                                        </p:attrNameLst>
                                      </p:cBhvr>
                                      <p:tavLst>
                                        <p:tav tm="0">
                                          <p:val>
                                            <p:fltVal val="0"/>
                                          </p:val>
                                        </p:tav>
                                        <p:tav tm="100000">
                                          <p:val>
                                            <p:strVal val="#ppt_h"/>
                                          </p:val>
                                        </p:tav>
                                      </p:tavLst>
                                    </p:anim>
                                    <p:anim calcmode="lin" valueType="num">
                                      <p:cBhvr>
                                        <p:cTn id="135" dur="1000" fill="hold"/>
                                        <p:tgtEl>
                                          <p:spTgt spid="425"/>
                                        </p:tgtEl>
                                        <p:attrNameLst>
                                          <p:attrName>style.rotation</p:attrName>
                                        </p:attrNameLst>
                                      </p:cBhvr>
                                      <p:tavLst>
                                        <p:tav tm="0">
                                          <p:val>
                                            <p:fltVal val="90"/>
                                          </p:val>
                                        </p:tav>
                                        <p:tav tm="100000">
                                          <p:val>
                                            <p:fltVal val="0"/>
                                          </p:val>
                                        </p:tav>
                                      </p:tavLst>
                                    </p:anim>
                                    <p:animEffect transition="in" filter="fade">
                                      <p:cBhvr>
                                        <p:cTn id="136" dur="1000"/>
                                        <p:tgtEl>
                                          <p:spTgt spid="425"/>
                                        </p:tgtEl>
                                      </p:cBhvr>
                                    </p:animEffect>
                                  </p:childTnLst>
                                </p:cTn>
                              </p:par>
                              <p:par>
                                <p:cTn id="137" presetID="31" presetClass="entr" presetSubtype="0" fill="hold" nodeType="withEffect">
                                  <p:stCondLst>
                                    <p:cond delay="0"/>
                                  </p:stCondLst>
                                  <p:childTnLst>
                                    <p:set>
                                      <p:cBhvr>
                                        <p:cTn id="138" dur="1" fill="hold">
                                          <p:stCondLst>
                                            <p:cond delay="0"/>
                                          </p:stCondLst>
                                        </p:cTn>
                                        <p:tgtEl>
                                          <p:spTgt spid="426"/>
                                        </p:tgtEl>
                                        <p:attrNameLst>
                                          <p:attrName>style.visibility</p:attrName>
                                        </p:attrNameLst>
                                      </p:cBhvr>
                                      <p:to>
                                        <p:strVal val="visible"/>
                                      </p:to>
                                    </p:set>
                                    <p:anim calcmode="lin" valueType="num">
                                      <p:cBhvr>
                                        <p:cTn id="139" dur="1000" fill="hold"/>
                                        <p:tgtEl>
                                          <p:spTgt spid="426"/>
                                        </p:tgtEl>
                                        <p:attrNameLst>
                                          <p:attrName>ppt_w</p:attrName>
                                        </p:attrNameLst>
                                      </p:cBhvr>
                                      <p:tavLst>
                                        <p:tav tm="0">
                                          <p:val>
                                            <p:fltVal val="0"/>
                                          </p:val>
                                        </p:tav>
                                        <p:tav tm="100000">
                                          <p:val>
                                            <p:strVal val="#ppt_w"/>
                                          </p:val>
                                        </p:tav>
                                      </p:tavLst>
                                    </p:anim>
                                    <p:anim calcmode="lin" valueType="num">
                                      <p:cBhvr>
                                        <p:cTn id="140" dur="1000" fill="hold"/>
                                        <p:tgtEl>
                                          <p:spTgt spid="426"/>
                                        </p:tgtEl>
                                        <p:attrNameLst>
                                          <p:attrName>ppt_h</p:attrName>
                                        </p:attrNameLst>
                                      </p:cBhvr>
                                      <p:tavLst>
                                        <p:tav tm="0">
                                          <p:val>
                                            <p:fltVal val="0"/>
                                          </p:val>
                                        </p:tav>
                                        <p:tav tm="100000">
                                          <p:val>
                                            <p:strVal val="#ppt_h"/>
                                          </p:val>
                                        </p:tav>
                                      </p:tavLst>
                                    </p:anim>
                                    <p:anim calcmode="lin" valueType="num">
                                      <p:cBhvr>
                                        <p:cTn id="141" dur="1000" fill="hold"/>
                                        <p:tgtEl>
                                          <p:spTgt spid="426"/>
                                        </p:tgtEl>
                                        <p:attrNameLst>
                                          <p:attrName>style.rotation</p:attrName>
                                        </p:attrNameLst>
                                      </p:cBhvr>
                                      <p:tavLst>
                                        <p:tav tm="0">
                                          <p:val>
                                            <p:fltVal val="90"/>
                                          </p:val>
                                        </p:tav>
                                        <p:tav tm="100000">
                                          <p:val>
                                            <p:fltVal val="0"/>
                                          </p:val>
                                        </p:tav>
                                      </p:tavLst>
                                    </p:anim>
                                    <p:animEffect transition="in" filter="fade">
                                      <p:cBhvr>
                                        <p:cTn id="142" dur="1000"/>
                                        <p:tgtEl>
                                          <p:spTgt spid="426"/>
                                        </p:tgtEl>
                                      </p:cBhvr>
                                    </p:animEffect>
                                  </p:childTnLst>
                                </p:cTn>
                              </p:par>
                              <p:par>
                                <p:cTn id="143" presetID="31" presetClass="entr" presetSubtype="0" fill="hold" nodeType="withEffect">
                                  <p:stCondLst>
                                    <p:cond delay="0"/>
                                  </p:stCondLst>
                                  <p:childTnLst>
                                    <p:set>
                                      <p:cBhvr>
                                        <p:cTn id="144" dur="1" fill="hold">
                                          <p:stCondLst>
                                            <p:cond delay="0"/>
                                          </p:stCondLst>
                                        </p:cTn>
                                        <p:tgtEl>
                                          <p:spTgt spid="427"/>
                                        </p:tgtEl>
                                        <p:attrNameLst>
                                          <p:attrName>style.visibility</p:attrName>
                                        </p:attrNameLst>
                                      </p:cBhvr>
                                      <p:to>
                                        <p:strVal val="visible"/>
                                      </p:to>
                                    </p:set>
                                    <p:anim calcmode="lin" valueType="num">
                                      <p:cBhvr>
                                        <p:cTn id="145" dur="1000" fill="hold"/>
                                        <p:tgtEl>
                                          <p:spTgt spid="427"/>
                                        </p:tgtEl>
                                        <p:attrNameLst>
                                          <p:attrName>ppt_w</p:attrName>
                                        </p:attrNameLst>
                                      </p:cBhvr>
                                      <p:tavLst>
                                        <p:tav tm="0">
                                          <p:val>
                                            <p:fltVal val="0"/>
                                          </p:val>
                                        </p:tav>
                                        <p:tav tm="100000">
                                          <p:val>
                                            <p:strVal val="#ppt_w"/>
                                          </p:val>
                                        </p:tav>
                                      </p:tavLst>
                                    </p:anim>
                                    <p:anim calcmode="lin" valueType="num">
                                      <p:cBhvr>
                                        <p:cTn id="146" dur="1000" fill="hold"/>
                                        <p:tgtEl>
                                          <p:spTgt spid="427"/>
                                        </p:tgtEl>
                                        <p:attrNameLst>
                                          <p:attrName>ppt_h</p:attrName>
                                        </p:attrNameLst>
                                      </p:cBhvr>
                                      <p:tavLst>
                                        <p:tav tm="0">
                                          <p:val>
                                            <p:fltVal val="0"/>
                                          </p:val>
                                        </p:tav>
                                        <p:tav tm="100000">
                                          <p:val>
                                            <p:strVal val="#ppt_h"/>
                                          </p:val>
                                        </p:tav>
                                      </p:tavLst>
                                    </p:anim>
                                    <p:anim calcmode="lin" valueType="num">
                                      <p:cBhvr>
                                        <p:cTn id="147" dur="1000" fill="hold"/>
                                        <p:tgtEl>
                                          <p:spTgt spid="427"/>
                                        </p:tgtEl>
                                        <p:attrNameLst>
                                          <p:attrName>style.rotation</p:attrName>
                                        </p:attrNameLst>
                                      </p:cBhvr>
                                      <p:tavLst>
                                        <p:tav tm="0">
                                          <p:val>
                                            <p:fltVal val="90"/>
                                          </p:val>
                                        </p:tav>
                                        <p:tav tm="100000">
                                          <p:val>
                                            <p:fltVal val="0"/>
                                          </p:val>
                                        </p:tav>
                                      </p:tavLst>
                                    </p:anim>
                                    <p:animEffect transition="in" filter="fade">
                                      <p:cBhvr>
                                        <p:cTn id="148" dur="1000"/>
                                        <p:tgtEl>
                                          <p:spTgt spid="427"/>
                                        </p:tgtEl>
                                      </p:cBhvr>
                                    </p:animEffect>
                                  </p:childTnLst>
                                </p:cTn>
                              </p:par>
                              <p:par>
                                <p:cTn id="149" presetID="31" presetClass="entr" presetSubtype="0" fill="hold" nodeType="withEffect">
                                  <p:stCondLst>
                                    <p:cond delay="0"/>
                                  </p:stCondLst>
                                  <p:childTnLst>
                                    <p:set>
                                      <p:cBhvr>
                                        <p:cTn id="150" dur="1" fill="hold">
                                          <p:stCondLst>
                                            <p:cond delay="0"/>
                                          </p:stCondLst>
                                        </p:cTn>
                                        <p:tgtEl>
                                          <p:spTgt spid="428"/>
                                        </p:tgtEl>
                                        <p:attrNameLst>
                                          <p:attrName>style.visibility</p:attrName>
                                        </p:attrNameLst>
                                      </p:cBhvr>
                                      <p:to>
                                        <p:strVal val="visible"/>
                                      </p:to>
                                    </p:set>
                                    <p:anim calcmode="lin" valueType="num">
                                      <p:cBhvr>
                                        <p:cTn id="151" dur="1000" fill="hold"/>
                                        <p:tgtEl>
                                          <p:spTgt spid="428"/>
                                        </p:tgtEl>
                                        <p:attrNameLst>
                                          <p:attrName>ppt_w</p:attrName>
                                        </p:attrNameLst>
                                      </p:cBhvr>
                                      <p:tavLst>
                                        <p:tav tm="0">
                                          <p:val>
                                            <p:fltVal val="0"/>
                                          </p:val>
                                        </p:tav>
                                        <p:tav tm="100000">
                                          <p:val>
                                            <p:strVal val="#ppt_w"/>
                                          </p:val>
                                        </p:tav>
                                      </p:tavLst>
                                    </p:anim>
                                    <p:anim calcmode="lin" valueType="num">
                                      <p:cBhvr>
                                        <p:cTn id="152" dur="1000" fill="hold"/>
                                        <p:tgtEl>
                                          <p:spTgt spid="428"/>
                                        </p:tgtEl>
                                        <p:attrNameLst>
                                          <p:attrName>ppt_h</p:attrName>
                                        </p:attrNameLst>
                                      </p:cBhvr>
                                      <p:tavLst>
                                        <p:tav tm="0">
                                          <p:val>
                                            <p:fltVal val="0"/>
                                          </p:val>
                                        </p:tav>
                                        <p:tav tm="100000">
                                          <p:val>
                                            <p:strVal val="#ppt_h"/>
                                          </p:val>
                                        </p:tav>
                                      </p:tavLst>
                                    </p:anim>
                                    <p:anim calcmode="lin" valueType="num">
                                      <p:cBhvr>
                                        <p:cTn id="153" dur="1000" fill="hold"/>
                                        <p:tgtEl>
                                          <p:spTgt spid="428"/>
                                        </p:tgtEl>
                                        <p:attrNameLst>
                                          <p:attrName>style.rotation</p:attrName>
                                        </p:attrNameLst>
                                      </p:cBhvr>
                                      <p:tavLst>
                                        <p:tav tm="0">
                                          <p:val>
                                            <p:fltVal val="90"/>
                                          </p:val>
                                        </p:tav>
                                        <p:tav tm="100000">
                                          <p:val>
                                            <p:fltVal val="0"/>
                                          </p:val>
                                        </p:tav>
                                      </p:tavLst>
                                    </p:anim>
                                    <p:animEffect transition="in" filter="fade">
                                      <p:cBhvr>
                                        <p:cTn id="154" dur="1000"/>
                                        <p:tgtEl>
                                          <p:spTgt spid="428"/>
                                        </p:tgtEl>
                                      </p:cBhvr>
                                    </p:animEffect>
                                  </p:childTnLst>
                                </p:cTn>
                              </p:par>
                              <p:par>
                                <p:cTn id="155" presetID="31" presetClass="entr" presetSubtype="0" fill="hold" nodeType="withEffect">
                                  <p:stCondLst>
                                    <p:cond delay="0"/>
                                  </p:stCondLst>
                                  <p:childTnLst>
                                    <p:set>
                                      <p:cBhvr>
                                        <p:cTn id="156" dur="1" fill="hold">
                                          <p:stCondLst>
                                            <p:cond delay="0"/>
                                          </p:stCondLst>
                                        </p:cTn>
                                        <p:tgtEl>
                                          <p:spTgt spid="439"/>
                                        </p:tgtEl>
                                        <p:attrNameLst>
                                          <p:attrName>style.visibility</p:attrName>
                                        </p:attrNameLst>
                                      </p:cBhvr>
                                      <p:to>
                                        <p:strVal val="visible"/>
                                      </p:to>
                                    </p:set>
                                    <p:anim calcmode="lin" valueType="num">
                                      <p:cBhvr>
                                        <p:cTn id="157" dur="1000" fill="hold"/>
                                        <p:tgtEl>
                                          <p:spTgt spid="439"/>
                                        </p:tgtEl>
                                        <p:attrNameLst>
                                          <p:attrName>ppt_w</p:attrName>
                                        </p:attrNameLst>
                                      </p:cBhvr>
                                      <p:tavLst>
                                        <p:tav tm="0">
                                          <p:val>
                                            <p:fltVal val="0"/>
                                          </p:val>
                                        </p:tav>
                                        <p:tav tm="100000">
                                          <p:val>
                                            <p:strVal val="#ppt_w"/>
                                          </p:val>
                                        </p:tav>
                                      </p:tavLst>
                                    </p:anim>
                                    <p:anim calcmode="lin" valueType="num">
                                      <p:cBhvr>
                                        <p:cTn id="158" dur="1000" fill="hold"/>
                                        <p:tgtEl>
                                          <p:spTgt spid="439"/>
                                        </p:tgtEl>
                                        <p:attrNameLst>
                                          <p:attrName>ppt_h</p:attrName>
                                        </p:attrNameLst>
                                      </p:cBhvr>
                                      <p:tavLst>
                                        <p:tav tm="0">
                                          <p:val>
                                            <p:fltVal val="0"/>
                                          </p:val>
                                        </p:tav>
                                        <p:tav tm="100000">
                                          <p:val>
                                            <p:strVal val="#ppt_h"/>
                                          </p:val>
                                        </p:tav>
                                      </p:tavLst>
                                    </p:anim>
                                    <p:anim calcmode="lin" valueType="num">
                                      <p:cBhvr>
                                        <p:cTn id="159" dur="1000" fill="hold"/>
                                        <p:tgtEl>
                                          <p:spTgt spid="439"/>
                                        </p:tgtEl>
                                        <p:attrNameLst>
                                          <p:attrName>style.rotation</p:attrName>
                                        </p:attrNameLst>
                                      </p:cBhvr>
                                      <p:tavLst>
                                        <p:tav tm="0">
                                          <p:val>
                                            <p:fltVal val="90"/>
                                          </p:val>
                                        </p:tav>
                                        <p:tav tm="100000">
                                          <p:val>
                                            <p:fltVal val="0"/>
                                          </p:val>
                                        </p:tav>
                                      </p:tavLst>
                                    </p:anim>
                                    <p:animEffect transition="in" filter="fade">
                                      <p:cBhvr>
                                        <p:cTn id="160" dur="1000"/>
                                        <p:tgtEl>
                                          <p:spTgt spid="439"/>
                                        </p:tgtEl>
                                      </p:cBhvr>
                                    </p:animEffect>
                                  </p:childTnLst>
                                </p:cTn>
                              </p:par>
                              <p:par>
                                <p:cTn id="161" presetID="31" presetClass="entr" presetSubtype="0" fill="hold" nodeType="withEffect">
                                  <p:stCondLst>
                                    <p:cond delay="0"/>
                                  </p:stCondLst>
                                  <p:childTnLst>
                                    <p:set>
                                      <p:cBhvr>
                                        <p:cTn id="162" dur="1" fill="hold">
                                          <p:stCondLst>
                                            <p:cond delay="0"/>
                                          </p:stCondLst>
                                        </p:cTn>
                                        <p:tgtEl>
                                          <p:spTgt spid="440"/>
                                        </p:tgtEl>
                                        <p:attrNameLst>
                                          <p:attrName>style.visibility</p:attrName>
                                        </p:attrNameLst>
                                      </p:cBhvr>
                                      <p:to>
                                        <p:strVal val="visible"/>
                                      </p:to>
                                    </p:set>
                                    <p:anim calcmode="lin" valueType="num">
                                      <p:cBhvr>
                                        <p:cTn id="163" dur="1000" fill="hold"/>
                                        <p:tgtEl>
                                          <p:spTgt spid="440"/>
                                        </p:tgtEl>
                                        <p:attrNameLst>
                                          <p:attrName>ppt_w</p:attrName>
                                        </p:attrNameLst>
                                      </p:cBhvr>
                                      <p:tavLst>
                                        <p:tav tm="0">
                                          <p:val>
                                            <p:fltVal val="0"/>
                                          </p:val>
                                        </p:tav>
                                        <p:tav tm="100000">
                                          <p:val>
                                            <p:strVal val="#ppt_w"/>
                                          </p:val>
                                        </p:tav>
                                      </p:tavLst>
                                    </p:anim>
                                    <p:anim calcmode="lin" valueType="num">
                                      <p:cBhvr>
                                        <p:cTn id="164" dur="1000" fill="hold"/>
                                        <p:tgtEl>
                                          <p:spTgt spid="440"/>
                                        </p:tgtEl>
                                        <p:attrNameLst>
                                          <p:attrName>ppt_h</p:attrName>
                                        </p:attrNameLst>
                                      </p:cBhvr>
                                      <p:tavLst>
                                        <p:tav tm="0">
                                          <p:val>
                                            <p:fltVal val="0"/>
                                          </p:val>
                                        </p:tav>
                                        <p:tav tm="100000">
                                          <p:val>
                                            <p:strVal val="#ppt_h"/>
                                          </p:val>
                                        </p:tav>
                                      </p:tavLst>
                                    </p:anim>
                                    <p:anim calcmode="lin" valueType="num">
                                      <p:cBhvr>
                                        <p:cTn id="165" dur="1000" fill="hold"/>
                                        <p:tgtEl>
                                          <p:spTgt spid="440"/>
                                        </p:tgtEl>
                                        <p:attrNameLst>
                                          <p:attrName>style.rotation</p:attrName>
                                        </p:attrNameLst>
                                      </p:cBhvr>
                                      <p:tavLst>
                                        <p:tav tm="0">
                                          <p:val>
                                            <p:fltVal val="90"/>
                                          </p:val>
                                        </p:tav>
                                        <p:tav tm="100000">
                                          <p:val>
                                            <p:fltVal val="0"/>
                                          </p:val>
                                        </p:tav>
                                      </p:tavLst>
                                    </p:anim>
                                    <p:animEffect transition="in" filter="fade">
                                      <p:cBhvr>
                                        <p:cTn id="166" dur="1000"/>
                                        <p:tgtEl>
                                          <p:spTgt spid="440"/>
                                        </p:tgtEl>
                                      </p:cBhvr>
                                    </p:animEffect>
                                  </p:childTnLst>
                                </p:cTn>
                              </p:par>
                              <p:par>
                                <p:cTn id="167" presetID="31" presetClass="entr" presetSubtype="0" fill="hold" nodeType="withEffect">
                                  <p:stCondLst>
                                    <p:cond delay="0"/>
                                  </p:stCondLst>
                                  <p:childTnLst>
                                    <p:set>
                                      <p:cBhvr>
                                        <p:cTn id="168" dur="1" fill="hold">
                                          <p:stCondLst>
                                            <p:cond delay="0"/>
                                          </p:stCondLst>
                                        </p:cTn>
                                        <p:tgtEl>
                                          <p:spTgt spid="441"/>
                                        </p:tgtEl>
                                        <p:attrNameLst>
                                          <p:attrName>style.visibility</p:attrName>
                                        </p:attrNameLst>
                                      </p:cBhvr>
                                      <p:to>
                                        <p:strVal val="visible"/>
                                      </p:to>
                                    </p:set>
                                    <p:anim calcmode="lin" valueType="num">
                                      <p:cBhvr>
                                        <p:cTn id="169" dur="1000" fill="hold"/>
                                        <p:tgtEl>
                                          <p:spTgt spid="441"/>
                                        </p:tgtEl>
                                        <p:attrNameLst>
                                          <p:attrName>ppt_w</p:attrName>
                                        </p:attrNameLst>
                                      </p:cBhvr>
                                      <p:tavLst>
                                        <p:tav tm="0">
                                          <p:val>
                                            <p:fltVal val="0"/>
                                          </p:val>
                                        </p:tav>
                                        <p:tav tm="100000">
                                          <p:val>
                                            <p:strVal val="#ppt_w"/>
                                          </p:val>
                                        </p:tav>
                                      </p:tavLst>
                                    </p:anim>
                                    <p:anim calcmode="lin" valueType="num">
                                      <p:cBhvr>
                                        <p:cTn id="170" dur="1000" fill="hold"/>
                                        <p:tgtEl>
                                          <p:spTgt spid="441"/>
                                        </p:tgtEl>
                                        <p:attrNameLst>
                                          <p:attrName>ppt_h</p:attrName>
                                        </p:attrNameLst>
                                      </p:cBhvr>
                                      <p:tavLst>
                                        <p:tav tm="0">
                                          <p:val>
                                            <p:fltVal val="0"/>
                                          </p:val>
                                        </p:tav>
                                        <p:tav tm="100000">
                                          <p:val>
                                            <p:strVal val="#ppt_h"/>
                                          </p:val>
                                        </p:tav>
                                      </p:tavLst>
                                    </p:anim>
                                    <p:anim calcmode="lin" valueType="num">
                                      <p:cBhvr>
                                        <p:cTn id="171" dur="1000" fill="hold"/>
                                        <p:tgtEl>
                                          <p:spTgt spid="441"/>
                                        </p:tgtEl>
                                        <p:attrNameLst>
                                          <p:attrName>style.rotation</p:attrName>
                                        </p:attrNameLst>
                                      </p:cBhvr>
                                      <p:tavLst>
                                        <p:tav tm="0">
                                          <p:val>
                                            <p:fltVal val="90"/>
                                          </p:val>
                                        </p:tav>
                                        <p:tav tm="100000">
                                          <p:val>
                                            <p:fltVal val="0"/>
                                          </p:val>
                                        </p:tav>
                                      </p:tavLst>
                                    </p:anim>
                                    <p:animEffect transition="in" filter="fade">
                                      <p:cBhvr>
                                        <p:cTn id="172" dur="1000"/>
                                        <p:tgtEl>
                                          <p:spTgt spid="441"/>
                                        </p:tgtEl>
                                      </p:cBhvr>
                                    </p:animEffect>
                                  </p:childTnLst>
                                </p:cTn>
                              </p:par>
                              <p:par>
                                <p:cTn id="173" presetID="31" presetClass="entr" presetSubtype="0" fill="hold" nodeType="withEffect">
                                  <p:stCondLst>
                                    <p:cond delay="0"/>
                                  </p:stCondLst>
                                  <p:childTnLst>
                                    <p:set>
                                      <p:cBhvr>
                                        <p:cTn id="174" dur="1" fill="hold">
                                          <p:stCondLst>
                                            <p:cond delay="0"/>
                                          </p:stCondLst>
                                        </p:cTn>
                                        <p:tgtEl>
                                          <p:spTgt spid="442"/>
                                        </p:tgtEl>
                                        <p:attrNameLst>
                                          <p:attrName>style.visibility</p:attrName>
                                        </p:attrNameLst>
                                      </p:cBhvr>
                                      <p:to>
                                        <p:strVal val="visible"/>
                                      </p:to>
                                    </p:set>
                                    <p:anim calcmode="lin" valueType="num">
                                      <p:cBhvr>
                                        <p:cTn id="175" dur="1000" fill="hold"/>
                                        <p:tgtEl>
                                          <p:spTgt spid="442"/>
                                        </p:tgtEl>
                                        <p:attrNameLst>
                                          <p:attrName>ppt_w</p:attrName>
                                        </p:attrNameLst>
                                      </p:cBhvr>
                                      <p:tavLst>
                                        <p:tav tm="0">
                                          <p:val>
                                            <p:fltVal val="0"/>
                                          </p:val>
                                        </p:tav>
                                        <p:tav tm="100000">
                                          <p:val>
                                            <p:strVal val="#ppt_w"/>
                                          </p:val>
                                        </p:tav>
                                      </p:tavLst>
                                    </p:anim>
                                    <p:anim calcmode="lin" valueType="num">
                                      <p:cBhvr>
                                        <p:cTn id="176" dur="1000" fill="hold"/>
                                        <p:tgtEl>
                                          <p:spTgt spid="442"/>
                                        </p:tgtEl>
                                        <p:attrNameLst>
                                          <p:attrName>ppt_h</p:attrName>
                                        </p:attrNameLst>
                                      </p:cBhvr>
                                      <p:tavLst>
                                        <p:tav tm="0">
                                          <p:val>
                                            <p:fltVal val="0"/>
                                          </p:val>
                                        </p:tav>
                                        <p:tav tm="100000">
                                          <p:val>
                                            <p:strVal val="#ppt_h"/>
                                          </p:val>
                                        </p:tav>
                                      </p:tavLst>
                                    </p:anim>
                                    <p:anim calcmode="lin" valueType="num">
                                      <p:cBhvr>
                                        <p:cTn id="177" dur="1000" fill="hold"/>
                                        <p:tgtEl>
                                          <p:spTgt spid="442"/>
                                        </p:tgtEl>
                                        <p:attrNameLst>
                                          <p:attrName>style.rotation</p:attrName>
                                        </p:attrNameLst>
                                      </p:cBhvr>
                                      <p:tavLst>
                                        <p:tav tm="0">
                                          <p:val>
                                            <p:fltVal val="90"/>
                                          </p:val>
                                        </p:tav>
                                        <p:tav tm="100000">
                                          <p:val>
                                            <p:fltVal val="0"/>
                                          </p:val>
                                        </p:tav>
                                      </p:tavLst>
                                    </p:anim>
                                    <p:animEffect transition="in" filter="fade">
                                      <p:cBhvr>
                                        <p:cTn id="178" dur="1000"/>
                                        <p:tgtEl>
                                          <p:spTgt spid="442"/>
                                        </p:tgtEl>
                                      </p:cBhvr>
                                    </p:animEffect>
                                  </p:childTnLst>
                                </p:cTn>
                              </p:par>
                              <p:par>
                                <p:cTn id="179" presetID="31" presetClass="entr" presetSubtype="0" fill="hold" nodeType="withEffect">
                                  <p:stCondLst>
                                    <p:cond delay="0"/>
                                  </p:stCondLst>
                                  <p:childTnLst>
                                    <p:set>
                                      <p:cBhvr>
                                        <p:cTn id="180" dur="1" fill="hold">
                                          <p:stCondLst>
                                            <p:cond delay="0"/>
                                          </p:stCondLst>
                                        </p:cTn>
                                        <p:tgtEl>
                                          <p:spTgt spid="443"/>
                                        </p:tgtEl>
                                        <p:attrNameLst>
                                          <p:attrName>style.visibility</p:attrName>
                                        </p:attrNameLst>
                                      </p:cBhvr>
                                      <p:to>
                                        <p:strVal val="visible"/>
                                      </p:to>
                                    </p:set>
                                    <p:anim calcmode="lin" valueType="num">
                                      <p:cBhvr>
                                        <p:cTn id="181" dur="1000" fill="hold"/>
                                        <p:tgtEl>
                                          <p:spTgt spid="443"/>
                                        </p:tgtEl>
                                        <p:attrNameLst>
                                          <p:attrName>ppt_w</p:attrName>
                                        </p:attrNameLst>
                                      </p:cBhvr>
                                      <p:tavLst>
                                        <p:tav tm="0">
                                          <p:val>
                                            <p:fltVal val="0"/>
                                          </p:val>
                                        </p:tav>
                                        <p:tav tm="100000">
                                          <p:val>
                                            <p:strVal val="#ppt_w"/>
                                          </p:val>
                                        </p:tav>
                                      </p:tavLst>
                                    </p:anim>
                                    <p:anim calcmode="lin" valueType="num">
                                      <p:cBhvr>
                                        <p:cTn id="182" dur="1000" fill="hold"/>
                                        <p:tgtEl>
                                          <p:spTgt spid="443"/>
                                        </p:tgtEl>
                                        <p:attrNameLst>
                                          <p:attrName>ppt_h</p:attrName>
                                        </p:attrNameLst>
                                      </p:cBhvr>
                                      <p:tavLst>
                                        <p:tav tm="0">
                                          <p:val>
                                            <p:fltVal val="0"/>
                                          </p:val>
                                        </p:tav>
                                        <p:tav tm="100000">
                                          <p:val>
                                            <p:strVal val="#ppt_h"/>
                                          </p:val>
                                        </p:tav>
                                      </p:tavLst>
                                    </p:anim>
                                    <p:anim calcmode="lin" valueType="num">
                                      <p:cBhvr>
                                        <p:cTn id="183" dur="1000" fill="hold"/>
                                        <p:tgtEl>
                                          <p:spTgt spid="443"/>
                                        </p:tgtEl>
                                        <p:attrNameLst>
                                          <p:attrName>style.rotation</p:attrName>
                                        </p:attrNameLst>
                                      </p:cBhvr>
                                      <p:tavLst>
                                        <p:tav tm="0">
                                          <p:val>
                                            <p:fltVal val="90"/>
                                          </p:val>
                                        </p:tav>
                                        <p:tav tm="100000">
                                          <p:val>
                                            <p:fltVal val="0"/>
                                          </p:val>
                                        </p:tav>
                                      </p:tavLst>
                                    </p:anim>
                                    <p:animEffect transition="in" filter="fade">
                                      <p:cBhvr>
                                        <p:cTn id="184" dur="1000"/>
                                        <p:tgtEl>
                                          <p:spTgt spid="443"/>
                                        </p:tgtEl>
                                      </p:cBhvr>
                                    </p:animEffect>
                                  </p:childTnLst>
                                </p:cTn>
                              </p:par>
                              <p:par>
                                <p:cTn id="185" presetID="31" presetClass="entr" presetSubtype="0" fill="hold" nodeType="withEffect">
                                  <p:stCondLst>
                                    <p:cond delay="0"/>
                                  </p:stCondLst>
                                  <p:childTnLst>
                                    <p:set>
                                      <p:cBhvr>
                                        <p:cTn id="186" dur="1" fill="hold">
                                          <p:stCondLst>
                                            <p:cond delay="0"/>
                                          </p:stCondLst>
                                        </p:cTn>
                                        <p:tgtEl>
                                          <p:spTgt spid="454"/>
                                        </p:tgtEl>
                                        <p:attrNameLst>
                                          <p:attrName>style.visibility</p:attrName>
                                        </p:attrNameLst>
                                      </p:cBhvr>
                                      <p:to>
                                        <p:strVal val="visible"/>
                                      </p:to>
                                    </p:set>
                                    <p:anim calcmode="lin" valueType="num">
                                      <p:cBhvr>
                                        <p:cTn id="187" dur="1000" fill="hold"/>
                                        <p:tgtEl>
                                          <p:spTgt spid="454"/>
                                        </p:tgtEl>
                                        <p:attrNameLst>
                                          <p:attrName>ppt_w</p:attrName>
                                        </p:attrNameLst>
                                      </p:cBhvr>
                                      <p:tavLst>
                                        <p:tav tm="0">
                                          <p:val>
                                            <p:fltVal val="0"/>
                                          </p:val>
                                        </p:tav>
                                        <p:tav tm="100000">
                                          <p:val>
                                            <p:strVal val="#ppt_w"/>
                                          </p:val>
                                        </p:tav>
                                      </p:tavLst>
                                    </p:anim>
                                    <p:anim calcmode="lin" valueType="num">
                                      <p:cBhvr>
                                        <p:cTn id="188" dur="1000" fill="hold"/>
                                        <p:tgtEl>
                                          <p:spTgt spid="454"/>
                                        </p:tgtEl>
                                        <p:attrNameLst>
                                          <p:attrName>ppt_h</p:attrName>
                                        </p:attrNameLst>
                                      </p:cBhvr>
                                      <p:tavLst>
                                        <p:tav tm="0">
                                          <p:val>
                                            <p:fltVal val="0"/>
                                          </p:val>
                                        </p:tav>
                                        <p:tav tm="100000">
                                          <p:val>
                                            <p:strVal val="#ppt_h"/>
                                          </p:val>
                                        </p:tav>
                                      </p:tavLst>
                                    </p:anim>
                                    <p:anim calcmode="lin" valueType="num">
                                      <p:cBhvr>
                                        <p:cTn id="189" dur="1000" fill="hold"/>
                                        <p:tgtEl>
                                          <p:spTgt spid="454"/>
                                        </p:tgtEl>
                                        <p:attrNameLst>
                                          <p:attrName>style.rotation</p:attrName>
                                        </p:attrNameLst>
                                      </p:cBhvr>
                                      <p:tavLst>
                                        <p:tav tm="0">
                                          <p:val>
                                            <p:fltVal val="90"/>
                                          </p:val>
                                        </p:tav>
                                        <p:tav tm="100000">
                                          <p:val>
                                            <p:fltVal val="0"/>
                                          </p:val>
                                        </p:tav>
                                      </p:tavLst>
                                    </p:anim>
                                    <p:animEffect transition="in" filter="fade">
                                      <p:cBhvr>
                                        <p:cTn id="190" dur="1000"/>
                                        <p:tgtEl>
                                          <p:spTgt spid="454"/>
                                        </p:tgtEl>
                                      </p:cBhvr>
                                    </p:animEffect>
                                  </p:childTnLst>
                                </p:cTn>
                              </p:par>
                              <p:par>
                                <p:cTn id="191" presetID="31" presetClass="entr" presetSubtype="0" fill="hold" nodeType="withEffect">
                                  <p:stCondLst>
                                    <p:cond delay="0"/>
                                  </p:stCondLst>
                                  <p:childTnLst>
                                    <p:set>
                                      <p:cBhvr>
                                        <p:cTn id="192" dur="1" fill="hold">
                                          <p:stCondLst>
                                            <p:cond delay="0"/>
                                          </p:stCondLst>
                                        </p:cTn>
                                        <p:tgtEl>
                                          <p:spTgt spid="455"/>
                                        </p:tgtEl>
                                        <p:attrNameLst>
                                          <p:attrName>style.visibility</p:attrName>
                                        </p:attrNameLst>
                                      </p:cBhvr>
                                      <p:to>
                                        <p:strVal val="visible"/>
                                      </p:to>
                                    </p:set>
                                    <p:anim calcmode="lin" valueType="num">
                                      <p:cBhvr>
                                        <p:cTn id="193" dur="1000" fill="hold"/>
                                        <p:tgtEl>
                                          <p:spTgt spid="455"/>
                                        </p:tgtEl>
                                        <p:attrNameLst>
                                          <p:attrName>ppt_w</p:attrName>
                                        </p:attrNameLst>
                                      </p:cBhvr>
                                      <p:tavLst>
                                        <p:tav tm="0">
                                          <p:val>
                                            <p:fltVal val="0"/>
                                          </p:val>
                                        </p:tav>
                                        <p:tav tm="100000">
                                          <p:val>
                                            <p:strVal val="#ppt_w"/>
                                          </p:val>
                                        </p:tav>
                                      </p:tavLst>
                                    </p:anim>
                                    <p:anim calcmode="lin" valueType="num">
                                      <p:cBhvr>
                                        <p:cTn id="194" dur="1000" fill="hold"/>
                                        <p:tgtEl>
                                          <p:spTgt spid="455"/>
                                        </p:tgtEl>
                                        <p:attrNameLst>
                                          <p:attrName>ppt_h</p:attrName>
                                        </p:attrNameLst>
                                      </p:cBhvr>
                                      <p:tavLst>
                                        <p:tav tm="0">
                                          <p:val>
                                            <p:fltVal val="0"/>
                                          </p:val>
                                        </p:tav>
                                        <p:tav tm="100000">
                                          <p:val>
                                            <p:strVal val="#ppt_h"/>
                                          </p:val>
                                        </p:tav>
                                      </p:tavLst>
                                    </p:anim>
                                    <p:anim calcmode="lin" valueType="num">
                                      <p:cBhvr>
                                        <p:cTn id="195" dur="1000" fill="hold"/>
                                        <p:tgtEl>
                                          <p:spTgt spid="455"/>
                                        </p:tgtEl>
                                        <p:attrNameLst>
                                          <p:attrName>style.rotation</p:attrName>
                                        </p:attrNameLst>
                                      </p:cBhvr>
                                      <p:tavLst>
                                        <p:tav tm="0">
                                          <p:val>
                                            <p:fltVal val="90"/>
                                          </p:val>
                                        </p:tav>
                                        <p:tav tm="100000">
                                          <p:val>
                                            <p:fltVal val="0"/>
                                          </p:val>
                                        </p:tav>
                                      </p:tavLst>
                                    </p:anim>
                                    <p:animEffect transition="in" filter="fade">
                                      <p:cBhvr>
                                        <p:cTn id="196" dur="1000"/>
                                        <p:tgtEl>
                                          <p:spTgt spid="455"/>
                                        </p:tgtEl>
                                      </p:cBhvr>
                                    </p:animEffect>
                                  </p:childTnLst>
                                </p:cTn>
                              </p:par>
                              <p:par>
                                <p:cTn id="197" presetID="31" presetClass="entr" presetSubtype="0" fill="hold" nodeType="withEffect">
                                  <p:stCondLst>
                                    <p:cond delay="0"/>
                                  </p:stCondLst>
                                  <p:childTnLst>
                                    <p:set>
                                      <p:cBhvr>
                                        <p:cTn id="198" dur="1" fill="hold">
                                          <p:stCondLst>
                                            <p:cond delay="0"/>
                                          </p:stCondLst>
                                        </p:cTn>
                                        <p:tgtEl>
                                          <p:spTgt spid="456"/>
                                        </p:tgtEl>
                                        <p:attrNameLst>
                                          <p:attrName>style.visibility</p:attrName>
                                        </p:attrNameLst>
                                      </p:cBhvr>
                                      <p:to>
                                        <p:strVal val="visible"/>
                                      </p:to>
                                    </p:set>
                                    <p:anim calcmode="lin" valueType="num">
                                      <p:cBhvr>
                                        <p:cTn id="199" dur="1000" fill="hold"/>
                                        <p:tgtEl>
                                          <p:spTgt spid="456"/>
                                        </p:tgtEl>
                                        <p:attrNameLst>
                                          <p:attrName>ppt_w</p:attrName>
                                        </p:attrNameLst>
                                      </p:cBhvr>
                                      <p:tavLst>
                                        <p:tav tm="0">
                                          <p:val>
                                            <p:fltVal val="0"/>
                                          </p:val>
                                        </p:tav>
                                        <p:tav tm="100000">
                                          <p:val>
                                            <p:strVal val="#ppt_w"/>
                                          </p:val>
                                        </p:tav>
                                      </p:tavLst>
                                    </p:anim>
                                    <p:anim calcmode="lin" valueType="num">
                                      <p:cBhvr>
                                        <p:cTn id="200" dur="1000" fill="hold"/>
                                        <p:tgtEl>
                                          <p:spTgt spid="456"/>
                                        </p:tgtEl>
                                        <p:attrNameLst>
                                          <p:attrName>ppt_h</p:attrName>
                                        </p:attrNameLst>
                                      </p:cBhvr>
                                      <p:tavLst>
                                        <p:tav tm="0">
                                          <p:val>
                                            <p:fltVal val="0"/>
                                          </p:val>
                                        </p:tav>
                                        <p:tav tm="100000">
                                          <p:val>
                                            <p:strVal val="#ppt_h"/>
                                          </p:val>
                                        </p:tav>
                                      </p:tavLst>
                                    </p:anim>
                                    <p:anim calcmode="lin" valueType="num">
                                      <p:cBhvr>
                                        <p:cTn id="201" dur="1000" fill="hold"/>
                                        <p:tgtEl>
                                          <p:spTgt spid="456"/>
                                        </p:tgtEl>
                                        <p:attrNameLst>
                                          <p:attrName>style.rotation</p:attrName>
                                        </p:attrNameLst>
                                      </p:cBhvr>
                                      <p:tavLst>
                                        <p:tav tm="0">
                                          <p:val>
                                            <p:fltVal val="90"/>
                                          </p:val>
                                        </p:tav>
                                        <p:tav tm="100000">
                                          <p:val>
                                            <p:fltVal val="0"/>
                                          </p:val>
                                        </p:tav>
                                      </p:tavLst>
                                    </p:anim>
                                    <p:animEffect transition="in" filter="fade">
                                      <p:cBhvr>
                                        <p:cTn id="202" dur="1000"/>
                                        <p:tgtEl>
                                          <p:spTgt spid="456"/>
                                        </p:tgtEl>
                                      </p:cBhvr>
                                    </p:animEffect>
                                  </p:childTnLst>
                                </p:cTn>
                              </p:par>
                              <p:par>
                                <p:cTn id="203" presetID="31" presetClass="entr" presetSubtype="0" fill="hold" nodeType="withEffect">
                                  <p:stCondLst>
                                    <p:cond delay="0"/>
                                  </p:stCondLst>
                                  <p:childTnLst>
                                    <p:set>
                                      <p:cBhvr>
                                        <p:cTn id="204" dur="1" fill="hold">
                                          <p:stCondLst>
                                            <p:cond delay="0"/>
                                          </p:stCondLst>
                                        </p:cTn>
                                        <p:tgtEl>
                                          <p:spTgt spid="457"/>
                                        </p:tgtEl>
                                        <p:attrNameLst>
                                          <p:attrName>style.visibility</p:attrName>
                                        </p:attrNameLst>
                                      </p:cBhvr>
                                      <p:to>
                                        <p:strVal val="visible"/>
                                      </p:to>
                                    </p:set>
                                    <p:anim calcmode="lin" valueType="num">
                                      <p:cBhvr>
                                        <p:cTn id="205" dur="1000" fill="hold"/>
                                        <p:tgtEl>
                                          <p:spTgt spid="457"/>
                                        </p:tgtEl>
                                        <p:attrNameLst>
                                          <p:attrName>ppt_w</p:attrName>
                                        </p:attrNameLst>
                                      </p:cBhvr>
                                      <p:tavLst>
                                        <p:tav tm="0">
                                          <p:val>
                                            <p:fltVal val="0"/>
                                          </p:val>
                                        </p:tav>
                                        <p:tav tm="100000">
                                          <p:val>
                                            <p:strVal val="#ppt_w"/>
                                          </p:val>
                                        </p:tav>
                                      </p:tavLst>
                                    </p:anim>
                                    <p:anim calcmode="lin" valueType="num">
                                      <p:cBhvr>
                                        <p:cTn id="206" dur="1000" fill="hold"/>
                                        <p:tgtEl>
                                          <p:spTgt spid="457"/>
                                        </p:tgtEl>
                                        <p:attrNameLst>
                                          <p:attrName>ppt_h</p:attrName>
                                        </p:attrNameLst>
                                      </p:cBhvr>
                                      <p:tavLst>
                                        <p:tav tm="0">
                                          <p:val>
                                            <p:fltVal val="0"/>
                                          </p:val>
                                        </p:tav>
                                        <p:tav tm="100000">
                                          <p:val>
                                            <p:strVal val="#ppt_h"/>
                                          </p:val>
                                        </p:tav>
                                      </p:tavLst>
                                    </p:anim>
                                    <p:anim calcmode="lin" valueType="num">
                                      <p:cBhvr>
                                        <p:cTn id="207" dur="1000" fill="hold"/>
                                        <p:tgtEl>
                                          <p:spTgt spid="457"/>
                                        </p:tgtEl>
                                        <p:attrNameLst>
                                          <p:attrName>style.rotation</p:attrName>
                                        </p:attrNameLst>
                                      </p:cBhvr>
                                      <p:tavLst>
                                        <p:tav tm="0">
                                          <p:val>
                                            <p:fltVal val="90"/>
                                          </p:val>
                                        </p:tav>
                                        <p:tav tm="100000">
                                          <p:val>
                                            <p:fltVal val="0"/>
                                          </p:val>
                                        </p:tav>
                                      </p:tavLst>
                                    </p:anim>
                                    <p:animEffect transition="in" filter="fade">
                                      <p:cBhvr>
                                        <p:cTn id="208" dur="1000"/>
                                        <p:tgtEl>
                                          <p:spTgt spid="457"/>
                                        </p:tgtEl>
                                      </p:cBhvr>
                                    </p:animEffect>
                                  </p:childTnLst>
                                </p:cTn>
                              </p:par>
                              <p:par>
                                <p:cTn id="209" presetID="31" presetClass="entr" presetSubtype="0" fill="hold" nodeType="withEffect">
                                  <p:stCondLst>
                                    <p:cond delay="0"/>
                                  </p:stCondLst>
                                  <p:childTnLst>
                                    <p:set>
                                      <p:cBhvr>
                                        <p:cTn id="210" dur="1" fill="hold">
                                          <p:stCondLst>
                                            <p:cond delay="0"/>
                                          </p:stCondLst>
                                        </p:cTn>
                                        <p:tgtEl>
                                          <p:spTgt spid="458"/>
                                        </p:tgtEl>
                                        <p:attrNameLst>
                                          <p:attrName>style.visibility</p:attrName>
                                        </p:attrNameLst>
                                      </p:cBhvr>
                                      <p:to>
                                        <p:strVal val="visible"/>
                                      </p:to>
                                    </p:set>
                                    <p:anim calcmode="lin" valueType="num">
                                      <p:cBhvr>
                                        <p:cTn id="211" dur="1000" fill="hold"/>
                                        <p:tgtEl>
                                          <p:spTgt spid="458"/>
                                        </p:tgtEl>
                                        <p:attrNameLst>
                                          <p:attrName>ppt_w</p:attrName>
                                        </p:attrNameLst>
                                      </p:cBhvr>
                                      <p:tavLst>
                                        <p:tav tm="0">
                                          <p:val>
                                            <p:fltVal val="0"/>
                                          </p:val>
                                        </p:tav>
                                        <p:tav tm="100000">
                                          <p:val>
                                            <p:strVal val="#ppt_w"/>
                                          </p:val>
                                        </p:tav>
                                      </p:tavLst>
                                    </p:anim>
                                    <p:anim calcmode="lin" valueType="num">
                                      <p:cBhvr>
                                        <p:cTn id="212" dur="1000" fill="hold"/>
                                        <p:tgtEl>
                                          <p:spTgt spid="458"/>
                                        </p:tgtEl>
                                        <p:attrNameLst>
                                          <p:attrName>ppt_h</p:attrName>
                                        </p:attrNameLst>
                                      </p:cBhvr>
                                      <p:tavLst>
                                        <p:tav tm="0">
                                          <p:val>
                                            <p:fltVal val="0"/>
                                          </p:val>
                                        </p:tav>
                                        <p:tav tm="100000">
                                          <p:val>
                                            <p:strVal val="#ppt_h"/>
                                          </p:val>
                                        </p:tav>
                                      </p:tavLst>
                                    </p:anim>
                                    <p:anim calcmode="lin" valueType="num">
                                      <p:cBhvr>
                                        <p:cTn id="213" dur="1000" fill="hold"/>
                                        <p:tgtEl>
                                          <p:spTgt spid="458"/>
                                        </p:tgtEl>
                                        <p:attrNameLst>
                                          <p:attrName>style.rotation</p:attrName>
                                        </p:attrNameLst>
                                      </p:cBhvr>
                                      <p:tavLst>
                                        <p:tav tm="0">
                                          <p:val>
                                            <p:fltVal val="90"/>
                                          </p:val>
                                        </p:tav>
                                        <p:tav tm="100000">
                                          <p:val>
                                            <p:fltVal val="0"/>
                                          </p:val>
                                        </p:tav>
                                      </p:tavLst>
                                    </p:anim>
                                    <p:animEffect transition="in" filter="fade">
                                      <p:cBhvr>
                                        <p:cTn id="214" dur="1000"/>
                                        <p:tgtEl>
                                          <p:spTgt spid="458"/>
                                        </p:tgtEl>
                                      </p:cBhvr>
                                    </p:animEffect>
                                  </p:childTnLst>
                                </p:cTn>
                              </p:par>
                              <p:par>
                                <p:cTn id="215" presetID="31" presetClass="entr" presetSubtype="0" fill="hold" nodeType="withEffect">
                                  <p:stCondLst>
                                    <p:cond delay="0"/>
                                  </p:stCondLst>
                                  <p:childTnLst>
                                    <p:set>
                                      <p:cBhvr>
                                        <p:cTn id="216" dur="1" fill="hold">
                                          <p:stCondLst>
                                            <p:cond delay="0"/>
                                          </p:stCondLst>
                                        </p:cTn>
                                        <p:tgtEl>
                                          <p:spTgt spid="469"/>
                                        </p:tgtEl>
                                        <p:attrNameLst>
                                          <p:attrName>style.visibility</p:attrName>
                                        </p:attrNameLst>
                                      </p:cBhvr>
                                      <p:to>
                                        <p:strVal val="visible"/>
                                      </p:to>
                                    </p:set>
                                    <p:anim calcmode="lin" valueType="num">
                                      <p:cBhvr>
                                        <p:cTn id="217" dur="1000" fill="hold"/>
                                        <p:tgtEl>
                                          <p:spTgt spid="469"/>
                                        </p:tgtEl>
                                        <p:attrNameLst>
                                          <p:attrName>ppt_w</p:attrName>
                                        </p:attrNameLst>
                                      </p:cBhvr>
                                      <p:tavLst>
                                        <p:tav tm="0">
                                          <p:val>
                                            <p:fltVal val="0"/>
                                          </p:val>
                                        </p:tav>
                                        <p:tav tm="100000">
                                          <p:val>
                                            <p:strVal val="#ppt_w"/>
                                          </p:val>
                                        </p:tav>
                                      </p:tavLst>
                                    </p:anim>
                                    <p:anim calcmode="lin" valueType="num">
                                      <p:cBhvr>
                                        <p:cTn id="218" dur="1000" fill="hold"/>
                                        <p:tgtEl>
                                          <p:spTgt spid="469"/>
                                        </p:tgtEl>
                                        <p:attrNameLst>
                                          <p:attrName>ppt_h</p:attrName>
                                        </p:attrNameLst>
                                      </p:cBhvr>
                                      <p:tavLst>
                                        <p:tav tm="0">
                                          <p:val>
                                            <p:fltVal val="0"/>
                                          </p:val>
                                        </p:tav>
                                        <p:tav tm="100000">
                                          <p:val>
                                            <p:strVal val="#ppt_h"/>
                                          </p:val>
                                        </p:tav>
                                      </p:tavLst>
                                    </p:anim>
                                    <p:anim calcmode="lin" valueType="num">
                                      <p:cBhvr>
                                        <p:cTn id="219" dur="1000" fill="hold"/>
                                        <p:tgtEl>
                                          <p:spTgt spid="469"/>
                                        </p:tgtEl>
                                        <p:attrNameLst>
                                          <p:attrName>style.rotation</p:attrName>
                                        </p:attrNameLst>
                                      </p:cBhvr>
                                      <p:tavLst>
                                        <p:tav tm="0">
                                          <p:val>
                                            <p:fltVal val="90"/>
                                          </p:val>
                                        </p:tav>
                                        <p:tav tm="100000">
                                          <p:val>
                                            <p:fltVal val="0"/>
                                          </p:val>
                                        </p:tav>
                                      </p:tavLst>
                                    </p:anim>
                                    <p:animEffect transition="in" filter="fade">
                                      <p:cBhvr>
                                        <p:cTn id="220" dur="1000"/>
                                        <p:tgtEl>
                                          <p:spTgt spid="469"/>
                                        </p:tgtEl>
                                      </p:cBhvr>
                                    </p:animEffect>
                                  </p:childTnLst>
                                </p:cTn>
                              </p:par>
                              <p:par>
                                <p:cTn id="221" presetID="31" presetClass="entr" presetSubtype="0" fill="hold" nodeType="withEffect">
                                  <p:stCondLst>
                                    <p:cond delay="0"/>
                                  </p:stCondLst>
                                  <p:childTnLst>
                                    <p:set>
                                      <p:cBhvr>
                                        <p:cTn id="222" dur="1" fill="hold">
                                          <p:stCondLst>
                                            <p:cond delay="0"/>
                                          </p:stCondLst>
                                        </p:cTn>
                                        <p:tgtEl>
                                          <p:spTgt spid="470"/>
                                        </p:tgtEl>
                                        <p:attrNameLst>
                                          <p:attrName>style.visibility</p:attrName>
                                        </p:attrNameLst>
                                      </p:cBhvr>
                                      <p:to>
                                        <p:strVal val="visible"/>
                                      </p:to>
                                    </p:set>
                                    <p:anim calcmode="lin" valueType="num">
                                      <p:cBhvr>
                                        <p:cTn id="223" dur="1000" fill="hold"/>
                                        <p:tgtEl>
                                          <p:spTgt spid="470"/>
                                        </p:tgtEl>
                                        <p:attrNameLst>
                                          <p:attrName>ppt_w</p:attrName>
                                        </p:attrNameLst>
                                      </p:cBhvr>
                                      <p:tavLst>
                                        <p:tav tm="0">
                                          <p:val>
                                            <p:fltVal val="0"/>
                                          </p:val>
                                        </p:tav>
                                        <p:tav tm="100000">
                                          <p:val>
                                            <p:strVal val="#ppt_w"/>
                                          </p:val>
                                        </p:tav>
                                      </p:tavLst>
                                    </p:anim>
                                    <p:anim calcmode="lin" valueType="num">
                                      <p:cBhvr>
                                        <p:cTn id="224" dur="1000" fill="hold"/>
                                        <p:tgtEl>
                                          <p:spTgt spid="470"/>
                                        </p:tgtEl>
                                        <p:attrNameLst>
                                          <p:attrName>ppt_h</p:attrName>
                                        </p:attrNameLst>
                                      </p:cBhvr>
                                      <p:tavLst>
                                        <p:tav tm="0">
                                          <p:val>
                                            <p:fltVal val="0"/>
                                          </p:val>
                                        </p:tav>
                                        <p:tav tm="100000">
                                          <p:val>
                                            <p:strVal val="#ppt_h"/>
                                          </p:val>
                                        </p:tav>
                                      </p:tavLst>
                                    </p:anim>
                                    <p:anim calcmode="lin" valueType="num">
                                      <p:cBhvr>
                                        <p:cTn id="225" dur="1000" fill="hold"/>
                                        <p:tgtEl>
                                          <p:spTgt spid="470"/>
                                        </p:tgtEl>
                                        <p:attrNameLst>
                                          <p:attrName>style.rotation</p:attrName>
                                        </p:attrNameLst>
                                      </p:cBhvr>
                                      <p:tavLst>
                                        <p:tav tm="0">
                                          <p:val>
                                            <p:fltVal val="90"/>
                                          </p:val>
                                        </p:tav>
                                        <p:tav tm="100000">
                                          <p:val>
                                            <p:fltVal val="0"/>
                                          </p:val>
                                        </p:tav>
                                      </p:tavLst>
                                    </p:anim>
                                    <p:animEffect transition="in" filter="fade">
                                      <p:cBhvr>
                                        <p:cTn id="226" dur="1000"/>
                                        <p:tgtEl>
                                          <p:spTgt spid="470"/>
                                        </p:tgtEl>
                                      </p:cBhvr>
                                    </p:animEffect>
                                  </p:childTnLst>
                                </p:cTn>
                              </p:par>
                              <p:par>
                                <p:cTn id="227" presetID="31" presetClass="entr" presetSubtype="0" fill="hold" nodeType="withEffect">
                                  <p:stCondLst>
                                    <p:cond delay="0"/>
                                  </p:stCondLst>
                                  <p:childTnLst>
                                    <p:set>
                                      <p:cBhvr>
                                        <p:cTn id="228" dur="1" fill="hold">
                                          <p:stCondLst>
                                            <p:cond delay="0"/>
                                          </p:stCondLst>
                                        </p:cTn>
                                        <p:tgtEl>
                                          <p:spTgt spid="471"/>
                                        </p:tgtEl>
                                        <p:attrNameLst>
                                          <p:attrName>style.visibility</p:attrName>
                                        </p:attrNameLst>
                                      </p:cBhvr>
                                      <p:to>
                                        <p:strVal val="visible"/>
                                      </p:to>
                                    </p:set>
                                    <p:anim calcmode="lin" valueType="num">
                                      <p:cBhvr>
                                        <p:cTn id="229" dur="1000" fill="hold"/>
                                        <p:tgtEl>
                                          <p:spTgt spid="471"/>
                                        </p:tgtEl>
                                        <p:attrNameLst>
                                          <p:attrName>ppt_w</p:attrName>
                                        </p:attrNameLst>
                                      </p:cBhvr>
                                      <p:tavLst>
                                        <p:tav tm="0">
                                          <p:val>
                                            <p:fltVal val="0"/>
                                          </p:val>
                                        </p:tav>
                                        <p:tav tm="100000">
                                          <p:val>
                                            <p:strVal val="#ppt_w"/>
                                          </p:val>
                                        </p:tav>
                                      </p:tavLst>
                                    </p:anim>
                                    <p:anim calcmode="lin" valueType="num">
                                      <p:cBhvr>
                                        <p:cTn id="230" dur="1000" fill="hold"/>
                                        <p:tgtEl>
                                          <p:spTgt spid="471"/>
                                        </p:tgtEl>
                                        <p:attrNameLst>
                                          <p:attrName>ppt_h</p:attrName>
                                        </p:attrNameLst>
                                      </p:cBhvr>
                                      <p:tavLst>
                                        <p:tav tm="0">
                                          <p:val>
                                            <p:fltVal val="0"/>
                                          </p:val>
                                        </p:tav>
                                        <p:tav tm="100000">
                                          <p:val>
                                            <p:strVal val="#ppt_h"/>
                                          </p:val>
                                        </p:tav>
                                      </p:tavLst>
                                    </p:anim>
                                    <p:anim calcmode="lin" valueType="num">
                                      <p:cBhvr>
                                        <p:cTn id="231" dur="1000" fill="hold"/>
                                        <p:tgtEl>
                                          <p:spTgt spid="471"/>
                                        </p:tgtEl>
                                        <p:attrNameLst>
                                          <p:attrName>style.rotation</p:attrName>
                                        </p:attrNameLst>
                                      </p:cBhvr>
                                      <p:tavLst>
                                        <p:tav tm="0">
                                          <p:val>
                                            <p:fltVal val="90"/>
                                          </p:val>
                                        </p:tav>
                                        <p:tav tm="100000">
                                          <p:val>
                                            <p:fltVal val="0"/>
                                          </p:val>
                                        </p:tav>
                                      </p:tavLst>
                                    </p:anim>
                                    <p:animEffect transition="in" filter="fade">
                                      <p:cBhvr>
                                        <p:cTn id="232" dur="1000"/>
                                        <p:tgtEl>
                                          <p:spTgt spid="471"/>
                                        </p:tgtEl>
                                      </p:cBhvr>
                                    </p:animEffect>
                                  </p:childTnLst>
                                </p:cTn>
                              </p:par>
                              <p:par>
                                <p:cTn id="233" presetID="31" presetClass="entr" presetSubtype="0" fill="hold" nodeType="withEffect">
                                  <p:stCondLst>
                                    <p:cond delay="0"/>
                                  </p:stCondLst>
                                  <p:childTnLst>
                                    <p:set>
                                      <p:cBhvr>
                                        <p:cTn id="234" dur="1" fill="hold">
                                          <p:stCondLst>
                                            <p:cond delay="0"/>
                                          </p:stCondLst>
                                        </p:cTn>
                                        <p:tgtEl>
                                          <p:spTgt spid="472"/>
                                        </p:tgtEl>
                                        <p:attrNameLst>
                                          <p:attrName>style.visibility</p:attrName>
                                        </p:attrNameLst>
                                      </p:cBhvr>
                                      <p:to>
                                        <p:strVal val="visible"/>
                                      </p:to>
                                    </p:set>
                                    <p:anim calcmode="lin" valueType="num">
                                      <p:cBhvr>
                                        <p:cTn id="235" dur="1000" fill="hold"/>
                                        <p:tgtEl>
                                          <p:spTgt spid="472"/>
                                        </p:tgtEl>
                                        <p:attrNameLst>
                                          <p:attrName>ppt_w</p:attrName>
                                        </p:attrNameLst>
                                      </p:cBhvr>
                                      <p:tavLst>
                                        <p:tav tm="0">
                                          <p:val>
                                            <p:fltVal val="0"/>
                                          </p:val>
                                        </p:tav>
                                        <p:tav tm="100000">
                                          <p:val>
                                            <p:strVal val="#ppt_w"/>
                                          </p:val>
                                        </p:tav>
                                      </p:tavLst>
                                    </p:anim>
                                    <p:anim calcmode="lin" valueType="num">
                                      <p:cBhvr>
                                        <p:cTn id="236" dur="1000" fill="hold"/>
                                        <p:tgtEl>
                                          <p:spTgt spid="472"/>
                                        </p:tgtEl>
                                        <p:attrNameLst>
                                          <p:attrName>ppt_h</p:attrName>
                                        </p:attrNameLst>
                                      </p:cBhvr>
                                      <p:tavLst>
                                        <p:tav tm="0">
                                          <p:val>
                                            <p:fltVal val="0"/>
                                          </p:val>
                                        </p:tav>
                                        <p:tav tm="100000">
                                          <p:val>
                                            <p:strVal val="#ppt_h"/>
                                          </p:val>
                                        </p:tav>
                                      </p:tavLst>
                                    </p:anim>
                                    <p:anim calcmode="lin" valueType="num">
                                      <p:cBhvr>
                                        <p:cTn id="237" dur="1000" fill="hold"/>
                                        <p:tgtEl>
                                          <p:spTgt spid="472"/>
                                        </p:tgtEl>
                                        <p:attrNameLst>
                                          <p:attrName>style.rotation</p:attrName>
                                        </p:attrNameLst>
                                      </p:cBhvr>
                                      <p:tavLst>
                                        <p:tav tm="0">
                                          <p:val>
                                            <p:fltVal val="90"/>
                                          </p:val>
                                        </p:tav>
                                        <p:tav tm="100000">
                                          <p:val>
                                            <p:fltVal val="0"/>
                                          </p:val>
                                        </p:tav>
                                      </p:tavLst>
                                    </p:anim>
                                    <p:animEffect transition="in" filter="fade">
                                      <p:cBhvr>
                                        <p:cTn id="238" dur="1000"/>
                                        <p:tgtEl>
                                          <p:spTgt spid="472"/>
                                        </p:tgtEl>
                                      </p:cBhvr>
                                    </p:animEffect>
                                  </p:childTnLst>
                                </p:cTn>
                              </p:par>
                              <p:par>
                                <p:cTn id="239" presetID="31" presetClass="entr" presetSubtype="0" fill="hold" nodeType="withEffect">
                                  <p:stCondLst>
                                    <p:cond delay="0"/>
                                  </p:stCondLst>
                                  <p:childTnLst>
                                    <p:set>
                                      <p:cBhvr>
                                        <p:cTn id="240" dur="1" fill="hold">
                                          <p:stCondLst>
                                            <p:cond delay="0"/>
                                          </p:stCondLst>
                                        </p:cTn>
                                        <p:tgtEl>
                                          <p:spTgt spid="473"/>
                                        </p:tgtEl>
                                        <p:attrNameLst>
                                          <p:attrName>style.visibility</p:attrName>
                                        </p:attrNameLst>
                                      </p:cBhvr>
                                      <p:to>
                                        <p:strVal val="visible"/>
                                      </p:to>
                                    </p:set>
                                    <p:anim calcmode="lin" valueType="num">
                                      <p:cBhvr>
                                        <p:cTn id="241" dur="1000" fill="hold"/>
                                        <p:tgtEl>
                                          <p:spTgt spid="473"/>
                                        </p:tgtEl>
                                        <p:attrNameLst>
                                          <p:attrName>ppt_w</p:attrName>
                                        </p:attrNameLst>
                                      </p:cBhvr>
                                      <p:tavLst>
                                        <p:tav tm="0">
                                          <p:val>
                                            <p:fltVal val="0"/>
                                          </p:val>
                                        </p:tav>
                                        <p:tav tm="100000">
                                          <p:val>
                                            <p:strVal val="#ppt_w"/>
                                          </p:val>
                                        </p:tav>
                                      </p:tavLst>
                                    </p:anim>
                                    <p:anim calcmode="lin" valueType="num">
                                      <p:cBhvr>
                                        <p:cTn id="242" dur="1000" fill="hold"/>
                                        <p:tgtEl>
                                          <p:spTgt spid="473"/>
                                        </p:tgtEl>
                                        <p:attrNameLst>
                                          <p:attrName>ppt_h</p:attrName>
                                        </p:attrNameLst>
                                      </p:cBhvr>
                                      <p:tavLst>
                                        <p:tav tm="0">
                                          <p:val>
                                            <p:fltVal val="0"/>
                                          </p:val>
                                        </p:tav>
                                        <p:tav tm="100000">
                                          <p:val>
                                            <p:strVal val="#ppt_h"/>
                                          </p:val>
                                        </p:tav>
                                      </p:tavLst>
                                    </p:anim>
                                    <p:anim calcmode="lin" valueType="num">
                                      <p:cBhvr>
                                        <p:cTn id="243" dur="1000" fill="hold"/>
                                        <p:tgtEl>
                                          <p:spTgt spid="473"/>
                                        </p:tgtEl>
                                        <p:attrNameLst>
                                          <p:attrName>style.rotation</p:attrName>
                                        </p:attrNameLst>
                                      </p:cBhvr>
                                      <p:tavLst>
                                        <p:tav tm="0">
                                          <p:val>
                                            <p:fltVal val="90"/>
                                          </p:val>
                                        </p:tav>
                                        <p:tav tm="100000">
                                          <p:val>
                                            <p:fltVal val="0"/>
                                          </p:val>
                                        </p:tav>
                                      </p:tavLst>
                                    </p:anim>
                                    <p:animEffect transition="in" filter="fade">
                                      <p:cBhvr>
                                        <p:cTn id="244" dur="1000"/>
                                        <p:tgtEl>
                                          <p:spTgt spid="473"/>
                                        </p:tgtEl>
                                      </p:cBhvr>
                                    </p:animEffect>
                                  </p:childTnLst>
                                </p:cTn>
                              </p:par>
                              <p:par>
                                <p:cTn id="245" presetID="31" presetClass="entr" presetSubtype="0" fill="hold" nodeType="withEffect">
                                  <p:stCondLst>
                                    <p:cond delay="0"/>
                                  </p:stCondLst>
                                  <p:childTnLst>
                                    <p:set>
                                      <p:cBhvr>
                                        <p:cTn id="246" dur="1" fill="hold">
                                          <p:stCondLst>
                                            <p:cond delay="0"/>
                                          </p:stCondLst>
                                        </p:cTn>
                                        <p:tgtEl>
                                          <p:spTgt spid="489"/>
                                        </p:tgtEl>
                                        <p:attrNameLst>
                                          <p:attrName>style.visibility</p:attrName>
                                        </p:attrNameLst>
                                      </p:cBhvr>
                                      <p:to>
                                        <p:strVal val="visible"/>
                                      </p:to>
                                    </p:set>
                                    <p:anim calcmode="lin" valueType="num">
                                      <p:cBhvr>
                                        <p:cTn id="247" dur="1000" fill="hold"/>
                                        <p:tgtEl>
                                          <p:spTgt spid="489"/>
                                        </p:tgtEl>
                                        <p:attrNameLst>
                                          <p:attrName>ppt_w</p:attrName>
                                        </p:attrNameLst>
                                      </p:cBhvr>
                                      <p:tavLst>
                                        <p:tav tm="0">
                                          <p:val>
                                            <p:fltVal val="0"/>
                                          </p:val>
                                        </p:tav>
                                        <p:tav tm="100000">
                                          <p:val>
                                            <p:strVal val="#ppt_w"/>
                                          </p:val>
                                        </p:tav>
                                      </p:tavLst>
                                    </p:anim>
                                    <p:anim calcmode="lin" valueType="num">
                                      <p:cBhvr>
                                        <p:cTn id="248" dur="1000" fill="hold"/>
                                        <p:tgtEl>
                                          <p:spTgt spid="489"/>
                                        </p:tgtEl>
                                        <p:attrNameLst>
                                          <p:attrName>ppt_h</p:attrName>
                                        </p:attrNameLst>
                                      </p:cBhvr>
                                      <p:tavLst>
                                        <p:tav tm="0">
                                          <p:val>
                                            <p:fltVal val="0"/>
                                          </p:val>
                                        </p:tav>
                                        <p:tav tm="100000">
                                          <p:val>
                                            <p:strVal val="#ppt_h"/>
                                          </p:val>
                                        </p:tav>
                                      </p:tavLst>
                                    </p:anim>
                                    <p:anim calcmode="lin" valueType="num">
                                      <p:cBhvr>
                                        <p:cTn id="249" dur="1000" fill="hold"/>
                                        <p:tgtEl>
                                          <p:spTgt spid="489"/>
                                        </p:tgtEl>
                                        <p:attrNameLst>
                                          <p:attrName>style.rotation</p:attrName>
                                        </p:attrNameLst>
                                      </p:cBhvr>
                                      <p:tavLst>
                                        <p:tav tm="0">
                                          <p:val>
                                            <p:fltVal val="90"/>
                                          </p:val>
                                        </p:tav>
                                        <p:tav tm="100000">
                                          <p:val>
                                            <p:fltVal val="0"/>
                                          </p:val>
                                        </p:tav>
                                      </p:tavLst>
                                    </p:anim>
                                    <p:animEffect transition="in" filter="fade">
                                      <p:cBhvr>
                                        <p:cTn id="250" dur="1000"/>
                                        <p:tgtEl>
                                          <p:spTgt spid="489"/>
                                        </p:tgtEl>
                                      </p:cBhvr>
                                    </p:animEffect>
                                  </p:childTnLst>
                                </p:cTn>
                              </p:par>
                              <p:par>
                                <p:cTn id="251" presetID="31" presetClass="entr" presetSubtype="0" fill="hold" nodeType="withEffect">
                                  <p:stCondLst>
                                    <p:cond delay="0"/>
                                  </p:stCondLst>
                                  <p:childTnLst>
                                    <p:set>
                                      <p:cBhvr>
                                        <p:cTn id="252" dur="1" fill="hold">
                                          <p:stCondLst>
                                            <p:cond delay="0"/>
                                          </p:stCondLst>
                                        </p:cTn>
                                        <p:tgtEl>
                                          <p:spTgt spid="490"/>
                                        </p:tgtEl>
                                        <p:attrNameLst>
                                          <p:attrName>style.visibility</p:attrName>
                                        </p:attrNameLst>
                                      </p:cBhvr>
                                      <p:to>
                                        <p:strVal val="visible"/>
                                      </p:to>
                                    </p:set>
                                    <p:anim calcmode="lin" valueType="num">
                                      <p:cBhvr>
                                        <p:cTn id="253" dur="1000" fill="hold"/>
                                        <p:tgtEl>
                                          <p:spTgt spid="490"/>
                                        </p:tgtEl>
                                        <p:attrNameLst>
                                          <p:attrName>ppt_w</p:attrName>
                                        </p:attrNameLst>
                                      </p:cBhvr>
                                      <p:tavLst>
                                        <p:tav tm="0">
                                          <p:val>
                                            <p:fltVal val="0"/>
                                          </p:val>
                                        </p:tav>
                                        <p:tav tm="100000">
                                          <p:val>
                                            <p:strVal val="#ppt_w"/>
                                          </p:val>
                                        </p:tav>
                                      </p:tavLst>
                                    </p:anim>
                                    <p:anim calcmode="lin" valueType="num">
                                      <p:cBhvr>
                                        <p:cTn id="254" dur="1000" fill="hold"/>
                                        <p:tgtEl>
                                          <p:spTgt spid="490"/>
                                        </p:tgtEl>
                                        <p:attrNameLst>
                                          <p:attrName>ppt_h</p:attrName>
                                        </p:attrNameLst>
                                      </p:cBhvr>
                                      <p:tavLst>
                                        <p:tav tm="0">
                                          <p:val>
                                            <p:fltVal val="0"/>
                                          </p:val>
                                        </p:tav>
                                        <p:tav tm="100000">
                                          <p:val>
                                            <p:strVal val="#ppt_h"/>
                                          </p:val>
                                        </p:tav>
                                      </p:tavLst>
                                    </p:anim>
                                    <p:anim calcmode="lin" valueType="num">
                                      <p:cBhvr>
                                        <p:cTn id="255" dur="1000" fill="hold"/>
                                        <p:tgtEl>
                                          <p:spTgt spid="490"/>
                                        </p:tgtEl>
                                        <p:attrNameLst>
                                          <p:attrName>style.rotation</p:attrName>
                                        </p:attrNameLst>
                                      </p:cBhvr>
                                      <p:tavLst>
                                        <p:tav tm="0">
                                          <p:val>
                                            <p:fltVal val="90"/>
                                          </p:val>
                                        </p:tav>
                                        <p:tav tm="100000">
                                          <p:val>
                                            <p:fltVal val="0"/>
                                          </p:val>
                                        </p:tav>
                                      </p:tavLst>
                                    </p:anim>
                                    <p:animEffect transition="in" filter="fade">
                                      <p:cBhvr>
                                        <p:cTn id="256" dur="1000"/>
                                        <p:tgtEl>
                                          <p:spTgt spid="490"/>
                                        </p:tgtEl>
                                      </p:cBhvr>
                                    </p:animEffect>
                                  </p:childTnLst>
                                </p:cTn>
                              </p:par>
                              <p:par>
                                <p:cTn id="257" presetID="31" presetClass="entr" presetSubtype="0" fill="hold" nodeType="withEffect">
                                  <p:stCondLst>
                                    <p:cond delay="0"/>
                                  </p:stCondLst>
                                  <p:childTnLst>
                                    <p:set>
                                      <p:cBhvr>
                                        <p:cTn id="258" dur="1" fill="hold">
                                          <p:stCondLst>
                                            <p:cond delay="0"/>
                                          </p:stCondLst>
                                        </p:cTn>
                                        <p:tgtEl>
                                          <p:spTgt spid="491"/>
                                        </p:tgtEl>
                                        <p:attrNameLst>
                                          <p:attrName>style.visibility</p:attrName>
                                        </p:attrNameLst>
                                      </p:cBhvr>
                                      <p:to>
                                        <p:strVal val="visible"/>
                                      </p:to>
                                    </p:set>
                                    <p:anim calcmode="lin" valueType="num">
                                      <p:cBhvr>
                                        <p:cTn id="259" dur="1000" fill="hold"/>
                                        <p:tgtEl>
                                          <p:spTgt spid="491"/>
                                        </p:tgtEl>
                                        <p:attrNameLst>
                                          <p:attrName>ppt_w</p:attrName>
                                        </p:attrNameLst>
                                      </p:cBhvr>
                                      <p:tavLst>
                                        <p:tav tm="0">
                                          <p:val>
                                            <p:fltVal val="0"/>
                                          </p:val>
                                        </p:tav>
                                        <p:tav tm="100000">
                                          <p:val>
                                            <p:strVal val="#ppt_w"/>
                                          </p:val>
                                        </p:tav>
                                      </p:tavLst>
                                    </p:anim>
                                    <p:anim calcmode="lin" valueType="num">
                                      <p:cBhvr>
                                        <p:cTn id="260" dur="1000" fill="hold"/>
                                        <p:tgtEl>
                                          <p:spTgt spid="491"/>
                                        </p:tgtEl>
                                        <p:attrNameLst>
                                          <p:attrName>ppt_h</p:attrName>
                                        </p:attrNameLst>
                                      </p:cBhvr>
                                      <p:tavLst>
                                        <p:tav tm="0">
                                          <p:val>
                                            <p:fltVal val="0"/>
                                          </p:val>
                                        </p:tav>
                                        <p:tav tm="100000">
                                          <p:val>
                                            <p:strVal val="#ppt_h"/>
                                          </p:val>
                                        </p:tav>
                                      </p:tavLst>
                                    </p:anim>
                                    <p:anim calcmode="lin" valueType="num">
                                      <p:cBhvr>
                                        <p:cTn id="261" dur="1000" fill="hold"/>
                                        <p:tgtEl>
                                          <p:spTgt spid="491"/>
                                        </p:tgtEl>
                                        <p:attrNameLst>
                                          <p:attrName>style.rotation</p:attrName>
                                        </p:attrNameLst>
                                      </p:cBhvr>
                                      <p:tavLst>
                                        <p:tav tm="0">
                                          <p:val>
                                            <p:fltVal val="90"/>
                                          </p:val>
                                        </p:tav>
                                        <p:tav tm="100000">
                                          <p:val>
                                            <p:fltVal val="0"/>
                                          </p:val>
                                        </p:tav>
                                      </p:tavLst>
                                    </p:anim>
                                    <p:animEffect transition="in" filter="fade">
                                      <p:cBhvr>
                                        <p:cTn id="262" dur="1000"/>
                                        <p:tgtEl>
                                          <p:spTgt spid="491"/>
                                        </p:tgtEl>
                                      </p:cBhvr>
                                    </p:animEffect>
                                  </p:childTnLst>
                                </p:cTn>
                              </p:par>
                              <p:par>
                                <p:cTn id="263" presetID="31" presetClass="entr" presetSubtype="0" fill="hold" nodeType="withEffect">
                                  <p:stCondLst>
                                    <p:cond delay="0"/>
                                  </p:stCondLst>
                                  <p:childTnLst>
                                    <p:set>
                                      <p:cBhvr>
                                        <p:cTn id="264" dur="1" fill="hold">
                                          <p:stCondLst>
                                            <p:cond delay="0"/>
                                          </p:stCondLst>
                                        </p:cTn>
                                        <p:tgtEl>
                                          <p:spTgt spid="492"/>
                                        </p:tgtEl>
                                        <p:attrNameLst>
                                          <p:attrName>style.visibility</p:attrName>
                                        </p:attrNameLst>
                                      </p:cBhvr>
                                      <p:to>
                                        <p:strVal val="visible"/>
                                      </p:to>
                                    </p:set>
                                    <p:anim calcmode="lin" valueType="num">
                                      <p:cBhvr>
                                        <p:cTn id="265" dur="1000" fill="hold"/>
                                        <p:tgtEl>
                                          <p:spTgt spid="492"/>
                                        </p:tgtEl>
                                        <p:attrNameLst>
                                          <p:attrName>ppt_w</p:attrName>
                                        </p:attrNameLst>
                                      </p:cBhvr>
                                      <p:tavLst>
                                        <p:tav tm="0">
                                          <p:val>
                                            <p:fltVal val="0"/>
                                          </p:val>
                                        </p:tav>
                                        <p:tav tm="100000">
                                          <p:val>
                                            <p:strVal val="#ppt_w"/>
                                          </p:val>
                                        </p:tav>
                                      </p:tavLst>
                                    </p:anim>
                                    <p:anim calcmode="lin" valueType="num">
                                      <p:cBhvr>
                                        <p:cTn id="266" dur="1000" fill="hold"/>
                                        <p:tgtEl>
                                          <p:spTgt spid="492"/>
                                        </p:tgtEl>
                                        <p:attrNameLst>
                                          <p:attrName>ppt_h</p:attrName>
                                        </p:attrNameLst>
                                      </p:cBhvr>
                                      <p:tavLst>
                                        <p:tav tm="0">
                                          <p:val>
                                            <p:fltVal val="0"/>
                                          </p:val>
                                        </p:tav>
                                        <p:tav tm="100000">
                                          <p:val>
                                            <p:strVal val="#ppt_h"/>
                                          </p:val>
                                        </p:tav>
                                      </p:tavLst>
                                    </p:anim>
                                    <p:anim calcmode="lin" valueType="num">
                                      <p:cBhvr>
                                        <p:cTn id="267" dur="1000" fill="hold"/>
                                        <p:tgtEl>
                                          <p:spTgt spid="492"/>
                                        </p:tgtEl>
                                        <p:attrNameLst>
                                          <p:attrName>style.rotation</p:attrName>
                                        </p:attrNameLst>
                                      </p:cBhvr>
                                      <p:tavLst>
                                        <p:tav tm="0">
                                          <p:val>
                                            <p:fltVal val="90"/>
                                          </p:val>
                                        </p:tav>
                                        <p:tav tm="100000">
                                          <p:val>
                                            <p:fltVal val="0"/>
                                          </p:val>
                                        </p:tav>
                                      </p:tavLst>
                                    </p:anim>
                                    <p:animEffect transition="in" filter="fade">
                                      <p:cBhvr>
                                        <p:cTn id="268" dur="1000"/>
                                        <p:tgtEl>
                                          <p:spTgt spid="492"/>
                                        </p:tgtEl>
                                      </p:cBhvr>
                                    </p:animEffect>
                                  </p:childTnLst>
                                </p:cTn>
                              </p:par>
                              <p:par>
                                <p:cTn id="269" presetID="31" presetClass="entr" presetSubtype="0" fill="hold" nodeType="withEffect">
                                  <p:stCondLst>
                                    <p:cond delay="0"/>
                                  </p:stCondLst>
                                  <p:childTnLst>
                                    <p:set>
                                      <p:cBhvr>
                                        <p:cTn id="270" dur="1" fill="hold">
                                          <p:stCondLst>
                                            <p:cond delay="0"/>
                                          </p:stCondLst>
                                        </p:cTn>
                                        <p:tgtEl>
                                          <p:spTgt spid="493"/>
                                        </p:tgtEl>
                                        <p:attrNameLst>
                                          <p:attrName>style.visibility</p:attrName>
                                        </p:attrNameLst>
                                      </p:cBhvr>
                                      <p:to>
                                        <p:strVal val="visible"/>
                                      </p:to>
                                    </p:set>
                                    <p:anim calcmode="lin" valueType="num">
                                      <p:cBhvr>
                                        <p:cTn id="271" dur="1000" fill="hold"/>
                                        <p:tgtEl>
                                          <p:spTgt spid="493"/>
                                        </p:tgtEl>
                                        <p:attrNameLst>
                                          <p:attrName>ppt_w</p:attrName>
                                        </p:attrNameLst>
                                      </p:cBhvr>
                                      <p:tavLst>
                                        <p:tav tm="0">
                                          <p:val>
                                            <p:fltVal val="0"/>
                                          </p:val>
                                        </p:tav>
                                        <p:tav tm="100000">
                                          <p:val>
                                            <p:strVal val="#ppt_w"/>
                                          </p:val>
                                        </p:tav>
                                      </p:tavLst>
                                    </p:anim>
                                    <p:anim calcmode="lin" valueType="num">
                                      <p:cBhvr>
                                        <p:cTn id="272" dur="1000" fill="hold"/>
                                        <p:tgtEl>
                                          <p:spTgt spid="493"/>
                                        </p:tgtEl>
                                        <p:attrNameLst>
                                          <p:attrName>ppt_h</p:attrName>
                                        </p:attrNameLst>
                                      </p:cBhvr>
                                      <p:tavLst>
                                        <p:tav tm="0">
                                          <p:val>
                                            <p:fltVal val="0"/>
                                          </p:val>
                                        </p:tav>
                                        <p:tav tm="100000">
                                          <p:val>
                                            <p:strVal val="#ppt_h"/>
                                          </p:val>
                                        </p:tav>
                                      </p:tavLst>
                                    </p:anim>
                                    <p:anim calcmode="lin" valueType="num">
                                      <p:cBhvr>
                                        <p:cTn id="273" dur="1000" fill="hold"/>
                                        <p:tgtEl>
                                          <p:spTgt spid="493"/>
                                        </p:tgtEl>
                                        <p:attrNameLst>
                                          <p:attrName>style.rotation</p:attrName>
                                        </p:attrNameLst>
                                      </p:cBhvr>
                                      <p:tavLst>
                                        <p:tav tm="0">
                                          <p:val>
                                            <p:fltVal val="90"/>
                                          </p:val>
                                        </p:tav>
                                        <p:tav tm="100000">
                                          <p:val>
                                            <p:fltVal val="0"/>
                                          </p:val>
                                        </p:tav>
                                      </p:tavLst>
                                    </p:anim>
                                    <p:animEffect transition="in" filter="fade">
                                      <p:cBhvr>
                                        <p:cTn id="274" dur="1000"/>
                                        <p:tgtEl>
                                          <p:spTgt spid="493"/>
                                        </p:tgtEl>
                                      </p:cBhvr>
                                    </p:animEffect>
                                  </p:childTnLst>
                                </p:cTn>
                              </p:par>
                              <p:par>
                                <p:cTn id="275" presetID="31" presetClass="entr" presetSubtype="0" fill="hold" nodeType="withEffect">
                                  <p:stCondLst>
                                    <p:cond delay="0"/>
                                  </p:stCondLst>
                                  <p:childTnLst>
                                    <p:set>
                                      <p:cBhvr>
                                        <p:cTn id="276" dur="1" fill="hold">
                                          <p:stCondLst>
                                            <p:cond delay="0"/>
                                          </p:stCondLst>
                                        </p:cTn>
                                        <p:tgtEl>
                                          <p:spTgt spid="504"/>
                                        </p:tgtEl>
                                        <p:attrNameLst>
                                          <p:attrName>style.visibility</p:attrName>
                                        </p:attrNameLst>
                                      </p:cBhvr>
                                      <p:to>
                                        <p:strVal val="visible"/>
                                      </p:to>
                                    </p:set>
                                    <p:anim calcmode="lin" valueType="num">
                                      <p:cBhvr>
                                        <p:cTn id="277" dur="1000" fill="hold"/>
                                        <p:tgtEl>
                                          <p:spTgt spid="504"/>
                                        </p:tgtEl>
                                        <p:attrNameLst>
                                          <p:attrName>ppt_w</p:attrName>
                                        </p:attrNameLst>
                                      </p:cBhvr>
                                      <p:tavLst>
                                        <p:tav tm="0">
                                          <p:val>
                                            <p:fltVal val="0"/>
                                          </p:val>
                                        </p:tav>
                                        <p:tav tm="100000">
                                          <p:val>
                                            <p:strVal val="#ppt_w"/>
                                          </p:val>
                                        </p:tav>
                                      </p:tavLst>
                                    </p:anim>
                                    <p:anim calcmode="lin" valueType="num">
                                      <p:cBhvr>
                                        <p:cTn id="278" dur="1000" fill="hold"/>
                                        <p:tgtEl>
                                          <p:spTgt spid="504"/>
                                        </p:tgtEl>
                                        <p:attrNameLst>
                                          <p:attrName>ppt_h</p:attrName>
                                        </p:attrNameLst>
                                      </p:cBhvr>
                                      <p:tavLst>
                                        <p:tav tm="0">
                                          <p:val>
                                            <p:fltVal val="0"/>
                                          </p:val>
                                        </p:tav>
                                        <p:tav tm="100000">
                                          <p:val>
                                            <p:strVal val="#ppt_h"/>
                                          </p:val>
                                        </p:tav>
                                      </p:tavLst>
                                    </p:anim>
                                    <p:anim calcmode="lin" valueType="num">
                                      <p:cBhvr>
                                        <p:cTn id="279" dur="1000" fill="hold"/>
                                        <p:tgtEl>
                                          <p:spTgt spid="504"/>
                                        </p:tgtEl>
                                        <p:attrNameLst>
                                          <p:attrName>style.rotation</p:attrName>
                                        </p:attrNameLst>
                                      </p:cBhvr>
                                      <p:tavLst>
                                        <p:tav tm="0">
                                          <p:val>
                                            <p:fltVal val="90"/>
                                          </p:val>
                                        </p:tav>
                                        <p:tav tm="100000">
                                          <p:val>
                                            <p:fltVal val="0"/>
                                          </p:val>
                                        </p:tav>
                                      </p:tavLst>
                                    </p:anim>
                                    <p:animEffect transition="in" filter="fade">
                                      <p:cBhvr>
                                        <p:cTn id="280" dur="1000"/>
                                        <p:tgtEl>
                                          <p:spTgt spid="504"/>
                                        </p:tgtEl>
                                      </p:cBhvr>
                                    </p:animEffect>
                                  </p:childTnLst>
                                </p:cTn>
                              </p:par>
                              <p:par>
                                <p:cTn id="281" presetID="31" presetClass="entr" presetSubtype="0" fill="hold" nodeType="withEffect">
                                  <p:stCondLst>
                                    <p:cond delay="0"/>
                                  </p:stCondLst>
                                  <p:childTnLst>
                                    <p:set>
                                      <p:cBhvr>
                                        <p:cTn id="282" dur="1" fill="hold">
                                          <p:stCondLst>
                                            <p:cond delay="0"/>
                                          </p:stCondLst>
                                        </p:cTn>
                                        <p:tgtEl>
                                          <p:spTgt spid="505"/>
                                        </p:tgtEl>
                                        <p:attrNameLst>
                                          <p:attrName>style.visibility</p:attrName>
                                        </p:attrNameLst>
                                      </p:cBhvr>
                                      <p:to>
                                        <p:strVal val="visible"/>
                                      </p:to>
                                    </p:set>
                                    <p:anim calcmode="lin" valueType="num">
                                      <p:cBhvr>
                                        <p:cTn id="283" dur="1000" fill="hold"/>
                                        <p:tgtEl>
                                          <p:spTgt spid="505"/>
                                        </p:tgtEl>
                                        <p:attrNameLst>
                                          <p:attrName>ppt_w</p:attrName>
                                        </p:attrNameLst>
                                      </p:cBhvr>
                                      <p:tavLst>
                                        <p:tav tm="0">
                                          <p:val>
                                            <p:fltVal val="0"/>
                                          </p:val>
                                        </p:tav>
                                        <p:tav tm="100000">
                                          <p:val>
                                            <p:strVal val="#ppt_w"/>
                                          </p:val>
                                        </p:tav>
                                      </p:tavLst>
                                    </p:anim>
                                    <p:anim calcmode="lin" valueType="num">
                                      <p:cBhvr>
                                        <p:cTn id="284" dur="1000" fill="hold"/>
                                        <p:tgtEl>
                                          <p:spTgt spid="505"/>
                                        </p:tgtEl>
                                        <p:attrNameLst>
                                          <p:attrName>ppt_h</p:attrName>
                                        </p:attrNameLst>
                                      </p:cBhvr>
                                      <p:tavLst>
                                        <p:tav tm="0">
                                          <p:val>
                                            <p:fltVal val="0"/>
                                          </p:val>
                                        </p:tav>
                                        <p:tav tm="100000">
                                          <p:val>
                                            <p:strVal val="#ppt_h"/>
                                          </p:val>
                                        </p:tav>
                                      </p:tavLst>
                                    </p:anim>
                                    <p:anim calcmode="lin" valueType="num">
                                      <p:cBhvr>
                                        <p:cTn id="285" dur="1000" fill="hold"/>
                                        <p:tgtEl>
                                          <p:spTgt spid="505"/>
                                        </p:tgtEl>
                                        <p:attrNameLst>
                                          <p:attrName>style.rotation</p:attrName>
                                        </p:attrNameLst>
                                      </p:cBhvr>
                                      <p:tavLst>
                                        <p:tav tm="0">
                                          <p:val>
                                            <p:fltVal val="90"/>
                                          </p:val>
                                        </p:tav>
                                        <p:tav tm="100000">
                                          <p:val>
                                            <p:fltVal val="0"/>
                                          </p:val>
                                        </p:tav>
                                      </p:tavLst>
                                    </p:anim>
                                    <p:animEffect transition="in" filter="fade">
                                      <p:cBhvr>
                                        <p:cTn id="286" dur="1000"/>
                                        <p:tgtEl>
                                          <p:spTgt spid="505"/>
                                        </p:tgtEl>
                                      </p:cBhvr>
                                    </p:animEffect>
                                  </p:childTnLst>
                                </p:cTn>
                              </p:par>
                              <p:par>
                                <p:cTn id="287" presetID="31" presetClass="entr" presetSubtype="0" fill="hold" nodeType="withEffect">
                                  <p:stCondLst>
                                    <p:cond delay="0"/>
                                  </p:stCondLst>
                                  <p:childTnLst>
                                    <p:set>
                                      <p:cBhvr>
                                        <p:cTn id="288" dur="1" fill="hold">
                                          <p:stCondLst>
                                            <p:cond delay="0"/>
                                          </p:stCondLst>
                                        </p:cTn>
                                        <p:tgtEl>
                                          <p:spTgt spid="506"/>
                                        </p:tgtEl>
                                        <p:attrNameLst>
                                          <p:attrName>style.visibility</p:attrName>
                                        </p:attrNameLst>
                                      </p:cBhvr>
                                      <p:to>
                                        <p:strVal val="visible"/>
                                      </p:to>
                                    </p:set>
                                    <p:anim calcmode="lin" valueType="num">
                                      <p:cBhvr>
                                        <p:cTn id="289" dur="1000" fill="hold"/>
                                        <p:tgtEl>
                                          <p:spTgt spid="506"/>
                                        </p:tgtEl>
                                        <p:attrNameLst>
                                          <p:attrName>ppt_w</p:attrName>
                                        </p:attrNameLst>
                                      </p:cBhvr>
                                      <p:tavLst>
                                        <p:tav tm="0">
                                          <p:val>
                                            <p:fltVal val="0"/>
                                          </p:val>
                                        </p:tav>
                                        <p:tav tm="100000">
                                          <p:val>
                                            <p:strVal val="#ppt_w"/>
                                          </p:val>
                                        </p:tav>
                                      </p:tavLst>
                                    </p:anim>
                                    <p:anim calcmode="lin" valueType="num">
                                      <p:cBhvr>
                                        <p:cTn id="290" dur="1000" fill="hold"/>
                                        <p:tgtEl>
                                          <p:spTgt spid="506"/>
                                        </p:tgtEl>
                                        <p:attrNameLst>
                                          <p:attrName>ppt_h</p:attrName>
                                        </p:attrNameLst>
                                      </p:cBhvr>
                                      <p:tavLst>
                                        <p:tav tm="0">
                                          <p:val>
                                            <p:fltVal val="0"/>
                                          </p:val>
                                        </p:tav>
                                        <p:tav tm="100000">
                                          <p:val>
                                            <p:strVal val="#ppt_h"/>
                                          </p:val>
                                        </p:tav>
                                      </p:tavLst>
                                    </p:anim>
                                    <p:anim calcmode="lin" valueType="num">
                                      <p:cBhvr>
                                        <p:cTn id="291" dur="1000" fill="hold"/>
                                        <p:tgtEl>
                                          <p:spTgt spid="506"/>
                                        </p:tgtEl>
                                        <p:attrNameLst>
                                          <p:attrName>style.rotation</p:attrName>
                                        </p:attrNameLst>
                                      </p:cBhvr>
                                      <p:tavLst>
                                        <p:tav tm="0">
                                          <p:val>
                                            <p:fltVal val="90"/>
                                          </p:val>
                                        </p:tav>
                                        <p:tav tm="100000">
                                          <p:val>
                                            <p:fltVal val="0"/>
                                          </p:val>
                                        </p:tav>
                                      </p:tavLst>
                                    </p:anim>
                                    <p:animEffect transition="in" filter="fade">
                                      <p:cBhvr>
                                        <p:cTn id="292" dur="1000"/>
                                        <p:tgtEl>
                                          <p:spTgt spid="506"/>
                                        </p:tgtEl>
                                      </p:cBhvr>
                                    </p:animEffect>
                                  </p:childTnLst>
                                </p:cTn>
                              </p:par>
                              <p:par>
                                <p:cTn id="293" presetID="31" presetClass="entr" presetSubtype="0" fill="hold" nodeType="withEffect">
                                  <p:stCondLst>
                                    <p:cond delay="0"/>
                                  </p:stCondLst>
                                  <p:childTnLst>
                                    <p:set>
                                      <p:cBhvr>
                                        <p:cTn id="294" dur="1" fill="hold">
                                          <p:stCondLst>
                                            <p:cond delay="0"/>
                                          </p:stCondLst>
                                        </p:cTn>
                                        <p:tgtEl>
                                          <p:spTgt spid="507"/>
                                        </p:tgtEl>
                                        <p:attrNameLst>
                                          <p:attrName>style.visibility</p:attrName>
                                        </p:attrNameLst>
                                      </p:cBhvr>
                                      <p:to>
                                        <p:strVal val="visible"/>
                                      </p:to>
                                    </p:set>
                                    <p:anim calcmode="lin" valueType="num">
                                      <p:cBhvr>
                                        <p:cTn id="295" dur="1000" fill="hold"/>
                                        <p:tgtEl>
                                          <p:spTgt spid="507"/>
                                        </p:tgtEl>
                                        <p:attrNameLst>
                                          <p:attrName>ppt_w</p:attrName>
                                        </p:attrNameLst>
                                      </p:cBhvr>
                                      <p:tavLst>
                                        <p:tav tm="0">
                                          <p:val>
                                            <p:fltVal val="0"/>
                                          </p:val>
                                        </p:tav>
                                        <p:tav tm="100000">
                                          <p:val>
                                            <p:strVal val="#ppt_w"/>
                                          </p:val>
                                        </p:tav>
                                      </p:tavLst>
                                    </p:anim>
                                    <p:anim calcmode="lin" valueType="num">
                                      <p:cBhvr>
                                        <p:cTn id="296" dur="1000" fill="hold"/>
                                        <p:tgtEl>
                                          <p:spTgt spid="507"/>
                                        </p:tgtEl>
                                        <p:attrNameLst>
                                          <p:attrName>ppt_h</p:attrName>
                                        </p:attrNameLst>
                                      </p:cBhvr>
                                      <p:tavLst>
                                        <p:tav tm="0">
                                          <p:val>
                                            <p:fltVal val="0"/>
                                          </p:val>
                                        </p:tav>
                                        <p:tav tm="100000">
                                          <p:val>
                                            <p:strVal val="#ppt_h"/>
                                          </p:val>
                                        </p:tav>
                                      </p:tavLst>
                                    </p:anim>
                                    <p:anim calcmode="lin" valueType="num">
                                      <p:cBhvr>
                                        <p:cTn id="297" dur="1000" fill="hold"/>
                                        <p:tgtEl>
                                          <p:spTgt spid="507"/>
                                        </p:tgtEl>
                                        <p:attrNameLst>
                                          <p:attrName>style.rotation</p:attrName>
                                        </p:attrNameLst>
                                      </p:cBhvr>
                                      <p:tavLst>
                                        <p:tav tm="0">
                                          <p:val>
                                            <p:fltVal val="90"/>
                                          </p:val>
                                        </p:tav>
                                        <p:tav tm="100000">
                                          <p:val>
                                            <p:fltVal val="0"/>
                                          </p:val>
                                        </p:tav>
                                      </p:tavLst>
                                    </p:anim>
                                    <p:animEffect transition="in" filter="fade">
                                      <p:cBhvr>
                                        <p:cTn id="298" dur="1000"/>
                                        <p:tgtEl>
                                          <p:spTgt spid="507"/>
                                        </p:tgtEl>
                                      </p:cBhvr>
                                    </p:animEffect>
                                  </p:childTnLst>
                                </p:cTn>
                              </p:par>
                              <p:par>
                                <p:cTn id="299" presetID="31" presetClass="entr" presetSubtype="0" fill="hold" nodeType="withEffect">
                                  <p:stCondLst>
                                    <p:cond delay="0"/>
                                  </p:stCondLst>
                                  <p:childTnLst>
                                    <p:set>
                                      <p:cBhvr>
                                        <p:cTn id="300" dur="1" fill="hold">
                                          <p:stCondLst>
                                            <p:cond delay="0"/>
                                          </p:stCondLst>
                                        </p:cTn>
                                        <p:tgtEl>
                                          <p:spTgt spid="508"/>
                                        </p:tgtEl>
                                        <p:attrNameLst>
                                          <p:attrName>style.visibility</p:attrName>
                                        </p:attrNameLst>
                                      </p:cBhvr>
                                      <p:to>
                                        <p:strVal val="visible"/>
                                      </p:to>
                                    </p:set>
                                    <p:anim calcmode="lin" valueType="num">
                                      <p:cBhvr>
                                        <p:cTn id="301" dur="1000" fill="hold"/>
                                        <p:tgtEl>
                                          <p:spTgt spid="508"/>
                                        </p:tgtEl>
                                        <p:attrNameLst>
                                          <p:attrName>ppt_w</p:attrName>
                                        </p:attrNameLst>
                                      </p:cBhvr>
                                      <p:tavLst>
                                        <p:tav tm="0">
                                          <p:val>
                                            <p:fltVal val="0"/>
                                          </p:val>
                                        </p:tav>
                                        <p:tav tm="100000">
                                          <p:val>
                                            <p:strVal val="#ppt_w"/>
                                          </p:val>
                                        </p:tav>
                                      </p:tavLst>
                                    </p:anim>
                                    <p:anim calcmode="lin" valueType="num">
                                      <p:cBhvr>
                                        <p:cTn id="302" dur="1000" fill="hold"/>
                                        <p:tgtEl>
                                          <p:spTgt spid="508"/>
                                        </p:tgtEl>
                                        <p:attrNameLst>
                                          <p:attrName>ppt_h</p:attrName>
                                        </p:attrNameLst>
                                      </p:cBhvr>
                                      <p:tavLst>
                                        <p:tav tm="0">
                                          <p:val>
                                            <p:fltVal val="0"/>
                                          </p:val>
                                        </p:tav>
                                        <p:tav tm="100000">
                                          <p:val>
                                            <p:strVal val="#ppt_h"/>
                                          </p:val>
                                        </p:tav>
                                      </p:tavLst>
                                    </p:anim>
                                    <p:anim calcmode="lin" valueType="num">
                                      <p:cBhvr>
                                        <p:cTn id="303" dur="1000" fill="hold"/>
                                        <p:tgtEl>
                                          <p:spTgt spid="508"/>
                                        </p:tgtEl>
                                        <p:attrNameLst>
                                          <p:attrName>style.rotation</p:attrName>
                                        </p:attrNameLst>
                                      </p:cBhvr>
                                      <p:tavLst>
                                        <p:tav tm="0">
                                          <p:val>
                                            <p:fltVal val="90"/>
                                          </p:val>
                                        </p:tav>
                                        <p:tav tm="100000">
                                          <p:val>
                                            <p:fltVal val="0"/>
                                          </p:val>
                                        </p:tav>
                                      </p:tavLst>
                                    </p:anim>
                                    <p:animEffect transition="in" filter="fade">
                                      <p:cBhvr>
                                        <p:cTn id="304" dur="1000"/>
                                        <p:tgtEl>
                                          <p:spTgt spid="508"/>
                                        </p:tgtEl>
                                      </p:cBhvr>
                                    </p:animEffect>
                                  </p:childTnLst>
                                </p:cTn>
                              </p:par>
                              <p:par>
                                <p:cTn id="305" presetID="31" presetClass="entr" presetSubtype="0" fill="hold" nodeType="withEffect">
                                  <p:stCondLst>
                                    <p:cond delay="0"/>
                                  </p:stCondLst>
                                  <p:childTnLst>
                                    <p:set>
                                      <p:cBhvr>
                                        <p:cTn id="306" dur="1" fill="hold">
                                          <p:stCondLst>
                                            <p:cond delay="0"/>
                                          </p:stCondLst>
                                        </p:cTn>
                                        <p:tgtEl>
                                          <p:spTgt spid="520"/>
                                        </p:tgtEl>
                                        <p:attrNameLst>
                                          <p:attrName>style.visibility</p:attrName>
                                        </p:attrNameLst>
                                      </p:cBhvr>
                                      <p:to>
                                        <p:strVal val="visible"/>
                                      </p:to>
                                    </p:set>
                                    <p:anim calcmode="lin" valueType="num">
                                      <p:cBhvr>
                                        <p:cTn id="307" dur="1000" fill="hold"/>
                                        <p:tgtEl>
                                          <p:spTgt spid="520"/>
                                        </p:tgtEl>
                                        <p:attrNameLst>
                                          <p:attrName>ppt_w</p:attrName>
                                        </p:attrNameLst>
                                      </p:cBhvr>
                                      <p:tavLst>
                                        <p:tav tm="0">
                                          <p:val>
                                            <p:fltVal val="0"/>
                                          </p:val>
                                        </p:tav>
                                        <p:tav tm="100000">
                                          <p:val>
                                            <p:strVal val="#ppt_w"/>
                                          </p:val>
                                        </p:tav>
                                      </p:tavLst>
                                    </p:anim>
                                    <p:anim calcmode="lin" valueType="num">
                                      <p:cBhvr>
                                        <p:cTn id="308" dur="1000" fill="hold"/>
                                        <p:tgtEl>
                                          <p:spTgt spid="520"/>
                                        </p:tgtEl>
                                        <p:attrNameLst>
                                          <p:attrName>ppt_h</p:attrName>
                                        </p:attrNameLst>
                                      </p:cBhvr>
                                      <p:tavLst>
                                        <p:tav tm="0">
                                          <p:val>
                                            <p:fltVal val="0"/>
                                          </p:val>
                                        </p:tav>
                                        <p:tav tm="100000">
                                          <p:val>
                                            <p:strVal val="#ppt_h"/>
                                          </p:val>
                                        </p:tav>
                                      </p:tavLst>
                                    </p:anim>
                                    <p:anim calcmode="lin" valueType="num">
                                      <p:cBhvr>
                                        <p:cTn id="309" dur="1000" fill="hold"/>
                                        <p:tgtEl>
                                          <p:spTgt spid="520"/>
                                        </p:tgtEl>
                                        <p:attrNameLst>
                                          <p:attrName>style.rotation</p:attrName>
                                        </p:attrNameLst>
                                      </p:cBhvr>
                                      <p:tavLst>
                                        <p:tav tm="0">
                                          <p:val>
                                            <p:fltVal val="90"/>
                                          </p:val>
                                        </p:tav>
                                        <p:tav tm="100000">
                                          <p:val>
                                            <p:fltVal val="0"/>
                                          </p:val>
                                        </p:tav>
                                      </p:tavLst>
                                    </p:anim>
                                    <p:animEffect transition="in" filter="fade">
                                      <p:cBhvr>
                                        <p:cTn id="310" dur="1000"/>
                                        <p:tgtEl>
                                          <p:spTgt spid="520"/>
                                        </p:tgtEl>
                                      </p:cBhvr>
                                    </p:animEffect>
                                  </p:childTnLst>
                                </p:cTn>
                              </p:par>
                              <p:par>
                                <p:cTn id="311" presetID="31" presetClass="entr" presetSubtype="0" fill="hold" nodeType="withEffect">
                                  <p:stCondLst>
                                    <p:cond delay="0"/>
                                  </p:stCondLst>
                                  <p:childTnLst>
                                    <p:set>
                                      <p:cBhvr>
                                        <p:cTn id="312" dur="1" fill="hold">
                                          <p:stCondLst>
                                            <p:cond delay="0"/>
                                          </p:stCondLst>
                                        </p:cTn>
                                        <p:tgtEl>
                                          <p:spTgt spid="521"/>
                                        </p:tgtEl>
                                        <p:attrNameLst>
                                          <p:attrName>style.visibility</p:attrName>
                                        </p:attrNameLst>
                                      </p:cBhvr>
                                      <p:to>
                                        <p:strVal val="visible"/>
                                      </p:to>
                                    </p:set>
                                    <p:anim calcmode="lin" valueType="num">
                                      <p:cBhvr>
                                        <p:cTn id="313" dur="1000" fill="hold"/>
                                        <p:tgtEl>
                                          <p:spTgt spid="521"/>
                                        </p:tgtEl>
                                        <p:attrNameLst>
                                          <p:attrName>ppt_w</p:attrName>
                                        </p:attrNameLst>
                                      </p:cBhvr>
                                      <p:tavLst>
                                        <p:tav tm="0">
                                          <p:val>
                                            <p:fltVal val="0"/>
                                          </p:val>
                                        </p:tav>
                                        <p:tav tm="100000">
                                          <p:val>
                                            <p:strVal val="#ppt_w"/>
                                          </p:val>
                                        </p:tav>
                                      </p:tavLst>
                                    </p:anim>
                                    <p:anim calcmode="lin" valueType="num">
                                      <p:cBhvr>
                                        <p:cTn id="314" dur="1000" fill="hold"/>
                                        <p:tgtEl>
                                          <p:spTgt spid="521"/>
                                        </p:tgtEl>
                                        <p:attrNameLst>
                                          <p:attrName>ppt_h</p:attrName>
                                        </p:attrNameLst>
                                      </p:cBhvr>
                                      <p:tavLst>
                                        <p:tav tm="0">
                                          <p:val>
                                            <p:fltVal val="0"/>
                                          </p:val>
                                        </p:tav>
                                        <p:tav tm="100000">
                                          <p:val>
                                            <p:strVal val="#ppt_h"/>
                                          </p:val>
                                        </p:tav>
                                      </p:tavLst>
                                    </p:anim>
                                    <p:anim calcmode="lin" valueType="num">
                                      <p:cBhvr>
                                        <p:cTn id="315" dur="1000" fill="hold"/>
                                        <p:tgtEl>
                                          <p:spTgt spid="521"/>
                                        </p:tgtEl>
                                        <p:attrNameLst>
                                          <p:attrName>style.rotation</p:attrName>
                                        </p:attrNameLst>
                                      </p:cBhvr>
                                      <p:tavLst>
                                        <p:tav tm="0">
                                          <p:val>
                                            <p:fltVal val="90"/>
                                          </p:val>
                                        </p:tav>
                                        <p:tav tm="100000">
                                          <p:val>
                                            <p:fltVal val="0"/>
                                          </p:val>
                                        </p:tav>
                                      </p:tavLst>
                                    </p:anim>
                                    <p:animEffect transition="in" filter="fade">
                                      <p:cBhvr>
                                        <p:cTn id="316" dur="1000"/>
                                        <p:tgtEl>
                                          <p:spTgt spid="521"/>
                                        </p:tgtEl>
                                      </p:cBhvr>
                                    </p:animEffect>
                                  </p:childTnLst>
                                </p:cTn>
                              </p:par>
                              <p:par>
                                <p:cTn id="317" presetID="31" presetClass="entr" presetSubtype="0" fill="hold" nodeType="withEffect">
                                  <p:stCondLst>
                                    <p:cond delay="0"/>
                                  </p:stCondLst>
                                  <p:childTnLst>
                                    <p:set>
                                      <p:cBhvr>
                                        <p:cTn id="318" dur="1" fill="hold">
                                          <p:stCondLst>
                                            <p:cond delay="0"/>
                                          </p:stCondLst>
                                        </p:cTn>
                                        <p:tgtEl>
                                          <p:spTgt spid="522"/>
                                        </p:tgtEl>
                                        <p:attrNameLst>
                                          <p:attrName>style.visibility</p:attrName>
                                        </p:attrNameLst>
                                      </p:cBhvr>
                                      <p:to>
                                        <p:strVal val="visible"/>
                                      </p:to>
                                    </p:set>
                                    <p:anim calcmode="lin" valueType="num">
                                      <p:cBhvr>
                                        <p:cTn id="319" dur="1000" fill="hold"/>
                                        <p:tgtEl>
                                          <p:spTgt spid="522"/>
                                        </p:tgtEl>
                                        <p:attrNameLst>
                                          <p:attrName>ppt_w</p:attrName>
                                        </p:attrNameLst>
                                      </p:cBhvr>
                                      <p:tavLst>
                                        <p:tav tm="0">
                                          <p:val>
                                            <p:fltVal val="0"/>
                                          </p:val>
                                        </p:tav>
                                        <p:tav tm="100000">
                                          <p:val>
                                            <p:strVal val="#ppt_w"/>
                                          </p:val>
                                        </p:tav>
                                      </p:tavLst>
                                    </p:anim>
                                    <p:anim calcmode="lin" valueType="num">
                                      <p:cBhvr>
                                        <p:cTn id="320" dur="1000" fill="hold"/>
                                        <p:tgtEl>
                                          <p:spTgt spid="522"/>
                                        </p:tgtEl>
                                        <p:attrNameLst>
                                          <p:attrName>ppt_h</p:attrName>
                                        </p:attrNameLst>
                                      </p:cBhvr>
                                      <p:tavLst>
                                        <p:tav tm="0">
                                          <p:val>
                                            <p:fltVal val="0"/>
                                          </p:val>
                                        </p:tav>
                                        <p:tav tm="100000">
                                          <p:val>
                                            <p:strVal val="#ppt_h"/>
                                          </p:val>
                                        </p:tav>
                                      </p:tavLst>
                                    </p:anim>
                                    <p:anim calcmode="lin" valueType="num">
                                      <p:cBhvr>
                                        <p:cTn id="321" dur="1000" fill="hold"/>
                                        <p:tgtEl>
                                          <p:spTgt spid="522"/>
                                        </p:tgtEl>
                                        <p:attrNameLst>
                                          <p:attrName>style.rotation</p:attrName>
                                        </p:attrNameLst>
                                      </p:cBhvr>
                                      <p:tavLst>
                                        <p:tav tm="0">
                                          <p:val>
                                            <p:fltVal val="90"/>
                                          </p:val>
                                        </p:tav>
                                        <p:tav tm="100000">
                                          <p:val>
                                            <p:fltVal val="0"/>
                                          </p:val>
                                        </p:tav>
                                      </p:tavLst>
                                    </p:anim>
                                    <p:animEffect transition="in" filter="fade">
                                      <p:cBhvr>
                                        <p:cTn id="322" dur="1000"/>
                                        <p:tgtEl>
                                          <p:spTgt spid="522"/>
                                        </p:tgtEl>
                                      </p:cBhvr>
                                    </p:animEffect>
                                  </p:childTnLst>
                                </p:cTn>
                              </p:par>
                              <p:par>
                                <p:cTn id="323" presetID="31" presetClass="entr" presetSubtype="0" fill="hold" nodeType="withEffect">
                                  <p:stCondLst>
                                    <p:cond delay="0"/>
                                  </p:stCondLst>
                                  <p:childTnLst>
                                    <p:set>
                                      <p:cBhvr>
                                        <p:cTn id="324" dur="1" fill="hold">
                                          <p:stCondLst>
                                            <p:cond delay="0"/>
                                          </p:stCondLst>
                                        </p:cTn>
                                        <p:tgtEl>
                                          <p:spTgt spid="523"/>
                                        </p:tgtEl>
                                        <p:attrNameLst>
                                          <p:attrName>style.visibility</p:attrName>
                                        </p:attrNameLst>
                                      </p:cBhvr>
                                      <p:to>
                                        <p:strVal val="visible"/>
                                      </p:to>
                                    </p:set>
                                    <p:anim calcmode="lin" valueType="num">
                                      <p:cBhvr>
                                        <p:cTn id="325" dur="1000" fill="hold"/>
                                        <p:tgtEl>
                                          <p:spTgt spid="523"/>
                                        </p:tgtEl>
                                        <p:attrNameLst>
                                          <p:attrName>ppt_w</p:attrName>
                                        </p:attrNameLst>
                                      </p:cBhvr>
                                      <p:tavLst>
                                        <p:tav tm="0">
                                          <p:val>
                                            <p:fltVal val="0"/>
                                          </p:val>
                                        </p:tav>
                                        <p:tav tm="100000">
                                          <p:val>
                                            <p:strVal val="#ppt_w"/>
                                          </p:val>
                                        </p:tav>
                                      </p:tavLst>
                                    </p:anim>
                                    <p:anim calcmode="lin" valueType="num">
                                      <p:cBhvr>
                                        <p:cTn id="326" dur="1000" fill="hold"/>
                                        <p:tgtEl>
                                          <p:spTgt spid="523"/>
                                        </p:tgtEl>
                                        <p:attrNameLst>
                                          <p:attrName>ppt_h</p:attrName>
                                        </p:attrNameLst>
                                      </p:cBhvr>
                                      <p:tavLst>
                                        <p:tav tm="0">
                                          <p:val>
                                            <p:fltVal val="0"/>
                                          </p:val>
                                        </p:tav>
                                        <p:tav tm="100000">
                                          <p:val>
                                            <p:strVal val="#ppt_h"/>
                                          </p:val>
                                        </p:tav>
                                      </p:tavLst>
                                    </p:anim>
                                    <p:anim calcmode="lin" valueType="num">
                                      <p:cBhvr>
                                        <p:cTn id="327" dur="1000" fill="hold"/>
                                        <p:tgtEl>
                                          <p:spTgt spid="523"/>
                                        </p:tgtEl>
                                        <p:attrNameLst>
                                          <p:attrName>style.rotation</p:attrName>
                                        </p:attrNameLst>
                                      </p:cBhvr>
                                      <p:tavLst>
                                        <p:tav tm="0">
                                          <p:val>
                                            <p:fltVal val="90"/>
                                          </p:val>
                                        </p:tav>
                                        <p:tav tm="100000">
                                          <p:val>
                                            <p:fltVal val="0"/>
                                          </p:val>
                                        </p:tav>
                                      </p:tavLst>
                                    </p:anim>
                                    <p:animEffect transition="in" filter="fade">
                                      <p:cBhvr>
                                        <p:cTn id="328" dur="1000"/>
                                        <p:tgtEl>
                                          <p:spTgt spid="523"/>
                                        </p:tgtEl>
                                      </p:cBhvr>
                                    </p:animEffect>
                                  </p:childTnLst>
                                </p:cTn>
                              </p:par>
                              <p:par>
                                <p:cTn id="329" presetID="31" presetClass="entr" presetSubtype="0" fill="hold" nodeType="withEffect">
                                  <p:stCondLst>
                                    <p:cond delay="0"/>
                                  </p:stCondLst>
                                  <p:childTnLst>
                                    <p:set>
                                      <p:cBhvr>
                                        <p:cTn id="330" dur="1" fill="hold">
                                          <p:stCondLst>
                                            <p:cond delay="0"/>
                                          </p:stCondLst>
                                        </p:cTn>
                                        <p:tgtEl>
                                          <p:spTgt spid="524"/>
                                        </p:tgtEl>
                                        <p:attrNameLst>
                                          <p:attrName>style.visibility</p:attrName>
                                        </p:attrNameLst>
                                      </p:cBhvr>
                                      <p:to>
                                        <p:strVal val="visible"/>
                                      </p:to>
                                    </p:set>
                                    <p:anim calcmode="lin" valueType="num">
                                      <p:cBhvr>
                                        <p:cTn id="331" dur="1000" fill="hold"/>
                                        <p:tgtEl>
                                          <p:spTgt spid="524"/>
                                        </p:tgtEl>
                                        <p:attrNameLst>
                                          <p:attrName>ppt_w</p:attrName>
                                        </p:attrNameLst>
                                      </p:cBhvr>
                                      <p:tavLst>
                                        <p:tav tm="0">
                                          <p:val>
                                            <p:fltVal val="0"/>
                                          </p:val>
                                        </p:tav>
                                        <p:tav tm="100000">
                                          <p:val>
                                            <p:strVal val="#ppt_w"/>
                                          </p:val>
                                        </p:tav>
                                      </p:tavLst>
                                    </p:anim>
                                    <p:anim calcmode="lin" valueType="num">
                                      <p:cBhvr>
                                        <p:cTn id="332" dur="1000" fill="hold"/>
                                        <p:tgtEl>
                                          <p:spTgt spid="524"/>
                                        </p:tgtEl>
                                        <p:attrNameLst>
                                          <p:attrName>ppt_h</p:attrName>
                                        </p:attrNameLst>
                                      </p:cBhvr>
                                      <p:tavLst>
                                        <p:tav tm="0">
                                          <p:val>
                                            <p:fltVal val="0"/>
                                          </p:val>
                                        </p:tav>
                                        <p:tav tm="100000">
                                          <p:val>
                                            <p:strVal val="#ppt_h"/>
                                          </p:val>
                                        </p:tav>
                                      </p:tavLst>
                                    </p:anim>
                                    <p:anim calcmode="lin" valueType="num">
                                      <p:cBhvr>
                                        <p:cTn id="333" dur="1000" fill="hold"/>
                                        <p:tgtEl>
                                          <p:spTgt spid="524"/>
                                        </p:tgtEl>
                                        <p:attrNameLst>
                                          <p:attrName>style.rotation</p:attrName>
                                        </p:attrNameLst>
                                      </p:cBhvr>
                                      <p:tavLst>
                                        <p:tav tm="0">
                                          <p:val>
                                            <p:fltVal val="90"/>
                                          </p:val>
                                        </p:tav>
                                        <p:tav tm="100000">
                                          <p:val>
                                            <p:fltVal val="0"/>
                                          </p:val>
                                        </p:tav>
                                      </p:tavLst>
                                    </p:anim>
                                    <p:animEffect transition="in" filter="fade">
                                      <p:cBhvr>
                                        <p:cTn id="334" dur="1000"/>
                                        <p:tgtEl>
                                          <p:spTgt spid="524"/>
                                        </p:tgtEl>
                                      </p:cBhvr>
                                    </p:animEffect>
                                  </p:childTnLst>
                                </p:cTn>
                              </p:par>
                              <p:par>
                                <p:cTn id="335" presetID="31" presetClass="entr" presetSubtype="0" fill="hold" nodeType="withEffect">
                                  <p:stCondLst>
                                    <p:cond delay="0"/>
                                  </p:stCondLst>
                                  <p:childTnLst>
                                    <p:set>
                                      <p:cBhvr>
                                        <p:cTn id="336" dur="1" fill="hold">
                                          <p:stCondLst>
                                            <p:cond delay="0"/>
                                          </p:stCondLst>
                                        </p:cTn>
                                        <p:tgtEl>
                                          <p:spTgt spid="28"/>
                                        </p:tgtEl>
                                        <p:attrNameLst>
                                          <p:attrName>style.visibility</p:attrName>
                                        </p:attrNameLst>
                                      </p:cBhvr>
                                      <p:to>
                                        <p:strVal val="visible"/>
                                      </p:to>
                                    </p:set>
                                    <p:anim calcmode="lin" valueType="num">
                                      <p:cBhvr>
                                        <p:cTn id="337" dur="1000" fill="hold"/>
                                        <p:tgtEl>
                                          <p:spTgt spid="28"/>
                                        </p:tgtEl>
                                        <p:attrNameLst>
                                          <p:attrName>ppt_w</p:attrName>
                                        </p:attrNameLst>
                                      </p:cBhvr>
                                      <p:tavLst>
                                        <p:tav tm="0">
                                          <p:val>
                                            <p:fltVal val="0"/>
                                          </p:val>
                                        </p:tav>
                                        <p:tav tm="100000">
                                          <p:val>
                                            <p:strVal val="#ppt_w"/>
                                          </p:val>
                                        </p:tav>
                                      </p:tavLst>
                                    </p:anim>
                                    <p:anim calcmode="lin" valueType="num">
                                      <p:cBhvr>
                                        <p:cTn id="338" dur="1000" fill="hold"/>
                                        <p:tgtEl>
                                          <p:spTgt spid="28"/>
                                        </p:tgtEl>
                                        <p:attrNameLst>
                                          <p:attrName>ppt_h</p:attrName>
                                        </p:attrNameLst>
                                      </p:cBhvr>
                                      <p:tavLst>
                                        <p:tav tm="0">
                                          <p:val>
                                            <p:fltVal val="0"/>
                                          </p:val>
                                        </p:tav>
                                        <p:tav tm="100000">
                                          <p:val>
                                            <p:strVal val="#ppt_h"/>
                                          </p:val>
                                        </p:tav>
                                      </p:tavLst>
                                    </p:anim>
                                    <p:anim calcmode="lin" valueType="num">
                                      <p:cBhvr>
                                        <p:cTn id="339" dur="1000" fill="hold"/>
                                        <p:tgtEl>
                                          <p:spTgt spid="28"/>
                                        </p:tgtEl>
                                        <p:attrNameLst>
                                          <p:attrName>style.rotation</p:attrName>
                                        </p:attrNameLst>
                                      </p:cBhvr>
                                      <p:tavLst>
                                        <p:tav tm="0">
                                          <p:val>
                                            <p:fltVal val="90"/>
                                          </p:val>
                                        </p:tav>
                                        <p:tav tm="100000">
                                          <p:val>
                                            <p:fltVal val="0"/>
                                          </p:val>
                                        </p:tav>
                                      </p:tavLst>
                                    </p:anim>
                                    <p:animEffect transition="in" filter="fade">
                                      <p:cBhvr>
                                        <p:cTn id="340" dur="1000"/>
                                        <p:tgtEl>
                                          <p:spTgt spid="28"/>
                                        </p:tgtEl>
                                      </p:cBhvr>
                                    </p:animEffect>
                                  </p:childTnLst>
                                </p:cTn>
                              </p:par>
                              <p:par>
                                <p:cTn id="341" presetID="31" presetClass="entr" presetSubtype="0" fill="hold" nodeType="withEffect">
                                  <p:stCondLst>
                                    <p:cond delay="0"/>
                                  </p:stCondLst>
                                  <p:childTnLst>
                                    <p:set>
                                      <p:cBhvr>
                                        <p:cTn id="342" dur="1" fill="hold">
                                          <p:stCondLst>
                                            <p:cond delay="0"/>
                                          </p:stCondLst>
                                        </p:cTn>
                                        <p:tgtEl>
                                          <p:spTgt spid="30"/>
                                        </p:tgtEl>
                                        <p:attrNameLst>
                                          <p:attrName>style.visibility</p:attrName>
                                        </p:attrNameLst>
                                      </p:cBhvr>
                                      <p:to>
                                        <p:strVal val="visible"/>
                                      </p:to>
                                    </p:set>
                                    <p:anim calcmode="lin" valueType="num">
                                      <p:cBhvr>
                                        <p:cTn id="343" dur="1000" fill="hold"/>
                                        <p:tgtEl>
                                          <p:spTgt spid="30"/>
                                        </p:tgtEl>
                                        <p:attrNameLst>
                                          <p:attrName>ppt_w</p:attrName>
                                        </p:attrNameLst>
                                      </p:cBhvr>
                                      <p:tavLst>
                                        <p:tav tm="0">
                                          <p:val>
                                            <p:fltVal val="0"/>
                                          </p:val>
                                        </p:tav>
                                        <p:tav tm="100000">
                                          <p:val>
                                            <p:strVal val="#ppt_w"/>
                                          </p:val>
                                        </p:tav>
                                      </p:tavLst>
                                    </p:anim>
                                    <p:anim calcmode="lin" valueType="num">
                                      <p:cBhvr>
                                        <p:cTn id="344" dur="1000" fill="hold"/>
                                        <p:tgtEl>
                                          <p:spTgt spid="30"/>
                                        </p:tgtEl>
                                        <p:attrNameLst>
                                          <p:attrName>ppt_h</p:attrName>
                                        </p:attrNameLst>
                                      </p:cBhvr>
                                      <p:tavLst>
                                        <p:tav tm="0">
                                          <p:val>
                                            <p:fltVal val="0"/>
                                          </p:val>
                                        </p:tav>
                                        <p:tav tm="100000">
                                          <p:val>
                                            <p:strVal val="#ppt_h"/>
                                          </p:val>
                                        </p:tav>
                                      </p:tavLst>
                                    </p:anim>
                                    <p:anim calcmode="lin" valueType="num">
                                      <p:cBhvr>
                                        <p:cTn id="345" dur="1000" fill="hold"/>
                                        <p:tgtEl>
                                          <p:spTgt spid="30"/>
                                        </p:tgtEl>
                                        <p:attrNameLst>
                                          <p:attrName>style.rotation</p:attrName>
                                        </p:attrNameLst>
                                      </p:cBhvr>
                                      <p:tavLst>
                                        <p:tav tm="0">
                                          <p:val>
                                            <p:fltVal val="90"/>
                                          </p:val>
                                        </p:tav>
                                        <p:tav tm="100000">
                                          <p:val>
                                            <p:fltVal val="0"/>
                                          </p:val>
                                        </p:tav>
                                      </p:tavLst>
                                    </p:anim>
                                    <p:animEffect transition="in" filter="fade">
                                      <p:cBhvr>
                                        <p:cTn id="346" dur="1000"/>
                                        <p:tgtEl>
                                          <p:spTgt spid="30"/>
                                        </p:tgtEl>
                                      </p:cBhvr>
                                    </p:animEffect>
                                  </p:childTnLst>
                                </p:cTn>
                              </p:par>
                              <p:par>
                                <p:cTn id="347" presetID="31" presetClass="entr" presetSubtype="0" fill="hold" nodeType="withEffect">
                                  <p:stCondLst>
                                    <p:cond delay="0"/>
                                  </p:stCondLst>
                                  <p:childTnLst>
                                    <p:set>
                                      <p:cBhvr>
                                        <p:cTn id="348" dur="1" fill="hold">
                                          <p:stCondLst>
                                            <p:cond delay="0"/>
                                          </p:stCondLst>
                                        </p:cTn>
                                        <p:tgtEl>
                                          <p:spTgt spid="31"/>
                                        </p:tgtEl>
                                        <p:attrNameLst>
                                          <p:attrName>style.visibility</p:attrName>
                                        </p:attrNameLst>
                                      </p:cBhvr>
                                      <p:to>
                                        <p:strVal val="visible"/>
                                      </p:to>
                                    </p:set>
                                    <p:anim calcmode="lin" valueType="num">
                                      <p:cBhvr>
                                        <p:cTn id="349" dur="1000" fill="hold"/>
                                        <p:tgtEl>
                                          <p:spTgt spid="31"/>
                                        </p:tgtEl>
                                        <p:attrNameLst>
                                          <p:attrName>ppt_w</p:attrName>
                                        </p:attrNameLst>
                                      </p:cBhvr>
                                      <p:tavLst>
                                        <p:tav tm="0">
                                          <p:val>
                                            <p:fltVal val="0"/>
                                          </p:val>
                                        </p:tav>
                                        <p:tav tm="100000">
                                          <p:val>
                                            <p:strVal val="#ppt_w"/>
                                          </p:val>
                                        </p:tav>
                                      </p:tavLst>
                                    </p:anim>
                                    <p:anim calcmode="lin" valueType="num">
                                      <p:cBhvr>
                                        <p:cTn id="350" dur="1000" fill="hold"/>
                                        <p:tgtEl>
                                          <p:spTgt spid="31"/>
                                        </p:tgtEl>
                                        <p:attrNameLst>
                                          <p:attrName>ppt_h</p:attrName>
                                        </p:attrNameLst>
                                      </p:cBhvr>
                                      <p:tavLst>
                                        <p:tav tm="0">
                                          <p:val>
                                            <p:fltVal val="0"/>
                                          </p:val>
                                        </p:tav>
                                        <p:tav tm="100000">
                                          <p:val>
                                            <p:strVal val="#ppt_h"/>
                                          </p:val>
                                        </p:tav>
                                      </p:tavLst>
                                    </p:anim>
                                    <p:anim calcmode="lin" valueType="num">
                                      <p:cBhvr>
                                        <p:cTn id="351" dur="1000" fill="hold"/>
                                        <p:tgtEl>
                                          <p:spTgt spid="31"/>
                                        </p:tgtEl>
                                        <p:attrNameLst>
                                          <p:attrName>style.rotation</p:attrName>
                                        </p:attrNameLst>
                                      </p:cBhvr>
                                      <p:tavLst>
                                        <p:tav tm="0">
                                          <p:val>
                                            <p:fltVal val="90"/>
                                          </p:val>
                                        </p:tav>
                                        <p:tav tm="100000">
                                          <p:val>
                                            <p:fltVal val="0"/>
                                          </p:val>
                                        </p:tav>
                                      </p:tavLst>
                                    </p:anim>
                                    <p:animEffect transition="in" filter="fade">
                                      <p:cBhvr>
                                        <p:cTn id="352" dur="1000"/>
                                        <p:tgtEl>
                                          <p:spTgt spid="31"/>
                                        </p:tgtEl>
                                      </p:cBhvr>
                                    </p:animEffect>
                                  </p:childTnLst>
                                </p:cTn>
                              </p:par>
                              <p:par>
                                <p:cTn id="353" presetID="31" presetClass="entr" presetSubtype="0" fill="hold" nodeType="withEffect">
                                  <p:stCondLst>
                                    <p:cond delay="0"/>
                                  </p:stCondLst>
                                  <p:childTnLst>
                                    <p:set>
                                      <p:cBhvr>
                                        <p:cTn id="354" dur="1" fill="hold">
                                          <p:stCondLst>
                                            <p:cond delay="0"/>
                                          </p:stCondLst>
                                        </p:cTn>
                                        <p:tgtEl>
                                          <p:spTgt spid="32"/>
                                        </p:tgtEl>
                                        <p:attrNameLst>
                                          <p:attrName>style.visibility</p:attrName>
                                        </p:attrNameLst>
                                      </p:cBhvr>
                                      <p:to>
                                        <p:strVal val="visible"/>
                                      </p:to>
                                    </p:set>
                                    <p:anim calcmode="lin" valueType="num">
                                      <p:cBhvr>
                                        <p:cTn id="355" dur="1000" fill="hold"/>
                                        <p:tgtEl>
                                          <p:spTgt spid="32"/>
                                        </p:tgtEl>
                                        <p:attrNameLst>
                                          <p:attrName>ppt_w</p:attrName>
                                        </p:attrNameLst>
                                      </p:cBhvr>
                                      <p:tavLst>
                                        <p:tav tm="0">
                                          <p:val>
                                            <p:fltVal val="0"/>
                                          </p:val>
                                        </p:tav>
                                        <p:tav tm="100000">
                                          <p:val>
                                            <p:strVal val="#ppt_w"/>
                                          </p:val>
                                        </p:tav>
                                      </p:tavLst>
                                    </p:anim>
                                    <p:anim calcmode="lin" valueType="num">
                                      <p:cBhvr>
                                        <p:cTn id="356" dur="1000" fill="hold"/>
                                        <p:tgtEl>
                                          <p:spTgt spid="32"/>
                                        </p:tgtEl>
                                        <p:attrNameLst>
                                          <p:attrName>ppt_h</p:attrName>
                                        </p:attrNameLst>
                                      </p:cBhvr>
                                      <p:tavLst>
                                        <p:tav tm="0">
                                          <p:val>
                                            <p:fltVal val="0"/>
                                          </p:val>
                                        </p:tav>
                                        <p:tav tm="100000">
                                          <p:val>
                                            <p:strVal val="#ppt_h"/>
                                          </p:val>
                                        </p:tav>
                                      </p:tavLst>
                                    </p:anim>
                                    <p:anim calcmode="lin" valueType="num">
                                      <p:cBhvr>
                                        <p:cTn id="357" dur="1000" fill="hold"/>
                                        <p:tgtEl>
                                          <p:spTgt spid="32"/>
                                        </p:tgtEl>
                                        <p:attrNameLst>
                                          <p:attrName>style.rotation</p:attrName>
                                        </p:attrNameLst>
                                      </p:cBhvr>
                                      <p:tavLst>
                                        <p:tav tm="0">
                                          <p:val>
                                            <p:fltVal val="90"/>
                                          </p:val>
                                        </p:tav>
                                        <p:tav tm="100000">
                                          <p:val>
                                            <p:fltVal val="0"/>
                                          </p:val>
                                        </p:tav>
                                      </p:tavLst>
                                    </p:anim>
                                    <p:animEffect transition="in" filter="fade">
                                      <p:cBhvr>
                                        <p:cTn id="358" dur="1000"/>
                                        <p:tgtEl>
                                          <p:spTgt spid="32"/>
                                        </p:tgtEl>
                                      </p:cBhvr>
                                    </p:animEffect>
                                  </p:childTnLst>
                                </p:cTn>
                              </p:par>
                              <p:par>
                                <p:cTn id="359" presetID="31" presetClass="entr" presetSubtype="0" fill="hold" nodeType="withEffect">
                                  <p:stCondLst>
                                    <p:cond delay="0"/>
                                  </p:stCondLst>
                                  <p:childTnLst>
                                    <p:set>
                                      <p:cBhvr>
                                        <p:cTn id="360" dur="1" fill="hold">
                                          <p:stCondLst>
                                            <p:cond delay="0"/>
                                          </p:stCondLst>
                                        </p:cTn>
                                        <p:tgtEl>
                                          <p:spTgt spid="37"/>
                                        </p:tgtEl>
                                        <p:attrNameLst>
                                          <p:attrName>style.visibility</p:attrName>
                                        </p:attrNameLst>
                                      </p:cBhvr>
                                      <p:to>
                                        <p:strVal val="visible"/>
                                      </p:to>
                                    </p:set>
                                    <p:anim calcmode="lin" valueType="num">
                                      <p:cBhvr>
                                        <p:cTn id="361" dur="1000" fill="hold"/>
                                        <p:tgtEl>
                                          <p:spTgt spid="37"/>
                                        </p:tgtEl>
                                        <p:attrNameLst>
                                          <p:attrName>ppt_w</p:attrName>
                                        </p:attrNameLst>
                                      </p:cBhvr>
                                      <p:tavLst>
                                        <p:tav tm="0">
                                          <p:val>
                                            <p:fltVal val="0"/>
                                          </p:val>
                                        </p:tav>
                                        <p:tav tm="100000">
                                          <p:val>
                                            <p:strVal val="#ppt_w"/>
                                          </p:val>
                                        </p:tav>
                                      </p:tavLst>
                                    </p:anim>
                                    <p:anim calcmode="lin" valueType="num">
                                      <p:cBhvr>
                                        <p:cTn id="362" dur="1000" fill="hold"/>
                                        <p:tgtEl>
                                          <p:spTgt spid="37"/>
                                        </p:tgtEl>
                                        <p:attrNameLst>
                                          <p:attrName>ppt_h</p:attrName>
                                        </p:attrNameLst>
                                      </p:cBhvr>
                                      <p:tavLst>
                                        <p:tav tm="0">
                                          <p:val>
                                            <p:fltVal val="0"/>
                                          </p:val>
                                        </p:tav>
                                        <p:tav tm="100000">
                                          <p:val>
                                            <p:strVal val="#ppt_h"/>
                                          </p:val>
                                        </p:tav>
                                      </p:tavLst>
                                    </p:anim>
                                    <p:anim calcmode="lin" valueType="num">
                                      <p:cBhvr>
                                        <p:cTn id="363" dur="1000" fill="hold"/>
                                        <p:tgtEl>
                                          <p:spTgt spid="37"/>
                                        </p:tgtEl>
                                        <p:attrNameLst>
                                          <p:attrName>style.rotation</p:attrName>
                                        </p:attrNameLst>
                                      </p:cBhvr>
                                      <p:tavLst>
                                        <p:tav tm="0">
                                          <p:val>
                                            <p:fltVal val="90"/>
                                          </p:val>
                                        </p:tav>
                                        <p:tav tm="100000">
                                          <p:val>
                                            <p:fltVal val="0"/>
                                          </p:val>
                                        </p:tav>
                                      </p:tavLst>
                                    </p:anim>
                                    <p:animEffect transition="in" filter="fade">
                                      <p:cBhvr>
                                        <p:cTn id="364" dur="1000"/>
                                        <p:tgtEl>
                                          <p:spTgt spid="37"/>
                                        </p:tgtEl>
                                      </p:cBhvr>
                                    </p:animEffect>
                                  </p:childTnLst>
                                </p:cTn>
                              </p:par>
                              <p:par>
                                <p:cTn id="365" presetID="31" presetClass="entr" presetSubtype="0" fill="hold" nodeType="withEffect">
                                  <p:stCondLst>
                                    <p:cond delay="0"/>
                                  </p:stCondLst>
                                  <p:childTnLst>
                                    <p:set>
                                      <p:cBhvr>
                                        <p:cTn id="366" dur="1" fill="hold">
                                          <p:stCondLst>
                                            <p:cond delay="0"/>
                                          </p:stCondLst>
                                        </p:cTn>
                                        <p:tgtEl>
                                          <p:spTgt spid="40"/>
                                        </p:tgtEl>
                                        <p:attrNameLst>
                                          <p:attrName>style.visibility</p:attrName>
                                        </p:attrNameLst>
                                      </p:cBhvr>
                                      <p:to>
                                        <p:strVal val="visible"/>
                                      </p:to>
                                    </p:set>
                                    <p:anim calcmode="lin" valueType="num">
                                      <p:cBhvr>
                                        <p:cTn id="367" dur="1000" fill="hold"/>
                                        <p:tgtEl>
                                          <p:spTgt spid="40"/>
                                        </p:tgtEl>
                                        <p:attrNameLst>
                                          <p:attrName>ppt_w</p:attrName>
                                        </p:attrNameLst>
                                      </p:cBhvr>
                                      <p:tavLst>
                                        <p:tav tm="0">
                                          <p:val>
                                            <p:fltVal val="0"/>
                                          </p:val>
                                        </p:tav>
                                        <p:tav tm="100000">
                                          <p:val>
                                            <p:strVal val="#ppt_w"/>
                                          </p:val>
                                        </p:tav>
                                      </p:tavLst>
                                    </p:anim>
                                    <p:anim calcmode="lin" valueType="num">
                                      <p:cBhvr>
                                        <p:cTn id="368" dur="1000" fill="hold"/>
                                        <p:tgtEl>
                                          <p:spTgt spid="40"/>
                                        </p:tgtEl>
                                        <p:attrNameLst>
                                          <p:attrName>ppt_h</p:attrName>
                                        </p:attrNameLst>
                                      </p:cBhvr>
                                      <p:tavLst>
                                        <p:tav tm="0">
                                          <p:val>
                                            <p:fltVal val="0"/>
                                          </p:val>
                                        </p:tav>
                                        <p:tav tm="100000">
                                          <p:val>
                                            <p:strVal val="#ppt_h"/>
                                          </p:val>
                                        </p:tav>
                                      </p:tavLst>
                                    </p:anim>
                                    <p:anim calcmode="lin" valueType="num">
                                      <p:cBhvr>
                                        <p:cTn id="369" dur="1000" fill="hold"/>
                                        <p:tgtEl>
                                          <p:spTgt spid="40"/>
                                        </p:tgtEl>
                                        <p:attrNameLst>
                                          <p:attrName>style.rotation</p:attrName>
                                        </p:attrNameLst>
                                      </p:cBhvr>
                                      <p:tavLst>
                                        <p:tav tm="0">
                                          <p:val>
                                            <p:fltVal val="90"/>
                                          </p:val>
                                        </p:tav>
                                        <p:tav tm="100000">
                                          <p:val>
                                            <p:fltVal val="0"/>
                                          </p:val>
                                        </p:tav>
                                      </p:tavLst>
                                    </p:anim>
                                    <p:animEffect transition="in" filter="fade">
                                      <p:cBhvr>
                                        <p:cTn id="370" dur="1000"/>
                                        <p:tgtEl>
                                          <p:spTgt spid="40"/>
                                        </p:tgtEl>
                                      </p:cBhvr>
                                    </p:animEffect>
                                  </p:childTnLst>
                                </p:cTn>
                              </p:par>
                              <p:par>
                                <p:cTn id="371" presetID="31" presetClass="entr" presetSubtype="0" fill="hold" nodeType="withEffect">
                                  <p:stCondLst>
                                    <p:cond delay="0"/>
                                  </p:stCondLst>
                                  <p:childTnLst>
                                    <p:set>
                                      <p:cBhvr>
                                        <p:cTn id="372" dur="1" fill="hold">
                                          <p:stCondLst>
                                            <p:cond delay="0"/>
                                          </p:stCondLst>
                                        </p:cTn>
                                        <p:tgtEl>
                                          <p:spTgt spid="42"/>
                                        </p:tgtEl>
                                        <p:attrNameLst>
                                          <p:attrName>style.visibility</p:attrName>
                                        </p:attrNameLst>
                                      </p:cBhvr>
                                      <p:to>
                                        <p:strVal val="visible"/>
                                      </p:to>
                                    </p:set>
                                    <p:anim calcmode="lin" valueType="num">
                                      <p:cBhvr>
                                        <p:cTn id="373" dur="1000" fill="hold"/>
                                        <p:tgtEl>
                                          <p:spTgt spid="42"/>
                                        </p:tgtEl>
                                        <p:attrNameLst>
                                          <p:attrName>ppt_w</p:attrName>
                                        </p:attrNameLst>
                                      </p:cBhvr>
                                      <p:tavLst>
                                        <p:tav tm="0">
                                          <p:val>
                                            <p:fltVal val="0"/>
                                          </p:val>
                                        </p:tav>
                                        <p:tav tm="100000">
                                          <p:val>
                                            <p:strVal val="#ppt_w"/>
                                          </p:val>
                                        </p:tav>
                                      </p:tavLst>
                                    </p:anim>
                                    <p:anim calcmode="lin" valueType="num">
                                      <p:cBhvr>
                                        <p:cTn id="374" dur="1000" fill="hold"/>
                                        <p:tgtEl>
                                          <p:spTgt spid="42"/>
                                        </p:tgtEl>
                                        <p:attrNameLst>
                                          <p:attrName>ppt_h</p:attrName>
                                        </p:attrNameLst>
                                      </p:cBhvr>
                                      <p:tavLst>
                                        <p:tav tm="0">
                                          <p:val>
                                            <p:fltVal val="0"/>
                                          </p:val>
                                        </p:tav>
                                        <p:tav tm="100000">
                                          <p:val>
                                            <p:strVal val="#ppt_h"/>
                                          </p:val>
                                        </p:tav>
                                      </p:tavLst>
                                    </p:anim>
                                    <p:anim calcmode="lin" valueType="num">
                                      <p:cBhvr>
                                        <p:cTn id="375" dur="1000" fill="hold"/>
                                        <p:tgtEl>
                                          <p:spTgt spid="42"/>
                                        </p:tgtEl>
                                        <p:attrNameLst>
                                          <p:attrName>style.rotation</p:attrName>
                                        </p:attrNameLst>
                                      </p:cBhvr>
                                      <p:tavLst>
                                        <p:tav tm="0">
                                          <p:val>
                                            <p:fltVal val="90"/>
                                          </p:val>
                                        </p:tav>
                                        <p:tav tm="100000">
                                          <p:val>
                                            <p:fltVal val="0"/>
                                          </p:val>
                                        </p:tav>
                                      </p:tavLst>
                                    </p:anim>
                                    <p:animEffect transition="in" filter="fade">
                                      <p:cBhvr>
                                        <p:cTn id="376" dur="1000"/>
                                        <p:tgtEl>
                                          <p:spTgt spid="42"/>
                                        </p:tgtEl>
                                      </p:cBhvr>
                                    </p:animEffect>
                                  </p:childTnLst>
                                </p:cTn>
                              </p:par>
                              <p:par>
                                <p:cTn id="377" presetID="31" presetClass="entr" presetSubtype="0" fill="hold" nodeType="withEffect">
                                  <p:stCondLst>
                                    <p:cond delay="0"/>
                                  </p:stCondLst>
                                  <p:childTnLst>
                                    <p:set>
                                      <p:cBhvr>
                                        <p:cTn id="378" dur="1" fill="hold">
                                          <p:stCondLst>
                                            <p:cond delay="0"/>
                                          </p:stCondLst>
                                        </p:cTn>
                                        <p:tgtEl>
                                          <p:spTgt spid="44"/>
                                        </p:tgtEl>
                                        <p:attrNameLst>
                                          <p:attrName>style.visibility</p:attrName>
                                        </p:attrNameLst>
                                      </p:cBhvr>
                                      <p:to>
                                        <p:strVal val="visible"/>
                                      </p:to>
                                    </p:set>
                                    <p:anim calcmode="lin" valueType="num">
                                      <p:cBhvr>
                                        <p:cTn id="379" dur="1000" fill="hold"/>
                                        <p:tgtEl>
                                          <p:spTgt spid="44"/>
                                        </p:tgtEl>
                                        <p:attrNameLst>
                                          <p:attrName>ppt_w</p:attrName>
                                        </p:attrNameLst>
                                      </p:cBhvr>
                                      <p:tavLst>
                                        <p:tav tm="0">
                                          <p:val>
                                            <p:fltVal val="0"/>
                                          </p:val>
                                        </p:tav>
                                        <p:tav tm="100000">
                                          <p:val>
                                            <p:strVal val="#ppt_w"/>
                                          </p:val>
                                        </p:tav>
                                      </p:tavLst>
                                    </p:anim>
                                    <p:anim calcmode="lin" valueType="num">
                                      <p:cBhvr>
                                        <p:cTn id="380" dur="1000" fill="hold"/>
                                        <p:tgtEl>
                                          <p:spTgt spid="44"/>
                                        </p:tgtEl>
                                        <p:attrNameLst>
                                          <p:attrName>ppt_h</p:attrName>
                                        </p:attrNameLst>
                                      </p:cBhvr>
                                      <p:tavLst>
                                        <p:tav tm="0">
                                          <p:val>
                                            <p:fltVal val="0"/>
                                          </p:val>
                                        </p:tav>
                                        <p:tav tm="100000">
                                          <p:val>
                                            <p:strVal val="#ppt_h"/>
                                          </p:val>
                                        </p:tav>
                                      </p:tavLst>
                                    </p:anim>
                                    <p:anim calcmode="lin" valueType="num">
                                      <p:cBhvr>
                                        <p:cTn id="381" dur="1000" fill="hold"/>
                                        <p:tgtEl>
                                          <p:spTgt spid="44"/>
                                        </p:tgtEl>
                                        <p:attrNameLst>
                                          <p:attrName>style.rotation</p:attrName>
                                        </p:attrNameLst>
                                      </p:cBhvr>
                                      <p:tavLst>
                                        <p:tav tm="0">
                                          <p:val>
                                            <p:fltVal val="90"/>
                                          </p:val>
                                        </p:tav>
                                        <p:tav tm="100000">
                                          <p:val>
                                            <p:fltVal val="0"/>
                                          </p:val>
                                        </p:tav>
                                      </p:tavLst>
                                    </p:anim>
                                    <p:animEffect transition="in" filter="fade">
                                      <p:cBhvr>
                                        <p:cTn id="382" dur="1000"/>
                                        <p:tgtEl>
                                          <p:spTgt spid="44"/>
                                        </p:tgtEl>
                                      </p:cBhvr>
                                    </p:animEffect>
                                  </p:childTnLst>
                                </p:cTn>
                              </p:par>
                              <p:par>
                                <p:cTn id="383" presetID="31" presetClass="entr" presetSubtype="0" fill="hold" nodeType="withEffect">
                                  <p:stCondLst>
                                    <p:cond delay="0"/>
                                  </p:stCondLst>
                                  <p:childTnLst>
                                    <p:set>
                                      <p:cBhvr>
                                        <p:cTn id="384" dur="1" fill="hold">
                                          <p:stCondLst>
                                            <p:cond delay="0"/>
                                          </p:stCondLst>
                                        </p:cTn>
                                        <p:tgtEl>
                                          <p:spTgt spid="46"/>
                                        </p:tgtEl>
                                        <p:attrNameLst>
                                          <p:attrName>style.visibility</p:attrName>
                                        </p:attrNameLst>
                                      </p:cBhvr>
                                      <p:to>
                                        <p:strVal val="visible"/>
                                      </p:to>
                                    </p:set>
                                    <p:anim calcmode="lin" valueType="num">
                                      <p:cBhvr>
                                        <p:cTn id="385" dur="1000" fill="hold"/>
                                        <p:tgtEl>
                                          <p:spTgt spid="46"/>
                                        </p:tgtEl>
                                        <p:attrNameLst>
                                          <p:attrName>ppt_w</p:attrName>
                                        </p:attrNameLst>
                                      </p:cBhvr>
                                      <p:tavLst>
                                        <p:tav tm="0">
                                          <p:val>
                                            <p:fltVal val="0"/>
                                          </p:val>
                                        </p:tav>
                                        <p:tav tm="100000">
                                          <p:val>
                                            <p:strVal val="#ppt_w"/>
                                          </p:val>
                                        </p:tav>
                                      </p:tavLst>
                                    </p:anim>
                                    <p:anim calcmode="lin" valueType="num">
                                      <p:cBhvr>
                                        <p:cTn id="386" dur="1000" fill="hold"/>
                                        <p:tgtEl>
                                          <p:spTgt spid="46"/>
                                        </p:tgtEl>
                                        <p:attrNameLst>
                                          <p:attrName>ppt_h</p:attrName>
                                        </p:attrNameLst>
                                      </p:cBhvr>
                                      <p:tavLst>
                                        <p:tav tm="0">
                                          <p:val>
                                            <p:fltVal val="0"/>
                                          </p:val>
                                        </p:tav>
                                        <p:tav tm="100000">
                                          <p:val>
                                            <p:strVal val="#ppt_h"/>
                                          </p:val>
                                        </p:tav>
                                      </p:tavLst>
                                    </p:anim>
                                    <p:anim calcmode="lin" valueType="num">
                                      <p:cBhvr>
                                        <p:cTn id="387" dur="1000" fill="hold"/>
                                        <p:tgtEl>
                                          <p:spTgt spid="46"/>
                                        </p:tgtEl>
                                        <p:attrNameLst>
                                          <p:attrName>style.rotation</p:attrName>
                                        </p:attrNameLst>
                                      </p:cBhvr>
                                      <p:tavLst>
                                        <p:tav tm="0">
                                          <p:val>
                                            <p:fltVal val="90"/>
                                          </p:val>
                                        </p:tav>
                                        <p:tav tm="100000">
                                          <p:val>
                                            <p:fltVal val="0"/>
                                          </p:val>
                                        </p:tav>
                                      </p:tavLst>
                                    </p:anim>
                                    <p:animEffect transition="in" filter="fade">
                                      <p:cBhvr>
                                        <p:cTn id="388" dur="1000"/>
                                        <p:tgtEl>
                                          <p:spTgt spid="46"/>
                                        </p:tgtEl>
                                      </p:cBhvr>
                                    </p:animEffect>
                                  </p:childTnLst>
                                </p:cTn>
                              </p:par>
                              <p:par>
                                <p:cTn id="389" presetID="31" presetClass="entr" presetSubtype="0" fill="hold" nodeType="withEffect">
                                  <p:stCondLst>
                                    <p:cond delay="0"/>
                                  </p:stCondLst>
                                  <p:childTnLst>
                                    <p:set>
                                      <p:cBhvr>
                                        <p:cTn id="390" dur="1" fill="hold">
                                          <p:stCondLst>
                                            <p:cond delay="0"/>
                                          </p:stCondLst>
                                        </p:cTn>
                                        <p:tgtEl>
                                          <p:spTgt spid="47"/>
                                        </p:tgtEl>
                                        <p:attrNameLst>
                                          <p:attrName>style.visibility</p:attrName>
                                        </p:attrNameLst>
                                      </p:cBhvr>
                                      <p:to>
                                        <p:strVal val="visible"/>
                                      </p:to>
                                    </p:set>
                                    <p:anim calcmode="lin" valueType="num">
                                      <p:cBhvr>
                                        <p:cTn id="391" dur="1000" fill="hold"/>
                                        <p:tgtEl>
                                          <p:spTgt spid="47"/>
                                        </p:tgtEl>
                                        <p:attrNameLst>
                                          <p:attrName>ppt_w</p:attrName>
                                        </p:attrNameLst>
                                      </p:cBhvr>
                                      <p:tavLst>
                                        <p:tav tm="0">
                                          <p:val>
                                            <p:fltVal val="0"/>
                                          </p:val>
                                        </p:tav>
                                        <p:tav tm="100000">
                                          <p:val>
                                            <p:strVal val="#ppt_w"/>
                                          </p:val>
                                        </p:tav>
                                      </p:tavLst>
                                    </p:anim>
                                    <p:anim calcmode="lin" valueType="num">
                                      <p:cBhvr>
                                        <p:cTn id="392" dur="1000" fill="hold"/>
                                        <p:tgtEl>
                                          <p:spTgt spid="47"/>
                                        </p:tgtEl>
                                        <p:attrNameLst>
                                          <p:attrName>ppt_h</p:attrName>
                                        </p:attrNameLst>
                                      </p:cBhvr>
                                      <p:tavLst>
                                        <p:tav tm="0">
                                          <p:val>
                                            <p:fltVal val="0"/>
                                          </p:val>
                                        </p:tav>
                                        <p:tav tm="100000">
                                          <p:val>
                                            <p:strVal val="#ppt_h"/>
                                          </p:val>
                                        </p:tav>
                                      </p:tavLst>
                                    </p:anim>
                                    <p:anim calcmode="lin" valueType="num">
                                      <p:cBhvr>
                                        <p:cTn id="393" dur="1000" fill="hold"/>
                                        <p:tgtEl>
                                          <p:spTgt spid="47"/>
                                        </p:tgtEl>
                                        <p:attrNameLst>
                                          <p:attrName>style.rotation</p:attrName>
                                        </p:attrNameLst>
                                      </p:cBhvr>
                                      <p:tavLst>
                                        <p:tav tm="0">
                                          <p:val>
                                            <p:fltVal val="90"/>
                                          </p:val>
                                        </p:tav>
                                        <p:tav tm="100000">
                                          <p:val>
                                            <p:fltVal val="0"/>
                                          </p:val>
                                        </p:tav>
                                      </p:tavLst>
                                    </p:anim>
                                    <p:animEffect transition="in" filter="fade">
                                      <p:cBhvr>
                                        <p:cTn id="394" dur="1000"/>
                                        <p:tgtEl>
                                          <p:spTgt spid="47"/>
                                        </p:tgtEl>
                                      </p:cBhvr>
                                    </p:animEffect>
                                  </p:childTnLst>
                                </p:cTn>
                              </p:par>
                              <p:par>
                                <p:cTn id="395" presetID="31" presetClass="entr" presetSubtype="0" fill="hold" nodeType="withEffect">
                                  <p:stCondLst>
                                    <p:cond delay="0"/>
                                  </p:stCondLst>
                                  <p:childTnLst>
                                    <p:set>
                                      <p:cBhvr>
                                        <p:cTn id="396" dur="1" fill="hold">
                                          <p:stCondLst>
                                            <p:cond delay="0"/>
                                          </p:stCondLst>
                                        </p:cTn>
                                        <p:tgtEl>
                                          <p:spTgt spid="48"/>
                                        </p:tgtEl>
                                        <p:attrNameLst>
                                          <p:attrName>style.visibility</p:attrName>
                                        </p:attrNameLst>
                                      </p:cBhvr>
                                      <p:to>
                                        <p:strVal val="visible"/>
                                      </p:to>
                                    </p:set>
                                    <p:anim calcmode="lin" valueType="num">
                                      <p:cBhvr>
                                        <p:cTn id="397" dur="1000" fill="hold"/>
                                        <p:tgtEl>
                                          <p:spTgt spid="48"/>
                                        </p:tgtEl>
                                        <p:attrNameLst>
                                          <p:attrName>ppt_w</p:attrName>
                                        </p:attrNameLst>
                                      </p:cBhvr>
                                      <p:tavLst>
                                        <p:tav tm="0">
                                          <p:val>
                                            <p:fltVal val="0"/>
                                          </p:val>
                                        </p:tav>
                                        <p:tav tm="100000">
                                          <p:val>
                                            <p:strVal val="#ppt_w"/>
                                          </p:val>
                                        </p:tav>
                                      </p:tavLst>
                                    </p:anim>
                                    <p:anim calcmode="lin" valueType="num">
                                      <p:cBhvr>
                                        <p:cTn id="398" dur="1000" fill="hold"/>
                                        <p:tgtEl>
                                          <p:spTgt spid="48"/>
                                        </p:tgtEl>
                                        <p:attrNameLst>
                                          <p:attrName>ppt_h</p:attrName>
                                        </p:attrNameLst>
                                      </p:cBhvr>
                                      <p:tavLst>
                                        <p:tav tm="0">
                                          <p:val>
                                            <p:fltVal val="0"/>
                                          </p:val>
                                        </p:tav>
                                        <p:tav tm="100000">
                                          <p:val>
                                            <p:strVal val="#ppt_h"/>
                                          </p:val>
                                        </p:tav>
                                      </p:tavLst>
                                    </p:anim>
                                    <p:anim calcmode="lin" valueType="num">
                                      <p:cBhvr>
                                        <p:cTn id="399" dur="1000" fill="hold"/>
                                        <p:tgtEl>
                                          <p:spTgt spid="48"/>
                                        </p:tgtEl>
                                        <p:attrNameLst>
                                          <p:attrName>style.rotation</p:attrName>
                                        </p:attrNameLst>
                                      </p:cBhvr>
                                      <p:tavLst>
                                        <p:tav tm="0">
                                          <p:val>
                                            <p:fltVal val="90"/>
                                          </p:val>
                                        </p:tav>
                                        <p:tav tm="100000">
                                          <p:val>
                                            <p:fltVal val="0"/>
                                          </p:val>
                                        </p:tav>
                                      </p:tavLst>
                                    </p:anim>
                                    <p:animEffect transition="in" filter="fade">
                                      <p:cBhvr>
                                        <p:cTn id="400" dur="1000"/>
                                        <p:tgtEl>
                                          <p:spTgt spid="48"/>
                                        </p:tgtEl>
                                      </p:cBhvr>
                                    </p:animEffect>
                                  </p:childTnLst>
                                </p:cTn>
                              </p:par>
                              <p:par>
                                <p:cTn id="401" presetID="31" presetClass="entr" presetSubtype="0" fill="hold" nodeType="withEffect">
                                  <p:stCondLst>
                                    <p:cond delay="0"/>
                                  </p:stCondLst>
                                  <p:childTnLst>
                                    <p:set>
                                      <p:cBhvr>
                                        <p:cTn id="402" dur="1" fill="hold">
                                          <p:stCondLst>
                                            <p:cond delay="0"/>
                                          </p:stCondLst>
                                        </p:cTn>
                                        <p:tgtEl>
                                          <p:spTgt spid="49"/>
                                        </p:tgtEl>
                                        <p:attrNameLst>
                                          <p:attrName>style.visibility</p:attrName>
                                        </p:attrNameLst>
                                      </p:cBhvr>
                                      <p:to>
                                        <p:strVal val="visible"/>
                                      </p:to>
                                    </p:set>
                                    <p:anim calcmode="lin" valueType="num">
                                      <p:cBhvr>
                                        <p:cTn id="403" dur="1000" fill="hold"/>
                                        <p:tgtEl>
                                          <p:spTgt spid="49"/>
                                        </p:tgtEl>
                                        <p:attrNameLst>
                                          <p:attrName>ppt_w</p:attrName>
                                        </p:attrNameLst>
                                      </p:cBhvr>
                                      <p:tavLst>
                                        <p:tav tm="0">
                                          <p:val>
                                            <p:fltVal val="0"/>
                                          </p:val>
                                        </p:tav>
                                        <p:tav tm="100000">
                                          <p:val>
                                            <p:strVal val="#ppt_w"/>
                                          </p:val>
                                        </p:tav>
                                      </p:tavLst>
                                    </p:anim>
                                    <p:anim calcmode="lin" valueType="num">
                                      <p:cBhvr>
                                        <p:cTn id="404" dur="1000" fill="hold"/>
                                        <p:tgtEl>
                                          <p:spTgt spid="49"/>
                                        </p:tgtEl>
                                        <p:attrNameLst>
                                          <p:attrName>ppt_h</p:attrName>
                                        </p:attrNameLst>
                                      </p:cBhvr>
                                      <p:tavLst>
                                        <p:tav tm="0">
                                          <p:val>
                                            <p:fltVal val="0"/>
                                          </p:val>
                                        </p:tav>
                                        <p:tav tm="100000">
                                          <p:val>
                                            <p:strVal val="#ppt_h"/>
                                          </p:val>
                                        </p:tav>
                                      </p:tavLst>
                                    </p:anim>
                                    <p:anim calcmode="lin" valueType="num">
                                      <p:cBhvr>
                                        <p:cTn id="405" dur="1000" fill="hold"/>
                                        <p:tgtEl>
                                          <p:spTgt spid="49"/>
                                        </p:tgtEl>
                                        <p:attrNameLst>
                                          <p:attrName>style.rotation</p:attrName>
                                        </p:attrNameLst>
                                      </p:cBhvr>
                                      <p:tavLst>
                                        <p:tav tm="0">
                                          <p:val>
                                            <p:fltVal val="90"/>
                                          </p:val>
                                        </p:tav>
                                        <p:tav tm="100000">
                                          <p:val>
                                            <p:fltVal val="0"/>
                                          </p:val>
                                        </p:tav>
                                      </p:tavLst>
                                    </p:anim>
                                    <p:animEffect transition="in" filter="fade">
                                      <p:cBhvr>
                                        <p:cTn id="406" dur="1000"/>
                                        <p:tgtEl>
                                          <p:spTgt spid="49"/>
                                        </p:tgtEl>
                                      </p:cBhvr>
                                    </p:animEffect>
                                  </p:childTnLst>
                                </p:cTn>
                              </p:par>
                              <p:par>
                                <p:cTn id="407" presetID="31" presetClass="entr" presetSubtype="0" fill="hold" nodeType="withEffect">
                                  <p:stCondLst>
                                    <p:cond delay="0"/>
                                  </p:stCondLst>
                                  <p:childTnLst>
                                    <p:set>
                                      <p:cBhvr>
                                        <p:cTn id="408" dur="1" fill="hold">
                                          <p:stCondLst>
                                            <p:cond delay="0"/>
                                          </p:stCondLst>
                                        </p:cTn>
                                        <p:tgtEl>
                                          <p:spTgt spid="50"/>
                                        </p:tgtEl>
                                        <p:attrNameLst>
                                          <p:attrName>style.visibility</p:attrName>
                                        </p:attrNameLst>
                                      </p:cBhvr>
                                      <p:to>
                                        <p:strVal val="visible"/>
                                      </p:to>
                                    </p:set>
                                    <p:anim calcmode="lin" valueType="num">
                                      <p:cBhvr>
                                        <p:cTn id="409" dur="1000" fill="hold"/>
                                        <p:tgtEl>
                                          <p:spTgt spid="50"/>
                                        </p:tgtEl>
                                        <p:attrNameLst>
                                          <p:attrName>ppt_w</p:attrName>
                                        </p:attrNameLst>
                                      </p:cBhvr>
                                      <p:tavLst>
                                        <p:tav tm="0">
                                          <p:val>
                                            <p:fltVal val="0"/>
                                          </p:val>
                                        </p:tav>
                                        <p:tav tm="100000">
                                          <p:val>
                                            <p:strVal val="#ppt_w"/>
                                          </p:val>
                                        </p:tav>
                                      </p:tavLst>
                                    </p:anim>
                                    <p:anim calcmode="lin" valueType="num">
                                      <p:cBhvr>
                                        <p:cTn id="410" dur="1000" fill="hold"/>
                                        <p:tgtEl>
                                          <p:spTgt spid="50"/>
                                        </p:tgtEl>
                                        <p:attrNameLst>
                                          <p:attrName>ppt_h</p:attrName>
                                        </p:attrNameLst>
                                      </p:cBhvr>
                                      <p:tavLst>
                                        <p:tav tm="0">
                                          <p:val>
                                            <p:fltVal val="0"/>
                                          </p:val>
                                        </p:tav>
                                        <p:tav tm="100000">
                                          <p:val>
                                            <p:strVal val="#ppt_h"/>
                                          </p:val>
                                        </p:tav>
                                      </p:tavLst>
                                    </p:anim>
                                    <p:anim calcmode="lin" valueType="num">
                                      <p:cBhvr>
                                        <p:cTn id="411" dur="1000" fill="hold"/>
                                        <p:tgtEl>
                                          <p:spTgt spid="50"/>
                                        </p:tgtEl>
                                        <p:attrNameLst>
                                          <p:attrName>style.rotation</p:attrName>
                                        </p:attrNameLst>
                                      </p:cBhvr>
                                      <p:tavLst>
                                        <p:tav tm="0">
                                          <p:val>
                                            <p:fltVal val="90"/>
                                          </p:val>
                                        </p:tav>
                                        <p:tav tm="100000">
                                          <p:val>
                                            <p:fltVal val="0"/>
                                          </p:val>
                                        </p:tav>
                                      </p:tavLst>
                                    </p:anim>
                                    <p:animEffect transition="in" filter="fade">
                                      <p:cBhvr>
                                        <p:cTn id="412" dur="1000"/>
                                        <p:tgtEl>
                                          <p:spTgt spid="50"/>
                                        </p:tgtEl>
                                      </p:cBhvr>
                                    </p:animEffect>
                                  </p:childTnLst>
                                </p:cTn>
                              </p:par>
                              <p:par>
                                <p:cTn id="413" presetID="31" presetClass="entr" presetSubtype="0" fill="hold" nodeType="withEffect">
                                  <p:stCondLst>
                                    <p:cond delay="0"/>
                                  </p:stCondLst>
                                  <p:childTnLst>
                                    <p:set>
                                      <p:cBhvr>
                                        <p:cTn id="414" dur="1" fill="hold">
                                          <p:stCondLst>
                                            <p:cond delay="0"/>
                                          </p:stCondLst>
                                        </p:cTn>
                                        <p:tgtEl>
                                          <p:spTgt spid="51"/>
                                        </p:tgtEl>
                                        <p:attrNameLst>
                                          <p:attrName>style.visibility</p:attrName>
                                        </p:attrNameLst>
                                      </p:cBhvr>
                                      <p:to>
                                        <p:strVal val="visible"/>
                                      </p:to>
                                    </p:set>
                                    <p:anim calcmode="lin" valueType="num">
                                      <p:cBhvr>
                                        <p:cTn id="415" dur="1000" fill="hold"/>
                                        <p:tgtEl>
                                          <p:spTgt spid="51"/>
                                        </p:tgtEl>
                                        <p:attrNameLst>
                                          <p:attrName>ppt_w</p:attrName>
                                        </p:attrNameLst>
                                      </p:cBhvr>
                                      <p:tavLst>
                                        <p:tav tm="0">
                                          <p:val>
                                            <p:fltVal val="0"/>
                                          </p:val>
                                        </p:tav>
                                        <p:tav tm="100000">
                                          <p:val>
                                            <p:strVal val="#ppt_w"/>
                                          </p:val>
                                        </p:tav>
                                      </p:tavLst>
                                    </p:anim>
                                    <p:anim calcmode="lin" valueType="num">
                                      <p:cBhvr>
                                        <p:cTn id="416" dur="1000" fill="hold"/>
                                        <p:tgtEl>
                                          <p:spTgt spid="51"/>
                                        </p:tgtEl>
                                        <p:attrNameLst>
                                          <p:attrName>ppt_h</p:attrName>
                                        </p:attrNameLst>
                                      </p:cBhvr>
                                      <p:tavLst>
                                        <p:tav tm="0">
                                          <p:val>
                                            <p:fltVal val="0"/>
                                          </p:val>
                                        </p:tav>
                                        <p:tav tm="100000">
                                          <p:val>
                                            <p:strVal val="#ppt_h"/>
                                          </p:val>
                                        </p:tav>
                                      </p:tavLst>
                                    </p:anim>
                                    <p:anim calcmode="lin" valueType="num">
                                      <p:cBhvr>
                                        <p:cTn id="417" dur="1000" fill="hold"/>
                                        <p:tgtEl>
                                          <p:spTgt spid="51"/>
                                        </p:tgtEl>
                                        <p:attrNameLst>
                                          <p:attrName>style.rotation</p:attrName>
                                        </p:attrNameLst>
                                      </p:cBhvr>
                                      <p:tavLst>
                                        <p:tav tm="0">
                                          <p:val>
                                            <p:fltVal val="90"/>
                                          </p:val>
                                        </p:tav>
                                        <p:tav tm="100000">
                                          <p:val>
                                            <p:fltVal val="0"/>
                                          </p:val>
                                        </p:tav>
                                      </p:tavLst>
                                    </p:anim>
                                    <p:animEffect transition="in" filter="fade">
                                      <p:cBhvr>
                                        <p:cTn id="418" dur="1000"/>
                                        <p:tgtEl>
                                          <p:spTgt spid="51"/>
                                        </p:tgtEl>
                                      </p:cBhvr>
                                    </p:animEffect>
                                  </p:childTnLst>
                                </p:cTn>
                              </p:par>
                              <p:par>
                                <p:cTn id="419" presetID="31" presetClass="entr" presetSubtype="0" fill="hold" nodeType="withEffect">
                                  <p:stCondLst>
                                    <p:cond delay="0"/>
                                  </p:stCondLst>
                                  <p:childTnLst>
                                    <p:set>
                                      <p:cBhvr>
                                        <p:cTn id="420" dur="1" fill="hold">
                                          <p:stCondLst>
                                            <p:cond delay="0"/>
                                          </p:stCondLst>
                                        </p:cTn>
                                        <p:tgtEl>
                                          <p:spTgt spid="52"/>
                                        </p:tgtEl>
                                        <p:attrNameLst>
                                          <p:attrName>style.visibility</p:attrName>
                                        </p:attrNameLst>
                                      </p:cBhvr>
                                      <p:to>
                                        <p:strVal val="visible"/>
                                      </p:to>
                                    </p:set>
                                    <p:anim calcmode="lin" valueType="num">
                                      <p:cBhvr>
                                        <p:cTn id="421" dur="1000" fill="hold"/>
                                        <p:tgtEl>
                                          <p:spTgt spid="52"/>
                                        </p:tgtEl>
                                        <p:attrNameLst>
                                          <p:attrName>ppt_w</p:attrName>
                                        </p:attrNameLst>
                                      </p:cBhvr>
                                      <p:tavLst>
                                        <p:tav tm="0">
                                          <p:val>
                                            <p:fltVal val="0"/>
                                          </p:val>
                                        </p:tav>
                                        <p:tav tm="100000">
                                          <p:val>
                                            <p:strVal val="#ppt_w"/>
                                          </p:val>
                                        </p:tav>
                                      </p:tavLst>
                                    </p:anim>
                                    <p:anim calcmode="lin" valueType="num">
                                      <p:cBhvr>
                                        <p:cTn id="422" dur="1000" fill="hold"/>
                                        <p:tgtEl>
                                          <p:spTgt spid="52"/>
                                        </p:tgtEl>
                                        <p:attrNameLst>
                                          <p:attrName>ppt_h</p:attrName>
                                        </p:attrNameLst>
                                      </p:cBhvr>
                                      <p:tavLst>
                                        <p:tav tm="0">
                                          <p:val>
                                            <p:fltVal val="0"/>
                                          </p:val>
                                        </p:tav>
                                        <p:tav tm="100000">
                                          <p:val>
                                            <p:strVal val="#ppt_h"/>
                                          </p:val>
                                        </p:tav>
                                      </p:tavLst>
                                    </p:anim>
                                    <p:anim calcmode="lin" valueType="num">
                                      <p:cBhvr>
                                        <p:cTn id="423" dur="1000" fill="hold"/>
                                        <p:tgtEl>
                                          <p:spTgt spid="52"/>
                                        </p:tgtEl>
                                        <p:attrNameLst>
                                          <p:attrName>style.rotation</p:attrName>
                                        </p:attrNameLst>
                                      </p:cBhvr>
                                      <p:tavLst>
                                        <p:tav tm="0">
                                          <p:val>
                                            <p:fltVal val="90"/>
                                          </p:val>
                                        </p:tav>
                                        <p:tav tm="100000">
                                          <p:val>
                                            <p:fltVal val="0"/>
                                          </p:val>
                                        </p:tav>
                                      </p:tavLst>
                                    </p:anim>
                                    <p:animEffect transition="in" filter="fade">
                                      <p:cBhvr>
                                        <p:cTn id="424" dur="1000"/>
                                        <p:tgtEl>
                                          <p:spTgt spid="52"/>
                                        </p:tgtEl>
                                      </p:cBhvr>
                                    </p:animEffect>
                                  </p:childTnLst>
                                </p:cTn>
                              </p:par>
                              <p:par>
                                <p:cTn id="425" presetID="31" presetClass="entr" presetSubtype="0" fill="hold" nodeType="withEffect">
                                  <p:stCondLst>
                                    <p:cond delay="0"/>
                                  </p:stCondLst>
                                  <p:childTnLst>
                                    <p:set>
                                      <p:cBhvr>
                                        <p:cTn id="426" dur="1" fill="hold">
                                          <p:stCondLst>
                                            <p:cond delay="0"/>
                                          </p:stCondLst>
                                        </p:cTn>
                                        <p:tgtEl>
                                          <p:spTgt spid="53"/>
                                        </p:tgtEl>
                                        <p:attrNameLst>
                                          <p:attrName>style.visibility</p:attrName>
                                        </p:attrNameLst>
                                      </p:cBhvr>
                                      <p:to>
                                        <p:strVal val="visible"/>
                                      </p:to>
                                    </p:set>
                                    <p:anim calcmode="lin" valueType="num">
                                      <p:cBhvr>
                                        <p:cTn id="427" dur="1000" fill="hold"/>
                                        <p:tgtEl>
                                          <p:spTgt spid="53"/>
                                        </p:tgtEl>
                                        <p:attrNameLst>
                                          <p:attrName>ppt_w</p:attrName>
                                        </p:attrNameLst>
                                      </p:cBhvr>
                                      <p:tavLst>
                                        <p:tav tm="0">
                                          <p:val>
                                            <p:fltVal val="0"/>
                                          </p:val>
                                        </p:tav>
                                        <p:tav tm="100000">
                                          <p:val>
                                            <p:strVal val="#ppt_w"/>
                                          </p:val>
                                        </p:tav>
                                      </p:tavLst>
                                    </p:anim>
                                    <p:anim calcmode="lin" valueType="num">
                                      <p:cBhvr>
                                        <p:cTn id="428" dur="1000" fill="hold"/>
                                        <p:tgtEl>
                                          <p:spTgt spid="53"/>
                                        </p:tgtEl>
                                        <p:attrNameLst>
                                          <p:attrName>ppt_h</p:attrName>
                                        </p:attrNameLst>
                                      </p:cBhvr>
                                      <p:tavLst>
                                        <p:tav tm="0">
                                          <p:val>
                                            <p:fltVal val="0"/>
                                          </p:val>
                                        </p:tav>
                                        <p:tav tm="100000">
                                          <p:val>
                                            <p:strVal val="#ppt_h"/>
                                          </p:val>
                                        </p:tav>
                                      </p:tavLst>
                                    </p:anim>
                                    <p:anim calcmode="lin" valueType="num">
                                      <p:cBhvr>
                                        <p:cTn id="429" dur="1000" fill="hold"/>
                                        <p:tgtEl>
                                          <p:spTgt spid="53"/>
                                        </p:tgtEl>
                                        <p:attrNameLst>
                                          <p:attrName>style.rotation</p:attrName>
                                        </p:attrNameLst>
                                      </p:cBhvr>
                                      <p:tavLst>
                                        <p:tav tm="0">
                                          <p:val>
                                            <p:fltVal val="90"/>
                                          </p:val>
                                        </p:tav>
                                        <p:tav tm="100000">
                                          <p:val>
                                            <p:fltVal val="0"/>
                                          </p:val>
                                        </p:tav>
                                      </p:tavLst>
                                    </p:anim>
                                    <p:animEffect transition="in" filter="fade">
                                      <p:cBhvr>
                                        <p:cTn id="430" dur="1000"/>
                                        <p:tgtEl>
                                          <p:spTgt spid="53"/>
                                        </p:tgtEl>
                                      </p:cBhvr>
                                    </p:animEffect>
                                  </p:childTnLst>
                                </p:cTn>
                              </p:par>
                              <p:par>
                                <p:cTn id="431" presetID="31" presetClass="entr" presetSubtype="0" fill="hold" nodeType="withEffect">
                                  <p:stCondLst>
                                    <p:cond delay="0"/>
                                  </p:stCondLst>
                                  <p:childTnLst>
                                    <p:set>
                                      <p:cBhvr>
                                        <p:cTn id="432" dur="1" fill="hold">
                                          <p:stCondLst>
                                            <p:cond delay="0"/>
                                          </p:stCondLst>
                                        </p:cTn>
                                        <p:tgtEl>
                                          <p:spTgt spid="71"/>
                                        </p:tgtEl>
                                        <p:attrNameLst>
                                          <p:attrName>style.visibility</p:attrName>
                                        </p:attrNameLst>
                                      </p:cBhvr>
                                      <p:to>
                                        <p:strVal val="visible"/>
                                      </p:to>
                                    </p:set>
                                    <p:anim calcmode="lin" valueType="num">
                                      <p:cBhvr>
                                        <p:cTn id="433" dur="1000" fill="hold"/>
                                        <p:tgtEl>
                                          <p:spTgt spid="71"/>
                                        </p:tgtEl>
                                        <p:attrNameLst>
                                          <p:attrName>ppt_w</p:attrName>
                                        </p:attrNameLst>
                                      </p:cBhvr>
                                      <p:tavLst>
                                        <p:tav tm="0">
                                          <p:val>
                                            <p:fltVal val="0"/>
                                          </p:val>
                                        </p:tav>
                                        <p:tav tm="100000">
                                          <p:val>
                                            <p:strVal val="#ppt_w"/>
                                          </p:val>
                                        </p:tav>
                                      </p:tavLst>
                                    </p:anim>
                                    <p:anim calcmode="lin" valueType="num">
                                      <p:cBhvr>
                                        <p:cTn id="434" dur="1000" fill="hold"/>
                                        <p:tgtEl>
                                          <p:spTgt spid="71"/>
                                        </p:tgtEl>
                                        <p:attrNameLst>
                                          <p:attrName>ppt_h</p:attrName>
                                        </p:attrNameLst>
                                      </p:cBhvr>
                                      <p:tavLst>
                                        <p:tav tm="0">
                                          <p:val>
                                            <p:fltVal val="0"/>
                                          </p:val>
                                        </p:tav>
                                        <p:tav tm="100000">
                                          <p:val>
                                            <p:strVal val="#ppt_h"/>
                                          </p:val>
                                        </p:tav>
                                      </p:tavLst>
                                    </p:anim>
                                    <p:anim calcmode="lin" valueType="num">
                                      <p:cBhvr>
                                        <p:cTn id="435" dur="1000" fill="hold"/>
                                        <p:tgtEl>
                                          <p:spTgt spid="71"/>
                                        </p:tgtEl>
                                        <p:attrNameLst>
                                          <p:attrName>style.rotation</p:attrName>
                                        </p:attrNameLst>
                                      </p:cBhvr>
                                      <p:tavLst>
                                        <p:tav tm="0">
                                          <p:val>
                                            <p:fltVal val="90"/>
                                          </p:val>
                                        </p:tav>
                                        <p:tav tm="100000">
                                          <p:val>
                                            <p:fltVal val="0"/>
                                          </p:val>
                                        </p:tav>
                                      </p:tavLst>
                                    </p:anim>
                                    <p:animEffect transition="in" filter="fade">
                                      <p:cBhvr>
                                        <p:cTn id="436" dur="1000"/>
                                        <p:tgtEl>
                                          <p:spTgt spid="71"/>
                                        </p:tgtEl>
                                      </p:cBhvr>
                                    </p:animEffect>
                                  </p:childTnLst>
                                </p:cTn>
                              </p:par>
                              <p:par>
                                <p:cTn id="437" presetID="31" presetClass="entr" presetSubtype="0" fill="hold" nodeType="withEffect">
                                  <p:stCondLst>
                                    <p:cond delay="0"/>
                                  </p:stCondLst>
                                  <p:childTnLst>
                                    <p:set>
                                      <p:cBhvr>
                                        <p:cTn id="438" dur="1" fill="hold">
                                          <p:stCondLst>
                                            <p:cond delay="0"/>
                                          </p:stCondLst>
                                        </p:cTn>
                                        <p:tgtEl>
                                          <p:spTgt spid="72"/>
                                        </p:tgtEl>
                                        <p:attrNameLst>
                                          <p:attrName>style.visibility</p:attrName>
                                        </p:attrNameLst>
                                      </p:cBhvr>
                                      <p:to>
                                        <p:strVal val="visible"/>
                                      </p:to>
                                    </p:set>
                                    <p:anim calcmode="lin" valueType="num">
                                      <p:cBhvr>
                                        <p:cTn id="439" dur="1000" fill="hold"/>
                                        <p:tgtEl>
                                          <p:spTgt spid="72"/>
                                        </p:tgtEl>
                                        <p:attrNameLst>
                                          <p:attrName>ppt_w</p:attrName>
                                        </p:attrNameLst>
                                      </p:cBhvr>
                                      <p:tavLst>
                                        <p:tav tm="0">
                                          <p:val>
                                            <p:fltVal val="0"/>
                                          </p:val>
                                        </p:tav>
                                        <p:tav tm="100000">
                                          <p:val>
                                            <p:strVal val="#ppt_w"/>
                                          </p:val>
                                        </p:tav>
                                      </p:tavLst>
                                    </p:anim>
                                    <p:anim calcmode="lin" valueType="num">
                                      <p:cBhvr>
                                        <p:cTn id="440" dur="1000" fill="hold"/>
                                        <p:tgtEl>
                                          <p:spTgt spid="72"/>
                                        </p:tgtEl>
                                        <p:attrNameLst>
                                          <p:attrName>ppt_h</p:attrName>
                                        </p:attrNameLst>
                                      </p:cBhvr>
                                      <p:tavLst>
                                        <p:tav tm="0">
                                          <p:val>
                                            <p:fltVal val="0"/>
                                          </p:val>
                                        </p:tav>
                                        <p:tav tm="100000">
                                          <p:val>
                                            <p:strVal val="#ppt_h"/>
                                          </p:val>
                                        </p:tav>
                                      </p:tavLst>
                                    </p:anim>
                                    <p:anim calcmode="lin" valueType="num">
                                      <p:cBhvr>
                                        <p:cTn id="441" dur="1000" fill="hold"/>
                                        <p:tgtEl>
                                          <p:spTgt spid="72"/>
                                        </p:tgtEl>
                                        <p:attrNameLst>
                                          <p:attrName>style.rotation</p:attrName>
                                        </p:attrNameLst>
                                      </p:cBhvr>
                                      <p:tavLst>
                                        <p:tav tm="0">
                                          <p:val>
                                            <p:fltVal val="90"/>
                                          </p:val>
                                        </p:tav>
                                        <p:tav tm="100000">
                                          <p:val>
                                            <p:fltVal val="0"/>
                                          </p:val>
                                        </p:tav>
                                      </p:tavLst>
                                    </p:anim>
                                    <p:animEffect transition="in" filter="fade">
                                      <p:cBhvr>
                                        <p:cTn id="442" dur="1000"/>
                                        <p:tgtEl>
                                          <p:spTgt spid="72"/>
                                        </p:tgtEl>
                                      </p:cBhvr>
                                    </p:animEffect>
                                  </p:childTnLst>
                                </p:cTn>
                              </p:par>
                              <p:par>
                                <p:cTn id="443" presetID="31" presetClass="entr" presetSubtype="0" fill="hold" nodeType="withEffect">
                                  <p:stCondLst>
                                    <p:cond delay="0"/>
                                  </p:stCondLst>
                                  <p:childTnLst>
                                    <p:set>
                                      <p:cBhvr>
                                        <p:cTn id="444" dur="1" fill="hold">
                                          <p:stCondLst>
                                            <p:cond delay="0"/>
                                          </p:stCondLst>
                                        </p:cTn>
                                        <p:tgtEl>
                                          <p:spTgt spid="73"/>
                                        </p:tgtEl>
                                        <p:attrNameLst>
                                          <p:attrName>style.visibility</p:attrName>
                                        </p:attrNameLst>
                                      </p:cBhvr>
                                      <p:to>
                                        <p:strVal val="visible"/>
                                      </p:to>
                                    </p:set>
                                    <p:anim calcmode="lin" valueType="num">
                                      <p:cBhvr>
                                        <p:cTn id="445" dur="1000" fill="hold"/>
                                        <p:tgtEl>
                                          <p:spTgt spid="73"/>
                                        </p:tgtEl>
                                        <p:attrNameLst>
                                          <p:attrName>ppt_w</p:attrName>
                                        </p:attrNameLst>
                                      </p:cBhvr>
                                      <p:tavLst>
                                        <p:tav tm="0">
                                          <p:val>
                                            <p:fltVal val="0"/>
                                          </p:val>
                                        </p:tav>
                                        <p:tav tm="100000">
                                          <p:val>
                                            <p:strVal val="#ppt_w"/>
                                          </p:val>
                                        </p:tav>
                                      </p:tavLst>
                                    </p:anim>
                                    <p:anim calcmode="lin" valueType="num">
                                      <p:cBhvr>
                                        <p:cTn id="446" dur="1000" fill="hold"/>
                                        <p:tgtEl>
                                          <p:spTgt spid="73"/>
                                        </p:tgtEl>
                                        <p:attrNameLst>
                                          <p:attrName>ppt_h</p:attrName>
                                        </p:attrNameLst>
                                      </p:cBhvr>
                                      <p:tavLst>
                                        <p:tav tm="0">
                                          <p:val>
                                            <p:fltVal val="0"/>
                                          </p:val>
                                        </p:tav>
                                        <p:tav tm="100000">
                                          <p:val>
                                            <p:strVal val="#ppt_h"/>
                                          </p:val>
                                        </p:tav>
                                      </p:tavLst>
                                    </p:anim>
                                    <p:anim calcmode="lin" valueType="num">
                                      <p:cBhvr>
                                        <p:cTn id="447" dur="1000" fill="hold"/>
                                        <p:tgtEl>
                                          <p:spTgt spid="73"/>
                                        </p:tgtEl>
                                        <p:attrNameLst>
                                          <p:attrName>style.rotation</p:attrName>
                                        </p:attrNameLst>
                                      </p:cBhvr>
                                      <p:tavLst>
                                        <p:tav tm="0">
                                          <p:val>
                                            <p:fltVal val="90"/>
                                          </p:val>
                                        </p:tav>
                                        <p:tav tm="100000">
                                          <p:val>
                                            <p:fltVal val="0"/>
                                          </p:val>
                                        </p:tav>
                                      </p:tavLst>
                                    </p:anim>
                                    <p:animEffect transition="in" filter="fade">
                                      <p:cBhvr>
                                        <p:cTn id="448" dur="1000"/>
                                        <p:tgtEl>
                                          <p:spTgt spid="73"/>
                                        </p:tgtEl>
                                      </p:cBhvr>
                                    </p:animEffect>
                                  </p:childTnLst>
                                </p:cTn>
                              </p:par>
                              <p:par>
                                <p:cTn id="449" presetID="31" presetClass="entr" presetSubtype="0" fill="hold" nodeType="withEffect">
                                  <p:stCondLst>
                                    <p:cond delay="0"/>
                                  </p:stCondLst>
                                  <p:childTnLst>
                                    <p:set>
                                      <p:cBhvr>
                                        <p:cTn id="450" dur="1" fill="hold">
                                          <p:stCondLst>
                                            <p:cond delay="0"/>
                                          </p:stCondLst>
                                        </p:cTn>
                                        <p:tgtEl>
                                          <p:spTgt spid="74"/>
                                        </p:tgtEl>
                                        <p:attrNameLst>
                                          <p:attrName>style.visibility</p:attrName>
                                        </p:attrNameLst>
                                      </p:cBhvr>
                                      <p:to>
                                        <p:strVal val="visible"/>
                                      </p:to>
                                    </p:set>
                                    <p:anim calcmode="lin" valueType="num">
                                      <p:cBhvr>
                                        <p:cTn id="451" dur="1000" fill="hold"/>
                                        <p:tgtEl>
                                          <p:spTgt spid="74"/>
                                        </p:tgtEl>
                                        <p:attrNameLst>
                                          <p:attrName>ppt_w</p:attrName>
                                        </p:attrNameLst>
                                      </p:cBhvr>
                                      <p:tavLst>
                                        <p:tav tm="0">
                                          <p:val>
                                            <p:fltVal val="0"/>
                                          </p:val>
                                        </p:tav>
                                        <p:tav tm="100000">
                                          <p:val>
                                            <p:strVal val="#ppt_w"/>
                                          </p:val>
                                        </p:tav>
                                      </p:tavLst>
                                    </p:anim>
                                    <p:anim calcmode="lin" valueType="num">
                                      <p:cBhvr>
                                        <p:cTn id="452" dur="1000" fill="hold"/>
                                        <p:tgtEl>
                                          <p:spTgt spid="74"/>
                                        </p:tgtEl>
                                        <p:attrNameLst>
                                          <p:attrName>ppt_h</p:attrName>
                                        </p:attrNameLst>
                                      </p:cBhvr>
                                      <p:tavLst>
                                        <p:tav tm="0">
                                          <p:val>
                                            <p:fltVal val="0"/>
                                          </p:val>
                                        </p:tav>
                                        <p:tav tm="100000">
                                          <p:val>
                                            <p:strVal val="#ppt_h"/>
                                          </p:val>
                                        </p:tav>
                                      </p:tavLst>
                                    </p:anim>
                                    <p:anim calcmode="lin" valueType="num">
                                      <p:cBhvr>
                                        <p:cTn id="453" dur="1000" fill="hold"/>
                                        <p:tgtEl>
                                          <p:spTgt spid="74"/>
                                        </p:tgtEl>
                                        <p:attrNameLst>
                                          <p:attrName>style.rotation</p:attrName>
                                        </p:attrNameLst>
                                      </p:cBhvr>
                                      <p:tavLst>
                                        <p:tav tm="0">
                                          <p:val>
                                            <p:fltVal val="90"/>
                                          </p:val>
                                        </p:tav>
                                        <p:tav tm="100000">
                                          <p:val>
                                            <p:fltVal val="0"/>
                                          </p:val>
                                        </p:tav>
                                      </p:tavLst>
                                    </p:anim>
                                    <p:animEffect transition="in" filter="fade">
                                      <p:cBhvr>
                                        <p:cTn id="454" dur="1000"/>
                                        <p:tgtEl>
                                          <p:spTgt spid="74"/>
                                        </p:tgtEl>
                                      </p:cBhvr>
                                    </p:animEffect>
                                  </p:childTnLst>
                                </p:cTn>
                              </p:par>
                              <p:par>
                                <p:cTn id="455" presetID="31" presetClass="entr" presetSubtype="0" fill="hold" nodeType="withEffect">
                                  <p:stCondLst>
                                    <p:cond delay="0"/>
                                  </p:stCondLst>
                                  <p:childTnLst>
                                    <p:set>
                                      <p:cBhvr>
                                        <p:cTn id="456" dur="1" fill="hold">
                                          <p:stCondLst>
                                            <p:cond delay="0"/>
                                          </p:stCondLst>
                                        </p:cTn>
                                        <p:tgtEl>
                                          <p:spTgt spid="75"/>
                                        </p:tgtEl>
                                        <p:attrNameLst>
                                          <p:attrName>style.visibility</p:attrName>
                                        </p:attrNameLst>
                                      </p:cBhvr>
                                      <p:to>
                                        <p:strVal val="visible"/>
                                      </p:to>
                                    </p:set>
                                    <p:anim calcmode="lin" valueType="num">
                                      <p:cBhvr>
                                        <p:cTn id="457" dur="1000" fill="hold"/>
                                        <p:tgtEl>
                                          <p:spTgt spid="75"/>
                                        </p:tgtEl>
                                        <p:attrNameLst>
                                          <p:attrName>ppt_w</p:attrName>
                                        </p:attrNameLst>
                                      </p:cBhvr>
                                      <p:tavLst>
                                        <p:tav tm="0">
                                          <p:val>
                                            <p:fltVal val="0"/>
                                          </p:val>
                                        </p:tav>
                                        <p:tav tm="100000">
                                          <p:val>
                                            <p:strVal val="#ppt_w"/>
                                          </p:val>
                                        </p:tav>
                                      </p:tavLst>
                                    </p:anim>
                                    <p:anim calcmode="lin" valueType="num">
                                      <p:cBhvr>
                                        <p:cTn id="458" dur="1000" fill="hold"/>
                                        <p:tgtEl>
                                          <p:spTgt spid="75"/>
                                        </p:tgtEl>
                                        <p:attrNameLst>
                                          <p:attrName>ppt_h</p:attrName>
                                        </p:attrNameLst>
                                      </p:cBhvr>
                                      <p:tavLst>
                                        <p:tav tm="0">
                                          <p:val>
                                            <p:fltVal val="0"/>
                                          </p:val>
                                        </p:tav>
                                        <p:tav tm="100000">
                                          <p:val>
                                            <p:strVal val="#ppt_h"/>
                                          </p:val>
                                        </p:tav>
                                      </p:tavLst>
                                    </p:anim>
                                    <p:anim calcmode="lin" valueType="num">
                                      <p:cBhvr>
                                        <p:cTn id="459" dur="1000" fill="hold"/>
                                        <p:tgtEl>
                                          <p:spTgt spid="75"/>
                                        </p:tgtEl>
                                        <p:attrNameLst>
                                          <p:attrName>style.rotation</p:attrName>
                                        </p:attrNameLst>
                                      </p:cBhvr>
                                      <p:tavLst>
                                        <p:tav tm="0">
                                          <p:val>
                                            <p:fltVal val="90"/>
                                          </p:val>
                                        </p:tav>
                                        <p:tav tm="100000">
                                          <p:val>
                                            <p:fltVal val="0"/>
                                          </p:val>
                                        </p:tav>
                                      </p:tavLst>
                                    </p:anim>
                                    <p:animEffect transition="in" filter="fade">
                                      <p:cBhvr>
                                        <p:cTn id="460" dur="1000"/>
                                        <p:tgtEl>
                                          <p:spTgt spid="75"/>
                                        </p:tgtEl>
                                      </p:cBhvr>
                                    </p:animEffect>
                                  </p:childTnLst>
                                </p:cTn>
                              </p:par>
                              <p:par>
                                <p:cTn id="461" presetID="31" presetClass="entr" presetSubtype="0" fill="hold" nodeType="withEffect">
                                  <p:stCondLst>
                                    <p:cond delay="0"/>
                                  </p:stCondLst>
                                  <p:childTnLst>
                                    <p:set>
                                      <p:cBhvr>
                                        <p:cTn id="462" dur="1" fill="hold">
                                          <p:stCondLst>
                                            <p:cond delay="0"/>
                                          </p:stCondLst>
                                        </p:cTn>
                                        <p:tgtEl>
                                          <p:spTgt spid="76"/>
                                        </p:tgtEl>
                                        <p:attrNameLst>
                                          <p:attrName>style.visibility</p:attrName>
                                        </p:attrNameLst>
                                      </p:cBhvr>
                                      <p:to>
                                        <p:strVal val="visible"/>
                                      </p:to>
                                    </p:set>
                                    <p:anim calcmode="lin" valueType="num">
                                      <p:cBhvr>
                                        <p:cTn id="463" dur="1000" fill="hold"/>
                                        <p:tgtEl>
                                          <p:spTgt spid="76"/>
                                        </p:tgtEl>
                                        <p:attrNameLst>
                                          <p:attrName>ppt_w</p:attrName>
                                        </p:attrNameLst>
                                      </p:cBhvr>
                                      <p:tavLst>
                                        <p:tav tm="0">
                                          <p:val>
                                            <p:fltVal val="0"/>
                                          </p:val>
                                        </p:tav>
                                        <p:tav tm="100000">
                                          <p:val>
                                            <p:strVal val="#ppt_w"/>
                                          </p:val>
                                        </p:tav>
                                      </p:tavLst>
                                    </p:anim>
                                    <p:anim calcmode="lin" valueType="num">
                                      <p:cBhvr>
                                        <p:cTn id="464" dur="1000" fill="hold"/>
                                        <p:tgtEl>
                                          <p:spTgt spid="76"/>
                                        </p:tgtEl>
                                        <p:attrNameLst>
                                          <p:attrName>ppt_h</p:attrName>
                                        </p:attrNameLst>
                                      </p:cBhvr>
                                      <p:tavLst>
                                        <p:tav tm="0">
                                          <p:val>
                                            <p:fltVal val="0"/>
                                          </p:val>
                                        </p:tav>
                                        <p:tav tm="100000">
                                          <p:val>
                                            <p:strVal val="#ppt_h"/>
                                          </p:val>
                                        </p:tav>
                                      </p:tavLst>
                                    </p:anim>
                                    <p:anim calcmode="lin" valueType="num">
                                      <p:cBhvr>
                                        <p:cTn id="465" dur="1000" fill="hold"/>
                                        <p:tgtEl>
                                          <p:spTgt spid="76"/>
                                        </p:tgtEl>
                                        <p:attrNameLst>
                                          <p:attrName>style.rotation</p:attrName>
                                        </p:attrNameLst>
                                      </p:cBhvr>
                                      <p:tavLst>
                                        <p:tav tm="0">
                                          <p:val>
                                            <p:fltVal val="90"/>
                                          </p:val>
                                        </p:tav>
                                        <p:tav tm="100000">
                                          <p:val>
                                            <p:fltVal val="0"/>
                                          </p:val>
                                        </p:tav>
                                      </p:tavLst>
                                    </p:anim>
                                    <p:animEffect transition="in" filter="fade">
                                      <p:cBhvr>
                                        <p:cTn id="466" dur="1000"/>
                                        <p:tgtEl>
                                          <p:spTgt spid="76"/>
                                        </p:tgtEl>
                                      </p:cBhvr>
                                    </p:animEffect>
                                  </p:childTnLst>
                                </p:cTn>
                              </p:par>
                              <p:par>
                                <p:cTn id="467" presetID="31" presetClass="entr" presetSubtype="0" fill="hold" nodeType="withEffect">
                                  <p:stCondLst>
                                    <p:cond delay="0"/>
                                  </p:stCondLst>
                                  <p:childTnLst>
                                    <p:set>
                                      <p:cBhvr>
                                        <p:cTn id="468" dur="1" fill="hold">
                                          <p:stCondLst>
                                            <p:cond delay="0"/>
                                          </p:stCondLst>
                                        </p:cTn>
                                        <p:tgtEl>
                                          <p:spTgt spid="77"/>
                                        </p:tgtEl>
                                        <p:attrNameLst>
                                          <p:attrName>style.visibility</p:attrName>
                                        </p:attrNameLst>
                                      </p:cBhvr>
                                      <p:to>
                                        <p:strVal val="visible"/>
                                      </p:to>
                                    </p:set>
                                    <p:anim calcmode="lin" valueType="num">
                                      <p:cBhvr>
                                        <p:cTn id="469" dur="1000" fill="hold"/>
                                        <p:tgtEl>
                                          <p:spTgt spid="77"/>
                                        </p:tgtEl>
                                        <p:attrNameLst>
                                          <p:attrName>ppt_w</p:attrName>
                                        </p:attrNameLst>
                                      </p:cBhvr>
                                      <p:tavLst>
                                        <p:tav tm="0">
                                          <p:val>
                                            <p:fltVal val="0"/>
                                          </p:val>
                                        </p:tav>
                                        <p:tav tm="100000">
                                          <p:val>
                                            <p:strVal val="#ppt_w"/>
                                          </p:val>
                                        </p:tav>
                                      </p:tavLst>
                                    </p:anim>
                                    <p:anim calcmode="lin" valueType="num">
                                      <p:cBhvr>
                                        <p:cTn id="470" dur="1000" fill="hold"/>
                                        <p:tgtEl>
                                          <p:spTgt spid="77"/>
                                        </p:tgtEl>
                                        <p:attrNameLst>
                                          <p:attrName>ppt_h</p:attrName>
                                        </p:attrNameLst>
                                      </p:cBhvr>
                                      <p:tavLst>
                                        <p:tav tm="0">
                                          <p:val>
                                            <p:fltVal val="0"/>
                                          </p:val>
                                        </p:tav>
                                        <p:tav tm="100000">
                                          <p:val>
                                            <p:strVal val="#ppt_h"/>
                                          </p:val>
                                        </p:tav>
                                      </p:tavLst>
                                    </p:anim>
                                    <p:anim calcmode="lin" valueType="num">
                                      <p:cBhvr>
                                        <p:cTn id="471" dur="1000" fill="hold"/>
                                        <p:tgtEl>
                                          <p:spTgt spid="77"/>
                                        </p:tgtEl>
                                        <p:attrNameLst>
                                          <p:attrName>style.rotation</p:attrName>
                                        </p:attrNameLst>
                                      </p:cBhvr>
                                      <p:tavLst>
                                        <p:tav tm="0">
                                          <p:val>
                                            <p:fltVal val="90"/>
                                          </p:val>
                                        </p:tav>
                                        <p:tav tm="100000">
                                          <p:val>
                                            <p:fltVal val="0"/>
                                          </p:val>
                                        </p:tav>
                                      </p:tavLst>
                                    </p:anim>
                                    <p:animEffect transition="in" filter="fade">
                                      <p:cBhvr>
                                        <p:cTn id="472" dur="1000"/>
                                        <p:tgtEl>
                                          <p:spTgt spid="77"/>
                                        </p:tgtEl>
                                      </p:cBhvr>
                                    </p:animEffect>
                                  </p:childTnLst>
                                </p:cTn>
                              </p:par>
                              <p:par>
                                <p:cTn id="473" presetID="31" presetClass="entr" presetSubtype="0" fill="hold" nodeType="withEffect">
                                  <p:stCondLst>
                                    <p:cond delay="0"/>
                                  </p:stCondLst>
                                  <p:childTnLst>
                                    <p:set>
                                      <p:cBhvr>
                                        <p:cTn id="474" dur="1" fill="hold">
                                          <p:stCondLst>
                                            <p:cond delay="0"/>
                                          </p:stCondLst>
                                        </p:cTn>
                                        <p:tgtEl>
                                          <p:spTgt spid="78"/>
                                        </p:tgtEl>
                                        <p:attrNameLst>
                                          <p:attrName>style.visibility</p:attrName>
                                        </p:attrNameLst>
                                      </p:cBhvr>
                                      <p:to>
                                        <p:strVal val="visible"/>
                                      </p:to>
                                    </p:set>
                                    <p:anim calcmode="lin" valueType="num">
                                      <p:cBhvr>
                                        <p:cTn id="475" dur="1000" fill="hold"/>
                                        <p:tgtEl>
                                          <p:spTgt spid="78"/>
                                        </p:tgtEl>
                                        <p:attrNameLst>
                                          <p:attrName>ppt_w</p:attrName>
                                        </p:attrNameLst>
                                      </p:cBhvr>
                                      <p:tavLst>
                                        <p:tav tm="0">
                                          <p:val>
                                            <p:fltVal val="0"/>
                                          </p:val>
                                        </p:tav>
                                        <p:tav tm="100000">
                                          <p:val>
                                            <p:strVal val="#ppt_w"/>
                                          </p:val>
                                        </p:tav>
                                      </p:tavLst>
                                    </p:anim>
                                    <p:anim calcmode="lin" valueType="num">
                                      <p:cBhvr>
                                        <p:cTn id="476" dur="1000" fill="hold"/>
                                        <p:tgtEl>
                                          <p:spTgt spid="78"/>
                                        </p:tgtEl>
                                        <p:attrNameLst>
                                          <p:attrName>ppt_h</p:attrName>
                                        </p:attrNameLst>
                                      </p:cBhvr>
                                      <p:tavLst>
                                        <p:tav tm="0">
                                          <p:val>
                                            <p:fltVal val="0"/>
                                          </p:val>
                                        </p:tav>
                                        <p:tav tm="100000">
                                          <p:val>
                                            <p:strVal val="#ppt_h"/>
                                          </p:val>
                                        </p:tav>
                                      </p:tavLst>
                                    </p:anim>
                                    <p:anim calcmode="lin" valueType="num">
                                      <p:cBhvr>
                                        <p:cTn id="477" dur="1000" fill="hold"/>
                                        <p:tgtEl>
                                          <p:spTgt spid="78"/>
                                        </p:tgtEl>
                                        <p:attrNameLst>
                                          <p:attrName>style.rotation</p:attrName>
                                        </p:attrNameLst>
                                      </p:cBhvr>
                                      <p:tavLst>
                                        <p:tav tm="0">
                                          <p:val>
                                            <p:fltVal val="90"/>
                                          </p:val>
                                        </p:tav>
                                        <p:tav tm="100000">
                                          <p:val>
                                            <p:fltVal val="0"/>
                                          </p:val>
                                        </p:tav>
                                      </p:tavLst>
                                    </p:anim>
                                    <p:animEffect transition="in" filter="fade">
                                      <p:cBhvr>
                                        <p:cTn id="478" dur="1000"/>
                                        <p:tgtEl>
                                          <p:spTgt spid="78"/>
                                        </p:tgtEl>
                                      </p:cBhvr>
                                    </p:animEffect>
                                  </p:childTnLst>
                                </p:cTn>
                              </p:par>
                              <p:par>
                                <p:cTn id="479" presetID="31" presetClass="entr" presetSubtype="0" fill="hold" nodeType="withEffect">
                                  <p:stCondLst>
                                    <p:cond delay="0"/>
                                  </p:stCondLst>
                                  <p:childTnLst>
                                    <p:set>
                                      <p:cBhvr>
                                        <p:cTn id="480" dur="1" fill="hold">
                                          <p:stCondLst>
                                            <p:cond delay="0"/>
                                          </p:stCondLst>
                                        </p:cTn>
                                        <p:tgtEl>
                                          <p:spTgt spid="87"/>
                                        </p:tgtEl>
                                        <p:attrNameLst>
                                          <p:attrName>style.visibility</p:attrName>
                                        </p:attrNameLst>
                                      </p:cBhvr>
                                      <p:to>
                                        <p:strVal val="visible"/>
                                      </p:to>
                                    </p:set>
                                    <p:anim calcmode="lin" valueType="num">
                                      <p:cBhvr>
                                        <p:cTn id="481" dur="1000" fill="hold"/>
                                        <p:tgtEl>
                                          <p:spTgt spid="87"/>
                                        </p:tgtEl>
                                        <p:attrNameLst>
                                          <p:attrName>ppt_w</p:attrName>
                                        </p:attrNameLst>
                                      </p:cBhvr>
                                      <p:tavLst>
                                        <p:tav tm="0">
                                          <p:val>
                                            <p:fltVal val="0"/>
                                          </p:val>
                                        </p:tav>
                                        <p:tav tm="100000">
                                          <p:val>
                                            <p:strVal val="#ppt_w"/>
                                          </p:val>
                                        </p:tav>
                                      </p:tavLst>
                                    </p:anim>
                                    <p:anim calcmode="lin" valueType="num">
                                      <p:cBhvr>
                                        <p:cTn id="482" dur="1000" fill="hold"/>
                                        <p:tgtEl>
                                          <p:spTgt spid="87"/>
                                        </p:tgtEl>
                                        <p:attrNameLst>
                                          <p:attrName>ppt_h</p:attrName>
                                        </p:attrNameLst>
                                      </p:cBhvr>
                                      <p:tavLst>
                                        <p:tav tm="0">
                                          <p:val>
                                            <p:fltVal val="0"/>
                                          </p:val>
                                        </p:tav>
                                        <p:tav tm="100000">
                                          <p:val>
                                            <p:strVal val="#ppt_h"/>
                                          </p:val>
                                        </p:tav>
                                      </p:tavLst>
                                    </p:anim>
                                    <p:anim calcmode="lin" valueType="num">
                                      <p:cBhvr>
                                        <p:cTn id="483" dur="1000" fill="hold"/>
                                        <p:tgtEl>
                                          <p:spTgt spid="87"/>
                                        </p:tgtEl>
                                        <p:attrNameLst>
                                          <p:attrName>style.rotation</p:attrName>
                                        </p:attrNameLst>
                                      </p:cBhvr>
                                      <p:tavLst>
                                        <p:tav tm="0">
                                          <p:val>
                                            <p:fltVal val="90"/>
                                          </p:val>
                                        </p:tav>
                                        <p:tav tm="100000">
                                          <p:val>
                                            <p:fltVal val="0"/>
                                          </p:val>
                                        </p:tav>
                                      </p:tavLst>
                                    </p:anim>
                                    <p:animEffect transition="in" filter="fade">
                                      <p:cBhvr>
                                        <p:cTn id="484" dur="1000"/>
                                        <p:tgtEl>
                                          <p:spTgt spid="87"/>
                                        </p:tgtEl>
                                      </p:cBhvr>
                                    </p:animEffect>
                                  </p:childTnLst>
                                </p:cTn>
                              </p:par>
                              <p:par>
                                <p:cTn id="485" presetID="31" presetClass="entr" presetSubtype="0" fill="hold" nodeType="withEffect">
                                  <p:stCondLst>
                                    <p:cond delay="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1000" fill="hold"/>
                                        <p:tgtEl>
                                          <p:spTgt spid="88"/>
                                        </p:tgtEl>
                                        <p:attrNameLst>
                                          <p:attrName>ppt_w</p:attrName>
                                        </p:attrNameLst>
                                      </p:cBhvr>
                                      <p:tavLst>
                                        <p:tav tm="0">
                                          <p:val>
                                            <p:fltVal val="0"/>
                                          </p:val>
                                        </p:tav>
                                        <p:tav tm="100000">
                                          <p:val>
                                            <p:strVal val="#ppt_w"/>
                                          </p:val>
                                        </p:tav>
                                      </p:tavLst>
                                    </p:anim>
                                    <p:anim calcmode="lin" valueType="num">
                                      <p:cBhvr>
                                        <p:cTn id="488" dur="1000" fill="hold"/>
                                        <p:tgtEl>
                                          <p:spTgt spid="88"/>
                                        </p:tgtEl>
                                        <p:attrNameLst>
                                          <p:attrName>ppt_h</p:attrName>
                                        </p:attrNameLst>
                                      </p:cBhvr>
                                      <p:tavLst>
                                        <p:tav tm="0">
                                          <p:val>
                                            <p:fltVal val="0"/>
                                          </p:val>
                                        </p:tav>
                                        <p:tav tm="100000">
                                          <p:val>
                                            <p:strVal val="#ppt_h"/>
                                          </p:val>
                                        </p:tav>
                                      </p:tavLst>
                                    </p:anim>
                                    <p:anim calcmode="lin" valueType="num">
                                      <p:cBhvr>
                                        <p:cTn id="489" dur="1000" fill="hold"/>
                                        <p:tgtEl>
                                          <p:spTgt spid="88"/>
                                        </p:tgtEl>
                                        <p:attrNameLst>
                                          <p:attrName>style.rotation</p:attrName>
                                        </p:attrNameLst>
                                      </p:cBhvr>
                                      <p:tavLst>
                                        <p:tav tm="0">
                                          <p:val>
                                            <p:fltVal val="90"/>
                                          </p:val>
                                        </p:tav>
                                        <p:tav tm="100000">
                                          <p:val>
                                            <p:fltVal val="0"/>
                                          </p:val>
                                        </p:tav>
                                      </p:tavLst>
                                    </p:anim>
                                    <p:animEffect transition="in" filter="fade">
                                      <p:cBhvr>
                                        <p:cTn id="490" dur="1000"/>
                                        <p:tgtEl>
                                          <p:spTgt spid="88"/>
                                        </p:tgtEl>
                                      </p:cBhvr>
                                    </p:animEffect>
                                  </p:childTnLst>
                                </p:cTn>
                              </p:par>
                              <p:par>
                                <p:cTn id="491" presetID="31" presetClass="entr" presetSubtype="0" fill="hold" nodeType="withEffect">
                                  <p:stCondLst>
                                    <p:cond delay="0"/>
                                  </p:stCondLst>
                                  <p:childTnLst>
                                    <p:set>
                                      <p:cBhvr>
                                        <p:cTn id="492" dur="1" fill="hold">
                                          <p:stCondLst>
                                            <p:cond delay="0"/>
                                          </p:stCondLst>
                                        </p:cTn>
                                        <p:tgtEl>
                                          <p:spTgt spid="89"/>
                                        </p:tgtEl>
                                        <p:attrNameLst>
                                          <p:attrName>style.visibility</p:attrName>
                                        </p:attrNameLst>
                                      </p:cBhvr>
                                      <p:to>
                                        <p:strVal val="visible"/>
                                      </p:to>
                                    </p:set>
                                    <p:anim calcmode="lin" valueType="num">
                                      <p:cBhvr>
                                        <p:cTn id="493" dur="1000" fill="hold"/>
                                        <p:tgtEl>
                                          <p:spTgt spid="89"/>
                                        </p:tgtEl>
                                        <p:attrNameLst>
                                          <p:attrName>ppt_w</p:attrName>
                                        </p:attrNameLst>
                                      </p:cBhvr>
                                      <p:tavLst>
                                        <p:tav tm="0">
                                          <p:val>
                                            <p:fltVal val="0"/>
                                          </p:val>
                                        </p:tav>
                                        <p:tav tm="100000">
                                          <p:val>
                                            <p:strVal val="#ppt_w"/>
                                          </p:val>
                                        </p:tav>
                                      </p:tavLst>
                                    </p:anim>
                                    <p:anim calcmode="lin" valueType="num">
                                      <p:cBhvr>
                                        <p:cTn id="494" dur="1000" fill="hold"/>
                                        <p:tgtEl>
                                          <p:spTgt spid="89"/>
                                        </p:tgtEl>
                                        <p:attrNameLst>
                                          <p:attrName>ppt_h</p:attrName>
                                        </p:attrNameLst>
                                      </p:cBhvr>
                                      <p:tavLst>
                                        <p:tav tm="0">
                                          <p:val>
                                            <p:fltVal val="0"/>
                                          </p:val>
                                        </p:tav>
                                        <p:tav tm="100000">
                                          <p:val>
                                            <p:strVal val="#ppt_h"/>
                                          </p:val>
                                        </p:tav>
                                      </p:tavLst>
                                    </p:anim>
                                    <p:anim calcmode="lin" valueType="num">
                                      <p:cBhvr>
                                        <p:cTn id="495" dur="1000" fill="hold"/>
                                        <p:tgtEl>
                                          <p:spTgt spid="89"/>
                                        </p:tgtEl>
                                        <p:attrNameLst>
                                          <p:attrName>style.rotation</p:attrName>
                                        </p:attrNameLst>
                                      </p:cBhvr>
                                      <p:tavLst>
                                        <p:tav tm="0">
                                          <p:val>
                                            <p:fltVal val="90"/>
                                          </p:val>
                                        </p:tav>
                                        <p:tav tm="100000">
                                          <p:val>
                                            <p:fltVal val="0"/>
                                          </p:val>
                                        </p:tav>
                                      </p:tavLst>
                                    </p:anim>
                                    <p:animEffect transition="in" filter="fade">
                                      <p:cBhvr>
                                        <p:cTn id="496" dur="1000"/>
                                        <p:tgtEl>
                                          <p:spTgt spid="89"/>
                                        </p:tgtEl>
                                      </p:cBhvr>
                                    </p:animEffect>
                                  </p:childTnLst>
                                </p:cTn>
                              </p:par>
                              <p:par>
                                <p:cTn id="497" presetID="31" presetClass="entr" presetSubtype="0" fill="hold" nodeType="withEffect">
                                  <p:stCondLst>
                                    <p:cond delay="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1000" fill="hold"/>
                                        <p:tgtEl>
                                          <p:spTgt spid="90"/>
                                        </p:tgtEl>
                                        <p:attrNameLst>
                                          <p:attrName>ppt_w</p:attrName>
                                        </p:attrNameLst>
                                      </p:cBhvr>
                                      <p:tavLst>
                                        <p:tav tm="0">
                                          <p:val>
                                            <p:fltVal val="0"/>
                                          </p:val>
                                        </p:tav>
                                        <p:tav tm="100000">
                                          <p:val>
                                            <p:strVal val="#ppt_w"/>
                                          </p:val>
                                        </p:tav>
                                      </p:tavLst>
                                    </p:anim>
                                    <p:anim calcmode="lin" valueType="num">
                                      <p:cBhvr>
                                        <p:cTn id="500" dur="1000" fill="hold"/>
                                        <p:tgtEl>
                                          <p:spTgt spid="90"/>
                                        </p:tgtEl>
                                        <p:attrNameLst>
                                          <p:attrName>ppt_h</p:attrName>
                                        </p:attrNameLst>
                                      </p:cBhvr>
                                      <p:tavLst>
                                        <p:tav tm="0">
                                          <p:val>
                                            <p:fltVal val="0"/>
                                          </p:val>
                                        </p:tav>
                                        <p:tav tm="100000">
                                          <p:val>
                                            <p:strVal val="#ppt_h"/>
                                          </p:val>
                                        </p:tav>
                                      </p:tavLst>
                                    </p:anim>
                                    <p:anim calcmode="lin" valueType="num">
                                      <p:cBhvr>
                                        <p:cTn id="501" dur="1000" fill="hold"/>
                                        <p:tgtEl>
                                          <p:spTgt spid="90"/>
                                        </p:tgtEl>
                                        <p:attrNameLst>
                                          <p:attrName>style.rotation</p:attrName>
                                        </p:attrNameLst>
                                      </p:cBhvr>
                                      <p:tavLst>
                                        <p:tav tm="0">
                                          <p:val>
                                            <p:fltVal val="90"/>
                                          </p:val>
                                        </p:tav>
                                        <p:tav tm="100000">
                                          <p:val>
                                            <p:fltVal val="0"/>
                                          </p:val>
                                        </p:tav>
                                      </p:tavLst>
                                    </p:anim>
                                    <p:animEffect transition="in" filter="fade">
                                      <p:cBhvr>
                                        <p:cTn id="502" dur="1000"/>
                                        <p:tgtEl>
                                          <p:spTgt spid="90"/>
                                        </p:tgtEl>
                                      </p:cBhvr>
                                    </p:animEffect>
                                  </p:childTnLst>
                                </p:cTn>
                              </p:par>
                              <p:par>
                                <p:cTn id="503" presetID="31" presetClass="entr" presetSubtype="0" fill="hold" nodeType="withEffect">
                                  <p:stCondLst>
                                    <p:cond delay="0"/>
                                  </p:stCondLst>
                                  <p:childTnLst>
                                    <p:set>
                                      <p:cBhvr>
                                        <p:cTn id="504" dur="1" fill="hold">
                                          <p:stCondLst>
                                            <p:cond delay="0"/>
                                          </p:stCondLst>
                                        </p:cTn>
                                        <p:tgtEl>
                                          <p:spTgt spid="91"/>
                                        </p:tgtEl>
                                        <p:attrNameLst>
                                          <p:attrName>style.visibility</p:attrName>
                                        </p:attrNameLst>
                                      </p:cBhvr>
                                      <p:to>
                                        <p:strVal val="visible"/>
                                      </p:to>
                                    </p:set>
                                    <p:anim calcmode="lin" valueType="num">
                                      <p:cBhvr>
                                        <p:cTn id="505" dur="1000" fill="hold"/>
                                        <p:tgtEl>
                                          <p:spTgt spid="91"/>
                                        </p:tgtEl>
                                        <p:attrNameLst>
                                          <p:attrName>ppt_w</p:attrName>
                                        </p:attrNameLst>
                                      </p:cBhvr>
                                      <p:tavLst>
                                        <p:tav tm="0">
                                          <p:val>
                                            <p:fltVal val="0"/>
                                          </p:val>
                                        </p:tav>
                                        <p:tav tm="100000">
                                          <p:val>
                                            <p:strVal val="#ppt_w"/>
                                          </p:val>
                                        </p:tav>
                                      </p:tavLst>
                                    </p:anim>
                                    <p:anim calcmode="lin" valueType="num">
                                      <p:cBhvr>
                                        <p:cTn id="506" dur="1000" fill="hold"/>
                                        <p:tgtEl>
                                          <p:spTgt spid="91"/>
                                        </p:tgtEl>
                                        <p:attrNameLst>
                                          <p:attrName>ppt_h</p:attrName>
                                        </p:attrNameLst>
                                      </p:cBhvr>
                                      <p:tavLst>
                                        <p:tav tm="0">
                                          <p:val>
                                            <p:fltVal val="0"/>
                                          </p:val>
                                        </p:tav>
                                        <p:tav tm="100000">
                                          <p:val>
                                            <p:strVal val="#ppt_h"/>
                                          </p:val>
                                        </p:tav>
                                      </p:tavLst>
                                    </p:anim>
                                    <p:anim calcmode="lin" valueType="num">
                                      <p:cBhvr>
                                        <p:cTn id="507" dur="1000" fill="hold"/>
                                        <p:tgtEl>
                                          <p:spTgt spid="91"/>
                                        </p:tgtEl>
                                        <p:attrNameLst>
                                          <p:attrName>style.rotation</p:attrName>
                                        </p:attrNameLst>
                                      </p:cBhvr>
                                      <p:tavLst>
                                        <p:tav tm="0">
                                          <p:val>
                                            <p:fltVal val="90"/>
                                          </p:val>
                                        </p:tav>
                                        <p:tav tm="100000">
                                          <p:val>
                                            <p:fltVal val="0"/>
                                          </p:val>
                                        </p:tav>
                                      </p:tavLst>
                                    </p:anim>
                                    <p:animEffect transition="in" filter="fade">
                                      <p:cBhvr>
                                        <p:cTn id="508" dur="1000"/>
                                        <p:tgtEl>
                                          <p:spTgt spid="91"/>
                                        </p:tgtEl>
                                      </p:cBhvr>
                                    </p:animEffect>
                                  </p:childTnLst>
                                </p:cTn>
                              </p:par>
                              <p:par>
                                <p:cTn id="509" presetID="31" presetClass="entr" presetSubtype="0" fill="hold" nodeType="withEffect">
                                  <p:stCondLst>
                                    <p:cond delay="0"/>
                                  </p:stCondLst>
                                  <p:childTnLst>
                                    <p:set>
                                      <p:cBhvr>
                                        <p:cTn id="510" dur="1" fill="hold">
                                          <p:stCondLst>
                                            <p:cond delay="0"/>
                                          </p:stCondLst>
                                        </p:cTn>
                                        <p:tgtEl>
                                          <p:spTgt spid="92"/>
                                        </p:tgtEl>
                                        <p:attrNameLst>
                                          <p:attrName>style.visibility</p:attrName>
                                        </p:attrNameLst>
                                      </p:cBhvr>
                                      <p:to>
                                        <p:strVal val="visible"/>
                                      </p:to>
                                    </p:set>
                                    <p:anim calcmode="lin" valueType="num">
                                      <p:cBhvr>
                                        <p:cTn id="511" dur="1000" fill="hold"/>
                                        <p:tgtEl>
                                          <p:spTgt spid="92"/>
                                        </p:tgtEl>
                                        <p:attrNameLst>
                                          <p:attrName>ppt_w</p:attrName>
                                        </p:attrNameLst>
                                      </p:cBhvr>
                                      <p:tavLst>
                                        <p:tav tm="0">
                                          <p:val>
                                            <p:fltVal val="0"/>
                                          </p:val>
                                        </p:tav>
                                        <p:tav tm="100000">
                                          <p:val>
                                            <p:strVal val="#ppt_w"/>
                                          </p:val>
                                        </p:tav>
                                      </p:tavLst>
                                    </p:anim>
                                    <p:anim calcmode="lin" valueType="num">
                                      <p:cBhvr>
                                        <p:cTn id="512" dur="1000" fill="hold"/>
                                        <p:tgtEl>
                                          <p:spTgt spid="92"/>
                                        </p:tgtEl>
                                        <p:attrNameLst>
                                          <p:attrName>ppt_h</p:attrName>
                                        </p:attrNameLst>
                                      </p:cBhvr>
                                      <p:tavLst>
                                        <p:tav tm="0">
                                          <p:val>
                                            <p:fltVal val="0"/>
                                          </p:val>
                                        </p:tav>
                                        <p:tav tm="100000">
                                          <p:val>
                                            <p:strVal val="#ppt_h"/>
                                          </p:val>
                                        </p:tav>
                                      </p:tavLst>
                                    </p:anim>
                                    <p:anim calcmode="lin" valueType="num">
                                      <p:cBhvr>
                                        <p:cTn id="513" dur="1000" fill="hold"/>
                                        <p:tgtEl>
                                          <p:spTgt spid="92"/>
                                        </p:tgtEl>
                                        <p:attrNameLst>
                                          <p:attrName>style.rotation</p:attrName>
                                        </p:attrNameLst>
                                      </p:cBhvr>
                                      <p:tavLst>
                                        <p:tav tm="0">
                                          <p:val>
                                            <p:fltVal val="90"/>
                                          </p:val>
                                        </p:tav>
                                        <p:tav tm="100000">
                                          <p:val>
                                            <p:fltVal val="0"/>
                                          </p:val>
                                        </p:tav>
                                      </p:tavLst>
                                    </p:anim>
                                    <p:animEffect transition="in" filter="fade">
                                      <p:cBhvr>
                                        <p:cTn id="514" dur="1000"/>
                                        <p:tgtEl>
                                          <p:spTgt spid="92"/>
                                        </p:tgtEl>
                                      </p:cBhvr>
                                    </p:animEffect>
                                  </p:childTnLst>
                                </p:cTn>
                              </p:par>
                              <p:par>
                                <p:cTn id="515" presetID="31" presetClass="entr" presetSubtype="0" fill="hold" nodeType="withEffect">
                                  <p:stCondLst>
                                    <p:cond delay="0"/>
                                  </p:stCondLst>
                                  <p:childTnLst>
                                    <p:set>
                                      <p:cBhvr>
                                        <p:cTn id="516" dur="1" fill="hold">
                                          <p:stCondLst>
                                            <p:cond delay="0"/>
                                          </p:stCondLst>
                                        </p:cTn>
                                        <p:tgtEl>
                                          <p:spTgt spid="93"/>
                                        </p:tgtEl>
                                        <p:attrNameLst>
                                          <p:attrName>style.visibility</p:attrName>
                                        </p:attrNameLst>
                                      </p:cBhvr>
                                      <p:to>
                                        <p:strVal val="visible"/>
                                      </p:to>
                                    </p:set>
                                    <p:anim calcmode="lin" valueType="num">
                                      <p:cBhvr>
                                        <p:cTn id="517" dur="1000" fill="hold"/>
                                        <p:tgtEl>
                                          <p:spTgt spid="93"/>
                                        </p:tgtEl>
                                        <p:attrNameLst>
                                          <p:attrName>ppt_w</p:attrName>
                                        </p:attrNameLst>
                                      </p:cBhvr>
                                      <p:tavLst>
                                        <p:tav tm="0">
                                          <p:val>
                                            <p:fltVal val="0"/>
                                          </p:val>
                                        </p:tav>
                                        <p:tav tm="100000">
                                          <p:val>
                                            <p:strVal val="#ppt_w"/>
                                          </p:val>
                                        </p:tav>
                                      </p:tavLst>
                                    </p:anim>
                                    <p:anim calcmode="lin" valueType="num">
                                      <p:cBhvr>
                                        <p:cTn id="518" dur="1000" fill="hold"/>
                                        <p:tgtEl>
                                          <p:spTgt spid="93"/>
                                        </p:tgtEl>
                                        <p:attrNameLst>
                                          <p:attrName>ppt_h</p:attrName>
                                        </p:attrNameLst>
                                      </p:cBhvr>
                                      <p:tavLst>
                                        <p:tav tm="0">
                                          <p:val>
                                            <p:fltVal val="0"/>
                                          </p:val>
                                        </p:tav>
                                        <p:tav tm="100000">
                                          <p:val>
                                            <p:strVal val="#ppt_h"/>
                                          </p:val>
                                        </p:tav>
                                      </p:tavLst>
                                    </p:anim>
                                    <p:anim calcmode="lin" valueType="num">
                                      <p:cBhvr>
                                        <p:cTn id="519" dur="1000" fill="hold"/>
                                        <p:tgtEl>
                                          <p:spTgt spid="93"/>
                                        </p:tgtEl>
                                        <p:attrNameLst>
                                          <p:attrName>style.rotation</p:attrName>
                                        </p:attrNameLst>
                                      </p:cBhvr>
                                      <p:tavLst>
                                        <p:tav tm="0">
                                          <p:val>
                                            <p:fltVal val="90"/>
                                          </p:val>
                                        </p:tav>
                                        <p:tav tm="100000">
                                          <p:val>
                                            <p:fltVal val="0"/>
                                          </p:val>
                                        </p:tav>
                                      </p:tavLst>
                                    </p:anim>
                                    <p:animEffect transition="in" filter="fade">
                                      <p:cBhvr>
                                        <p:cTn id="520" dur="1000"/>
                                        <p:tgtEl>
                                          <p:spTgt spid="93"/>
                                        </p:tgtEl>
                                      </p:cBhvr>
                                    </p:animEffect>
                                  </p:childTnLst>
                                </p:cTn>
                              </p:par>
                              <p:par>
                                <p:cTn id="521" presetID="31" presetClass="entr" presetSubtype="0" fill="hold" nodeType="withEffect">
                                  <p:stCondLst>
                                    <p:cond delay="0"/>
                                  </p:stCondLst>
                                  <p:childTnLst>
                                    <p:set>
                                      <p:cBhvr>
                                        <p:cTn id="522" dur="1" fill="hold">
                                          <p:stCondLst>
                                            <p:cond delay="0"/>
                                          </p:stCondLst>
                                        </p:cTn>
                                        <p:tgtEl>
                                          <p:spTgt spid="94"/>
                                        </p:tgtEl>
                                        <p:attrNameLst>
                                          <p:attrName>style.visibility</p:attrName>
                                        </p:attrNameLst>
                                      </p:cBhvr>
                                      <p:to>
                                        <p:strVal val="visible"/>
                                      </p:to>
                                    </p:set>
                                    <p:anim calcmode="lin" valueType="num">
                                      <p:cBhvr>
                                        <p:cTn id="523" dur="1000" fill="hold"/>
                                        <p:tgtEl>
                                          <p:spTgt spid="94"/>
                                        </p:tgtEl>
                                        <p:attrNameLst>
                                          <p:attrName>ppt_w</p:attrName>
                                        </p:attrNameLst>
                                      </p:cBhvr>
                                      <p:tavLst>
                                        <p:tav tm="0">
                                          <p:val>
                                            <p:fltVal val="0"/>
                                          </p:val>
                                        </p:tav>
                                        <p:tav tm="100000">
                                          <p:val>
                                            <p:strVal val="#ppt_w"/>
                                          </p:val>
                                        </p:tav>
                                      </p:tavLst>
                                    </p:anim>
                                    <p:anim calcmode="lin" valueType="num">
                                      <p:cBhvr>
                                        <p:cTn id="524" dur="1000" fill="hold"/>
                                        <p:tgtEl>
                                          <p:spTgt spid="94"/>
                                        </p:tgtEl>
                                        <p:attrNameLst>
                                          <p:attrName>ppt_h</p:attrName>
                                        </p:attrNameLst>
                                      </p:cBhvr>
                                      <p:tavLst>
                                        <p:tav tm="0">
                                          <p:val>
                                            <p:fltVal val="0"/>
                                          </p:val>
                                        </p:tav>
                                        <p:tav tm="100000">
                                          <p:val>
                                            <p:strVal val="#ppt_h"/>
                                          </p:val>
                                        </p:tav>
                                      </p:tavLst>
                                    </p:anim>
                                    <p:anim calcmode="lin" valueType="num">
                                      <p:cBhvr>
                                        <p:cTn id="525" dur="1000" fill="hold"/>
                                        <p:tgtEl>
                                          <p:spTgt spid="94"/>
                                        </p:tgtEl>
                                        <p:attrNameLst>
                                          <p:attrName>style.rotation</p:attrName>
                                        </p:attrNameLst>
                                      </p:cBhvr>
                                      <p:tavLst>
                                        <p:tav tm="0">
                                          <p:val>
                                            <p:fltVal val="90"/>
                                          </p:val>
                                        </p:tav>
                                        <p:tav tm="100000">
                                          <p:val>
                                            <p:fltVal val="0"/>
                                          </p:val>
                                        </p:tav>
                                      </p:tavLst>
                                    </p:anim>
                                    <p:animEffect transition="in" filter="fade">
                                      <p:cBhvr>
                                        <p:cTn id="526" dur="1000"/>
                                        <p:tgtEl>
                                          <p:spTgt spid="94"/>
                                        </p:tgtEl>
                                      </p:cBhvr>
                                    </p:animEffect>
                                  </p:childTnLst>
                                </p:cTn>
                              </p:par>
                              <p:par>
                                <p:cTn id="527" presetID="31" presetClass="entr" presetSubtype="0" fill="hold" nodeType="withEffect">
                                  <p:stCondLst>
                                    <p:cond delay="0"/>
                                  </p:stCondLst>
                                  <p:childTnLst>
                                    <p:set>
                                      <p:cBhvr>
                                        <p:cTn id="528" dur="1" fill="hold">
                                          <p:stCondLst>
                                            <p:cond delay="0"/>
                                          </p:stCondLst>
                                        </p:cTn>
                                        <p:tgtEl>
                                          <p:spTgt spid="136"/>
                                        </p:tgtEl>
                                        <p:attrNameLst>
                                          <p:attrName>style.visibility</p:attrName>
                                        </p:attrNameLst>
                                      </p:cBhvr>
                                      <p:to>
                                        <p:strVal val="visible"/>
                                      </p:to>
                                    </p:set>
                                    <p:anim calcmode="lin" valueType="num">
                                      <p:cBhvr>
                                        <p:cTn id="529" dur="1000" fill="hold"/>
                                        <p:tgtEl>
                                          <p:spTgt spid="136"/>
                                        </p:tgtEl>
                                        <p:attrNameLst>
                                          <p:attrName>ppt_w</p:attrName>
                                        </p:attrNameLst>
                                      </p:cBhvr>
                                      <p:tavLst>
                                        <p:tav tm="0">
                                          <p:val>
                                            <p:fltVal val="0"/>
                                          </p:val>
                                        </p:tav>
                                        <p:tav tm="100000">
                                          <p:val>
                                            <p:strVal val="#ppt_w"/>
                                          </p:val>
                                        </p:tav>
                                      </p:tavLst>
                                    </p:anim>
                                    <p:anim calcmode="lin" valueType="num">
                                      <p:cBhvr>
                                        <p:cTn id="530" dur="1000" fill="hold"/>
                                        <p:tgtEl>
                                          <p:spTgt spid="136"/>
                                        </p:tgtEl>
                                        <p:attrNameLst>
                                          <p:attrName>ppt_h</p:attrName>
                                        </p:attrNameLst>
                                      </p:cBhvr>
                                      <p:tavLst>
                                        <p:tav tm="0">
                                          <p:val>
                                            <p:fltVal val="0"/>
                                          </p:val>
                                        </p:tav>
                                        <p:tav tm="100000">
                                          <p:val>
                                            <p:strVal val="#ppt_h"/>
                                          </p:val>
                                        </p:tav>
                                      </p:tavLst>
                                    </p:anim>
                                    <p:anim calcmode="lin" valueType="num">
                                      <p:cBhvr>
                                        <p:cTn id="531" dur="1000" fill="hold"/>
                                        <p:tgtEl>
                                          <p:spTgt spid="136"/>
                                        </p:tgtEl>
                                        <p:attrNameLst>
                                          <p:attrName>style.rotation</p:attrName>
                                        </p:attrNameLst>
                                      </p:cBhvr>
                                      <p:tavLst>
                                        <p:tav tm="0">
                                          <p:val>
                                            <p:fltVal val="90"/>
                                          </p:val>
                                        </p:tav>
                                        <p:tav tm="100000">
                                          <p:val>
                                            <p:fltVal val="0"/>
                                          </p:val>
                                        </p:tav>
                                      </p:tavLst>
                                    </p:anim>
                                    <p:animEffect transition="in" filter="fade">
                                      <p:cBhvr>
                                        <p:cTn id="532" dur="1000"/>
                                        <p:tgtEl>
                                          <p:spTgt spid="136"/>
                                        </p:tgtEl>
                                      </p:cBhvr>
                                    </p:animEffect>
                                  </p:childTnLst>
                                </p:cTn>
                              </p:par>
                              <p:par>
                                <p:cTn id="533" presetID="31" presetClass="entr" presetSubtype="0" fill="hold" nodeType="withEffect">
                                  <p:stCondLst>
                                    <p:cond delay="0"/>
                                  </p:stCondLst>
                                  <p:childTnLst>
                                    <p:set>
                                      <p:cBhvr>
                                        <p:cTn id="534" dur="1" fill="hold">
                                          <p:stCondLst>
                                            <p:cond delay="0"/>
                                          </p:stCondLst>
                                        </p:cTn>
                                        <p:tgtEl>
                                          <p:spTgt spid="137"/>
                                        </p:tgtEl>
                                        <p:attrNameLst>
                                          <p:attrName>style.visibility</p:attrName>
                                        </p:attrNameLst>
                                      </p:cBhvr>
                                      <p:to>
                                        <p:strVal val="visible"/>
                                      </p:to>
                                    </p:set>
                                    <p:anim calcmode="lin" valueType="num">
                                      <p:cBhvr>
                                        <p:cTn id="535" dur="1000" fill="hold"/>
                                        <p:tgtEl>
                                          <p:spTgt spid="137"/>
                                        </p:tgtEl>
                                        <p:attrNameLst>
                                          <p:attrName>ppt_w</p:attrName>
                                        </p:attrNameLst>
                                      </p:cBhvr>
                                      <p:tavLst>
                                        <p:tav tm="0">
                                          <p:val>
                                            <p:fltVal val="0"/>
                                          </p:val>
                                        </p:tav>
                                        <p:tav tm="100000">
                                          <p:val>
                                            <p:strVal val="#ppt_w"/>
                                          </p:val>
                                        </p:tav>
                                      </p:tavLst>
                                    </p:anim>
                                    <p:anim calcmode="lin" valueType="num">
                                      <p:cBhvr>
                                        <p:cTn id="536" dur="1000" fill="hold"/>
                                        <p:tgtEl>
                                          <p:spTgt spid="137"/>
                                        </p:tgtEl>
                                        <p:attrNameLst>
                                          <p:attrName>ppt_h</p:attrName>
                                        </p:attrNameLst>
                                      </p:cBhvr>
                                      <p:tavLst>
                                        <p:tav tm="0">
                                          <p:val>
                                            <p:fltVal val="0"/>
                                          </p:val>
                                        </p:tav>
                                        <p:tav tm="100000">
                                          <p:val>
                                            <p:strVal val="#ppt_h"/>
                                          </p:val>
                                        </p:tav>
                                      </p:tavLst>
                                    </p:anim>
                                    <p:anim calcmode="lin" valueType="num">
                                      <p:cBhvr>
                                        <p:cTn id="537" dur="1000" fill="hold"/>
                                        <p:tgtEl>
                                          <p:spTgt spid="137"/>
                                        </p:tgtEl>
                                        <p:attrNameLst>
                                          <p:attrName>style.rotation</p:attrName>
                                        </p:attrNameLst>
                                      </p:cBhvr>
                                      <p:tavLst>
                                        <p:tav tm="0">
                                          <p:val>
                                            <p:fltVal val="90"/>
                                          </p:val>
                                        </p:tav>
                                        <p:tav tm="100000">
                                          <p:val>
                                            <p:fltVal val="0"/>
                                          </p:val>
                                        </p:tav>
                                      </p:tavLst>
                                    </p:anim>
                                    <p:animEffect transition="in" filter="fade">
                                      <p:cBhvr>
                                        <p:cTn id="538" dur="1000"/>
                                        <p:tgtEl>
                                          <p:spTgt spid="137"/>
                                        </p:tgtEl>
                                      </p:cBhvr>
                                    </p:animEffect>
                                  </p:childTnLst>
                                </p:cTn>
                              </p:par>
                              <p:par>
                                <p:cTn id="539" presetID="31" presetClass="entr" presetSubtype="0" fill="hold" nodeType="withEffect">
                                  <p:stCondLst>
                                    <p:cond delay="0"/>
                                  </p:stCondLst>
                                  <p:childTnLst>
                                    <p:set>
                                      <p:cBhvr>
                                        <p:cTn id="540" dur="1" fill="hold">
                                          <p:stCondLst>
                                            <p:cond delay="0"/>
                                          </p:stCondLst>
                                        </p:cTn>
                                        <p:tgtEl>
                                          <p:spTgt spid="138"/>
                                        </p:tgtEl>
                                        <p:attrNameLst>
                                          <p:attrName>style.visibility</p:attrName>
                                        </p:attrNameLst>
                                      </p:cBhvr>
                                      <p:to>
                                        <p:strVal val="visible"/>
                                      </p:to>
                                    </p:set>
                                    <p:anim calcmode="lin" valueType="num">
                                      <p:cBhvr>
                                        <p:cTn id="541" dur="1000" fill="hold"/>
                                        <p:tgtEl>
                                          <p:spTgt spid="138"/>
                                        </p:tgtEl>
                                        <p:attrNameLst>
                                          <p:attrName>ppt_w</p:attrName>
                                        </p:attrNameLst>
                                      </p:cBhvr>
                                      <p:tavLst>
                                        <p:tav tm="0">
                                          <p:val>
                                            <p:fltVal val="0"/>
                                          </p:val>
                                        </p:tav>
                                        <p:tav tm="100000">
                                          <p:val>
                                            <p:strVal val="#ppt_w"/>
                                          </p:val>
                                        </p:tav>
                                      </p:tavLst>
                                    </p:anim>
                                    <p:anim calcmode="lin" valueType="num">
                                      <p:cBhvr>
                                        <p:cTn id="542" dur="1000" fill="hold"/>
                                        <p:tgtEl>
                                          <p:spTgt spid="138"/>
                                        </p:tgtEl>
                                        <p:attrNameLst>
                                          <p:attrName>ppt_h</p:attrName>
                                        </p:attrNameLst>
                                      </p:cBhvr>
                                      <p:tavLst>
                                        <p:tav tm="0">
                                          <p:val>
                                            <p:fltVal val="0"/>
                                          </p:val>
                                        </p:tav>
                                        <p:tav tm="100000">
                                          <p:val>
                                            <p:strVal val="#ppt_h"/>
                                          </p:val>
                                        </p:tav>
                                      </p:tavLst>
                                    </p:anim>
                                    <p:anim calcmode="lin" valueType="num">
                                      <p:cBhvr>
                                        <p:cTn id="543" dur="1000" fill="hold"/>
                                        <p:tgtEl>
                                          <p:spTgt spid="138"/>
                                        </p:tgtEl>
                                        <p:attrNameLst>
                                          <p:attrName>style.rotation</p:attrName>
                                        </p:attrNameLst>
                                      </p:cBhvr>
                                      <p:tavLst>
                                        <p:tav tm="0">
                                          <p:val>
                                            <p:fltVal val="90"/>
                                          </p:val>
                                        </p:tav>
                                        <p:tav tm="100000">
                                          <p:val>
                                            <p:fltVal val="0"/>
                                          </p:val>
                                        </p:tav>
                                      </p:tavLst>
                                    </p:anim>
                                    <p:animEffect transition="in" filter="fade">
                                      <p:cBhvr>
                                        <p:cTn id="544" dur="1000"/>
                                        <p:tgtEl>
                                          <p:spTgt spid="138"/>
                                        </p:tgtEl>
                                      </p:cBhvr>
                                    </p:animEffect>
                                  </p:childTnLst>
                                </p:cTn>
                              </p:par>
                              <p:par>
                                <p:cTn id="545" presetID="31" presetClass="entr" presetSubtype="0" fill="hold" nodeType="withEffect">
                                  <p:stCondLst>
                                    <p:cond delay="0"/>
                                  </p:stCondLst>
                                  <p:childTnLst>
                                    <p:set>
                                      <p:cBhvr>
                                        <p:cTn id="546" dur="1" fill="hold">
                                          <p:stCondLst>
                                            <p:cond delay="0"/>
                                          </p:stCondLst>
                                        </p:cTn>
                                        <p:tgtEl>
                                          <p:spTgt spid="139"/>
                                        </p:tgtEl>
                                        <p:attrNameLst>
                                          <p:attrName>style.visibility</p:attrName>
                                        </p:attrNameLst>
                                      </p:cBhvr>
                                      <p:to>
                                        <p:strVal val="visible"/>
                                      </p:to>
                                    </p:set>
                                    <p:anim calcmode="lin" valueType="num">
                                      <p:cBhvr>
                                        <p:cTn id="547" dur="1000" fill="hold"/>
                                        <p:tgtEl>
                                          <p:spTgt spid="139"/>
                                        </p:tgtEl>
                                        <p:attrNameLst>
                                          <p:attrName>ppt_w</p:attrName>
                                        </p:attrNameLst>
                                      </p:cBhvr>
                                      <p:tavLst>
                                        <p:tav tm="0">
                                          <p:val>
                                            <p:fltVal val="0"/>
                                          </p:val>
                                        </p:tav>
                                        <p:tav tm="100000">
                                          <p:val>
                                            <p:strVal val="#ppt_w"/>
                                          </p:val>
                                        </p:tav>
                                      </p:tavLst>
                                    </p:anim>
                                    <p:anim calcmode="lin" valueType="num">
                                      <p:cBhvr>
                                        <p:cTn id="548" dur="1000" fill="hold"/>
                                        <p:tgtEl>
                                          <p:spTgt spid="139"/>
                                        </p:tgtEl>
                                        <p:attrNameLst>
                                          <p:attrName>ppt_h</p:attrName>
                                        </p:attrNameLst>
                                      </p:cBhvr>
                                      <p:tavLst>
                                        <p:tav tm="0">
                                          <p:val>
                                            <p:fltVal val="0"/>
                                          </p:val>
                                        </p:tav>
                                        <p:tav tm="100000">
                                          <p:val>
                                            <p:strVal val="#ppt_h"/>
                                          </p:val>
                                        </p:tav>
                                      </p:tavLst>
                                    </p:anim>
                                    <p:anim calcmode="lin" valueType="num">
                                      <p:cBhvr>
                                        <p:cTn id="549" dur="1000" fill="hold"/>
                                        <p:tgtEl>
                                          <p:spTgt spid="139"/>
                                        </p:tgtEl>
                                        <p:attrNameLst>
                                          <p:attrName>style.rotation</p:attrName>
                                        </p:attrNameLst>
                                      </p:cBhvr>
                                      <p:tavLst>
                                        <p:tav tm="0">
                                          <p:val>
                                            <p:fltVal val="90"/>
                                          </p:val>
                                        </p:tav>
                                        <p:tav tm="100000">
                                          <p:val>
                                            <p:fltVal val="0"/>
                                          </p:val>
                                        </p:tav>
                                      </p:tavLst>
                                    </p:anim>
                                    <p:animEffect transition="in" filter="fade">
                                      <p:cBhvr>
                                        <p:cTn id="550" dur="1000"/>
                                        <p:tgtEl>
                                          <p:spTgt spid="139"/>
                                        </p:tgtEl>
                                      </p:cBhvr>
                                    </p:animEffect>
                                  </p:childTnLst>
                                </p:cTn>
                              </p:par>
                              <p:par>
                                <p:cTn id="551" presetID="31" presetClass="entr" presetSubtype="0" fill="hold" nodeType="withEffect">
                                  <p:stCondLst>
                                    <p:cond delay="0"/>
                                  </p:stCondLst>
                                  <p:childTnLst>
                                    <p:set>
                                      <p:cBhvr>
                                        <p:cTn id="552" dur="1" fill="hold">
                                          <p:stCondLst>
                                            <p:cond delay="0"/>
                                          </p:stCondLst>
                                        </p:cTn>
                                        <p:tgtEl>
                                          <p:spTgt spid="140"/>
                                        </p:tgtEl>
                                        <p:attrNameLst>
                                          <p:attrName>style.visibility</p:attrName>
                                        </p:attrNameLst>
                                      </p:cBhvr>
                                      <p:to>
                                        <p:strVal val="visible"/>
                                      </p:to>
                                    </p:set>
                                    <p:anim calcmode="lin" valueType="num">
                                      <p:cBhvr>
                                        <p:cTn id="553" dur="1000" fill="hold"/>
                                        <p:tgtEl>
                                          <p:spTgt spid="140"/>
                                        </p:tgtEl>
                                        <p:attrNameLst>
                                          <p:attrName>ppt_w</p:attrName>
                                        </p:attrNameLst>
                                      </p:cBhvr>
                                      <p:tavLst>
                                        <p:tav tm="0">
                                          <p:val>
                                            <p:fltVal val="0"/>
                                          </p:val>
                                        </p:tav>
                                        <p:tav tm="100000">
                                          <p:val>
                                            <p:strVal val="#ppt_w"/>
                                          </p:val>
                                        </p:tav>
                                      </p:tavLst>
                                    </p:anim>
                                    <p:anim calcmode="lin" valueType="num">
                                      <p:cBhvr>
                                        <p:cTn id="554" dur="1000" fill="hold"/>
                                        <p:tgtEl>
                                          <p:spTgt spid="140"/>
                                        </p:tgtEl>
                                        <p:attrNameLst>
                                          <p:attrName>ppt_h</p:attrName>
                                        </p:attrNameLst>
                                      </p:cBhvr>
                                      <p:tavLst>
                                        <p:tav tm="0">
                                          <p:val>
                                            <p:fltVal val="0"/>
                                          </p:val>
                                        </p:tav>
                                        <p:tav tm="100000">
                                          <p:val>
                                            <p:strVal val="#ppt_h"/>
                                          </p:val>
                                        </p:tav>
                                      </p:tavLst>
                                    </p:anim>
                                    <p:anim calcmode="lin" valueType="num">
                                      <p:cBhvr>
                                        <p:cTn id="555" dur="1000" fill="hold"/>
                                        <p:tgtEl>
                                          <p:spTgt spid="140"/>
                                        </p:tgtEl>
                                        <p:attrNameLst>
                                          <p:attrName>style.rotation</p:attrName>
                                        </p:attrNameLst>
                                      </p:cBhvr>
                                      <p:tavLst>
                                        <p:tav tm="0">
                                          <p:val>
                                            <p:fltVal val="90"/>
                                          </p:val>
                                        </p:tav>
                                        <p:tav tm="100000">
                                          <p:val>
                                            <p:fltVal val="0"/>
                                          </p:val>
                                        </p:tav>
                                      </p:tavLst>
                                    </p:anim>
                                    <p:animEffect transition="in" filter="fade">
                                      <p:cBhvr>
                                        <p:cTn id="556" dur="1000"/>
                                        <p:tgtEl>
                                          <p:spTgt spid="140"/>
                                        </p:tgtEl>
                                      </p:cBhvr>
                                    </p:animEffect>
                                  </p:childTnLst>
                                </p:cTn>
                              </p:par>
                              <p:par>
                                <p:cTn id="557" presetID="31" presetClass="entr" presetSubtype="0" fill="hold" nodeType="withEffect">
                                  <p:stCondLst>
                                    <p:cond delay="0"/>
                                  </p:stCondLst>
                                  <p:childTnLst>
                                    <p:set>
                                      <p:cBhvr>
                                        <p:cTn id="558" dur="1" fill="hold">
                                          <p:stCondLst>
                                            <p:cond delay="0"/>
                                          </p:stCondLst>
                                        </p:cTn>
                                        <p:tgtEl>
                                          <p:spTgt spid="141"/>
                                        </p:tgtEl>
                                        <p:attrNameLst>
                                          <p:attrName>style.visibility</p:attrName>
                                        </p:attrNameLst>
                                      </p:cBhvr>
                                      <p:to>
                                        <p:strVal val="visible"/>
                                      </p:to>
                                    </p:set>
                                    <p:anim calcmode="lin" valueType="num">
                                      <p:cBhvr>
                                        <p:cTn id="559" dur="1000" fill="hold"/>
                                        <p:tgtEl>
                                          <p:spTgt spid="141"/>
                                        </p:tgtEl>
                                        <p:attrNameLst>
                                          <p:attrName>ppt_w</p:attrName>
                                        </p:attrNameLst>
                                      </p:cBhvr>
                                      <p:tavLst>
                                        <p:tav tm="0">
                                          <p:val>
                                            <p:fltVal val="0"/>
                                          </p:val>
                                        </p:tav>
                                        <p:tav tm="100000">
                                          <p:val>
                                            <p:strVal val="#ppt_w"/>
                                          </p:val>
                                        </p:tav>
                                      </p:tavLst>
                                    </p:anim>
                                    <p:anim calcmode="lin" valueType="num">
                                      <p:cBhvr>
                                        <p:cTn id="560" dur="1000" fill="hold"/>
                                        <p:tgtEl>
                                          <p:spTgt spid="141"/>
                                        </p:tgtEl>
                                        <p:attrNameLst>
                                          <p:attrName>ppt_h</p:attrName>
                                        </p:attrNameLst>
                                      </p:cBhvr>
                                      <p:tavLst>
                                        <p:tav tm="0">
                                          <p:val>
                                            <p:fltVal val="0"/>
                                          </p:val>
                                        </p:tav>
                                        <p:tav tm="100000">
                                          <p:val>
                                            <p:strVal val="#ppt_h"/>
                                          </p:val>
                                        </p:tav>
                                      </p:tavLst>
                                    </p:anim>
                                    <p:anim calcmode="lin" valueType="num">
                                      <p:cBhvr>
                                        <p:cTn id="561" dur="1000" fill="hold"/>
                                        <p:tgtEl>
                                          <p:spTgt spid="141"/>
                                        </p:tgtEl>
                                        <p:attrNameLst>
                                          <p:attrName>style.rotation</p:attrName>
                                        </p:attrNameLst>
                                      </p:cBhvr>
                                      <p:tavLst>
                                        <p:tav tm="0">
                                          <p:val>
                                            <p:fltVal val="90"/>
                                          </p:val>
                                        </p:tav>
                                        <p:tav tm="100000">
                                          <p:val>
                                            <p:fltVal val="0"/>
                                          </p:val>
                                        </p:tav>
                                      </p:tavLst>
                                    </p:anim>
                                    <p:animEffect transition="in" filter="fade">
                                      <p:cBhvr>
                                        <p:cTn id="562" dur="1000"/>
                                        <p:tgtEl>
                                          <p:spTgt spid="141"/>
                                        </p:tgtEl>
                                      </p:cBhvr>
                                    </p:animEffect>
                                  </p:childTnLst>
                                </p:cTn>
                              </p:par>
                              <p:par>
                                <p:cTn id="563" presetID="31" presetClass="entr" presetSubtype="0" fill="hold" nodeType="withEffect">
                                  <p:stCondLst>
                                    <p:cond delay="0"/>
                                  </p:stCondLst>
                                  <p:childTnLst>
                                    <p:set>
                                      <p:cBhvr>
                                        <p:cTn id="564" dur="1" fill="hold">
                                          <p:stCondLst>
                                            <p:cond delay="0"/>
                                          </p:stCondLst>
                                        </p:cTn>
                                        <p:tgtEl>
                                          <p:spTgt spid="142"/>
                                        </p:tgtEl>
                                        <p:attrNameLst>
                                          <p:attrName>style.visibility</p:attrName>
                                        </p:attrNameLst>
                                      </p:cBhvr>
                                      <p:to>
                                        <p:strVal val="visible"/>
                                      </p:to>
                                    </p:set>
                                    <p:anim calcmode="lin" valueType="num">
                                      <p:cBhvr>
                                        <p:cTn id="565" dur="1000" fill="hold"/>
                                        <p:tgtEl>
                                          <p:spTgt spid="142"/>
                                        </p:tgtEl>
                                        <p:attrNameLst>
                                          <p:attrName>ppt_w</p:attrName>
                                        </p:attrNameLst>
                                      </p:cBhvr>
                                      <p:tavLst>
                                        <p:tav tm="0">
                                          <p:val>
                                            <p:fltVal val="0"/>
                                          </p:val>
                                        </p:tav>
                                        <p:tav tm="100000">
                                          <p:val>
                                            <p:strVal val="#ppt_w"/>
                                          </p:val>
                                        </p:tav>
                                      </p:tavLst>
                                    </p:anim>
                                    <p:anim calcmode="lin" valueType="num">
                                      <p:cBhvr>
                                        <p:cTn id="566" dur="1000" fill="hold"/>
                                        <p:tgtEl>
                                          <p:spTgt spid="142"/>
                                        </p:tgtEl>
                                        <p:attrNameLst>
                                          <p:attrName>ppt_h</p:attrName>
                                        </p:attrNameLst>
                                      </p:cBhvr>
                                      <p:tavLst>
                                        <p:tav tm="0">
                                          <p:val>
                                            <p:fltVal val="0"/>
                                          </p:val>
                                        </p:tav>
                                        <p:tav tm="100000">
                                          <p:val>
                                            <p:strVal val="#ppt_h"/>
                                          </p:val>
                                        </p:tav>
                                      </p:tavLst>
                                    </p:anim>
                                    <p:anim calcmode="lin" valueType="num">
                                      <p:cBhvr>
                                        <p:cTn id="567" dur="1000" fill="hold"/>
                                        <p:tgtEl>
                                          <p:spTgt spid="142"/>
                                        </p:tgtEl>
                                        <p:attrNameLst>
                                          <p:attrName>style.rotation</p:attrName>
                                        </p:attrNameLst>
                                      </p:cBhvr>
                                      <p:tavLst>
                                        <p:tav tm="0">
                                          <p:val>
                                            <p:fltVal val="90"/>
                                          </p:val>
                                        </p:tav>
                                        <p:tav tm="100000">
                                          <p:val>
                                            <p:fltVal val="0"/>
                                          </p:val>
                                        </p:tav>
                                      </p:tavLst>
                                    </p:anim>
                                    <p:animEffect transition="in" filter="fade">
                                      <p:cBhvr>
                                        <p:cTn id="568" dur="1000"/>
                                        <p:tgtEl>
                                          <p:spTgt spid="142"/>
                                        </p:tgtEl>
                                      </p:cBhvr>
                                    </p:animEffect>
                                  </p:childTnLst>
                                </p:cTn>
                              </p:par>
                              <p:par>
                                <p:cTn id="569" presetID="31" presetClass="entr" presetSubtype="0" fill="hold" nodeType="withEffect">
                                  <p:stCondLst>
                                    <p:cond delay="0"/>
                                  </p:stCondLst>
                                  <p:childTnLst>
                                    <p:set>
                                      <p:cBhvr>
                                        <p:cTn id="570" dur="1" fill="hold">
                                          <p:stCondLst>
                                            <p:cond delay="0"/>
                                          </p:stCondLst>
                                        </p:cTn>
                                        <p:tgtEl>
                                          <p:spTgt spid="143"/>
                                        </p:tgtEl>
                                        <p:attrNameLst>
                                          <p:attrName>style.visibility</p:attrName>
                                        </p:attrNameLst>
                                      </p:cBhvr>
                                      <p:to>
                                        <p:strVal val="visible"/>
                                      </p:to>
                                    </p:set>
                                    <p:anim calcmode="lin" valueType="num">
                                      <p:cBhvr>
                                        <p:cTn id="571" dur="1000" fill="hold"/>
                                        <p:tgtEl>
                                          <p:spTgt spid="143"/>
                                        </p:tgtEl>
                                        <p:attrNameLst>
                                          <p:attrName>ppt_w</p:attrName>
                                        </p:attrNameLst>
                                      </p:cBhvr>
                                      <p:tavLst>
                                        <p:tav tm="0">
                                          <p:val>
                                            <p:fltVal val="0"/>
                                          </p:val>
                                        </p:tav>
                                        <p:tav tm="100000">
                                          <p:val>
                                            <p:strVal val="#ppt_w"/>
                                          </p:val>
                                        </p:tav>
                                      </p:tavLst>
                                    </p:anim>
                                    <p:anim calcmode="lin" valueType="num">
                                      <p:cBhvr>
                                        <p:cTn id="572" dur="1000" fill="hold"/>
                                        <p:tgtEl>
                                          <p:spTgt spid="143"/>
                                        </p:tgtEl>
                                        <p:attrNameLst>
                                          <p:attrName>ppt_h</p:attrName>
                                        </p:attrNameLst>
                                      </p:cBhvr>
                                      <p:tavLst>
                                        <p:tav tm="0">
                                          <p:val>
                                            <p:fltVal val="0"/>
                                          </p:val>
                                        </p:tav>
                                        <p:tav tm="100000">
                                          <p:val>
                                            <p:strVal val="#ppt_h"/>
                                          </p:val>
                                        </p:tav>
                                      </p:tavLst>
                                    </p:anim>
                                    <p:anim calcmode="lin" valueType="num">
                                      <p:cBhvr>
                                        <p:cTn id="573" dur="1000" fill="hold"/>
                                        <p:tgtEl>
                                          <p:spTgt spid="143"/>
                                        </p:tgtEl>
                                        <p:attrNameLst>
                                          <p:attrName>style.rotation</p:attrName>
                                        </p:attrNameLst>
                                      </p:cBhvr>
                                      <p:tavLst>
                                        <p:tav tm="0">
                                          <p:val>
                                            <p:fltVal val="90"/>
                                          </p:val>
                                        </p:tav>
                                        <p:tav tm="100000">
                                          <p:val>
                                            <p:fltVal val="0"/>
                                          </p:val>
                                        </p:tav>
                                      </p:tavLst>
                                    </p:anim>
                                    <p:animEffect transition="in" filter="fade">
                                      <p:cBhvr>
                                        <p:cTn id="574" dur="1000"/>
                                        <p:tgtEl>
                                          <p:spTgt spid="143"/>
                                        </p:tgtEl>
                                      </p:cBhvr>
                                    </p:animEffect>
                                  </p:childTnLst>
                                </p:cTn>
                              </p:par>
                              <p:par>
                                <p:cTn id="575" presetID="31" presetClass="entr" presetSubtype="0" fill="hold" nodeType="withEffect">
                                  <p:stCondLst>
                                    <p:cond delay="0"/>
                                  </p:stCondLst>
                                  <p:childTnLst>
                                    <p:set>
                                      <p:cBhvr>
                                        <p:cTn id="576" dur="1" fill="hold">
                                          <p:stCondLst>
                                            <p:cond delay="0"/>
                                          </p:stCondLst>
                                        </p:cTn>
                                        <p:tgtEl>
                                          <p:spTgt spid="176"/>
                                        </p:tgtEl>
                                        <p:attrNameLst>
                                          <p:attrName>style.visibility</p:attrName>
                                        </p:attrNameLst>
                                      </p:cBhvr>
                                      <p:to>
                                        <p:strVal val="visible"/>
                                      </p:to>
                                    </p:set>
                                    <p:anim calcmode="lin" valueType="num">
                                      <p:cBhvr>
                                        <p:cTn id="577" dur="1000" fill="hold"/>
                                        <p:tgtEl>
                                          <p:spTgt spid="176"/>
                                        </p:tgtEl>
                                        <p:attrNameLst>
                                          <p:attrName>ppt_w</p:attrName>
                                        </p:attrNameLst>
                                      </p:cBhvr>
                                      <p:tavLst>
                                        <p:tav tm="0">
                                          <p:val>
                                            <p:fltVal val="0"/>
                                          </p:val>
                                        </p:tav>
                                        <p:tav tm="100000">
                                          <p:val>
                                            <p:strVal val="#ppt_w"/>
                                          </p:val>
                                        </p:tav>
                                      </p:tavLst>
                                    </p:anim>
                                    <p:anim calcmode="lin" valueType="num">
                                      <p:cBhvr>
                                        <p:cTn id="578" dur="1000" fill="hold"/>
                                        <p:tgtEl>
                                          <p:spTgt spid="176"/>
                                        </p:tgtEl>
                                        <p:attrNameLst>
                                          <p:attrName>ppt_h</p:attrName>
                                        </p:attrNameLst>
                                      </p:cBhvr>
                                      <p:tavLst>
                                        <p:tav tm="0">
                                          <p:val>
                                            <p:fltVal val="0"/>
                                          </p:val>
                                        </p:tav>
                                        <p:tav tm="100000">
                                          <p:val>
                                            <p:strVal val="#ppt_h"/>
                                          </p:val>
                                        </p:tav>
                                      </p:tavLst>
                                    </p:anim>
                                    <p:anim calcmode="lin" valueType="num">
                                      <p:cBhvr>
                                        <p:cTn id="579" dur="1000" fill="hold"/>
                                        <p:tgtEl>
                                          <p:spTgt spid="176"/>
                                        </p:tgtEl>
                                        <p:attrNameLst>
                                          <p:attrName>style.rotation</p:attrName>
                                        </p:attrNameLst>
                                      </p:cBhvr>
                                      <p:tavLst>
                                        <p:tav tm="0">
                                          <p:val>
                                            <p:fltVal val="90"/>
                                          </p:val>
                                        </p:tav>
                                        <p:tav tm="100000">
                                          <p:val>
                                            <p:fltVal val="0"/>
                                          </p:val>
                                        </p:tav>
                                      </p:tavLst>
                                    </p:anim>
                                    <p:animEffect transition="in" filter="fade">
                                      <p:cBhvr>
                                        <p:cTn id="580" dur="1000"/>
                                        <p:tgtEl>
                                          <p:spTgt spid="176"/>
                                        </p:tgtEl>
                                      </p:cBhvr>
                                    </p:animEffect>
                                  </p:childTnLst>
                                </p:cTn>
                              </p:par>
                              <p:par>
                                <p:cTn id="581" presetID="31" presetClass="entr" presetSubtype="0" fill="hold" nodeType="withEffect">
                                  <p:stCondLst>
                                    <p:cond delay="0"/>
                                  </p:stCondLst>
                                  <p:childTnLst>
                                    <p:set>
                                      <p:cBhvr>
                                        <p:cTn id="582" dur="1" fill="hold">
                                          <p:stCondLst>
                                            <p:cond delay="0"/>
                                          </p:stCondLst>
                                        </p:cTn>
                                        <p:tgtEl>
                                          <p:spTgt spid="177"/>
                                        </p:tgtEl>
                                        <p:attrNameLst>
                                          <p:attrName>style.visibility</p:attrName>
                                        </p:attrNameLst>
                                      </p:cBhvr>
                                      <p:to>
                                        <p:strVal val="visible"/>
                                      </p:to>
                                    </p:set>
                                    <p:anim calcmode="lin" valueType="num">
                                      <p:cBhvr>
                                        <p:cTn id="583" dur="1000" fill="hold"/>
                                        <p:tgtEl>
                                          <p:spTgt spid="177"/>
                                        </p:tgtEl>
                                        <p:attrNameLst>
                                          <p:attrName>ppt_w</p:attrName>
                                        </p:attrNameLst>
                                      </p:cBhvr>
                                      <p:tavLst>
                                        <p:tav tm="0">
                                          <p:val>
                                            <p:fltVal val="0"/>
                                          </p:val>
                                        </p:tav>
                                        <p:tav tm="100000">
                                          <p:val>
                                            <p:strVal val="#ppt_w"/>
                                          </p:val>
                                        </p:tav>
                                      </p:tavLst>
                                    </p:anim>
                                    <p:anim calcmode="lin" valueType="num">
                                      <p:cBhvr>
                                        <p:cTn id="584" dur="1000" fill="hold"/>
                                        <p:tgtEl>
                                          <p:spTgt spid="177"/>
                                        </p:tgtEl>
                                        <p:attrNameLst>
                                          <p:attrName>ppt_h</p:attrName>
                                        </p:attrNameLst>
                                      </p:cBhvr>
                                      <p:tavLst>
                                        <p:tav tm="0">
                                          <p:val>
                                            <p:fltVal val="0"/>
                                          </p:val>
                                        </p:tav>
                                        <p:tav tm="100000">
                                          <p:val>
                                            <p:strVal val="#ppt_h"/>
                                          </p:val>
                                        </p:tav>
                                      </p:tavLst>
                                    </p:anim>
                                    <p:anim calcmode="lin" valueType="num">
                                      <p:cBhvr>
                                        <p:cTn id="585" dur="1000" fill="hold"/>
                                        <p:tgtEl>
                                          <p:spTgt spid="177"/>
                                        </p:tgtEl>
                                        <p:attrNameLst>
                                          <p:attrName>style.rotation</p:attrName>
                                        </p:attrNameLst>
                                      </p:cBhvr>
                                      <p:tavLst>
                                        <p:tav tm="0">
                                          <p:val>
                                            <p:fltVal val="90"/>
                                          </p:val>
                                        </p:tav>
                                        <p:tav tm="100000">
                                          <p:val>
                                            <p:fltVal val="0"/>
                                          </p:val>
                                        </p:tav>
                                      </p:tavLst>
                                    </p:anim>
                                    <p:animEffect transition="in" filter="fade">
                                      <p:cBhvr>
                                        <p:cTn id="586" dur="1000"/>
                                        <p:tgtEl>
                                          <p:spTgt spid="177"/>
                                        </p:tgtEl>
                                      </p:cBhvr>
                                    </p:animEffect>
                                  </p:childTnLst>
                                </p:cTn>
                              </p:par>
                              <p:par>
                                <p:cTn id="587" presetID="31" presetClass="entr" presetSubtype="0" fill="hold" nodeType="withEffect">
                                  <p:stCondLst>
                                    <p:cond delay="0"/>
                                  </p:stCondLst>
                                  <p:childTnLst>
                                    <p:set>
                                      <p:cBhvr>
                                        <p:cTn id="588" dur="1" fill="hold">
                                          <p:stCondLst>
                                            <p:cond delay="0"/>
                                          </p:stCondLst>
                                        </p:cTn>
                                        <p:tgtEl>
                                          <p:spTgt spid="178"/>
                                        </p:tgtEl>
                                        <p:attrNameLst>
                                          <p:attrName>style.visibility</p:attrName>
                                        </p:attrNameLst>
                                      </p:cBhvr>
                                      <p:to>
                                        <p:strVal val="visible"/>
                                      </p:to>
                                    </p:set>
                                    <p:anim calcmode="lin" valueType="num">
                                      <p:cBhvr>
                                        <p:cTn id="589" dur="1000" fill="hold"/>
                                        <p:tgtEl>
                                          <p:spTgt spid="178"/>
                                        </p:tgtEl>
                                        <p:attrNameLst>
                                          <p:attrName>ppt_w</p:attrName>
                                        </p:attrNameLst>
                                      </p:cBhvr>
                                      <p:tavLst>
                                        <p:tav tm="0">
                                          <p:val>
                                            <p:fltVal val="0"/>
                                          </p:val>
                                        </p:tav>
                                        <p:tav tm="100000">
                                          <p:val>
                                            <p:strVal val="#ppt_w"/>
                                          </p:val>
                                        </p:tav>
                                      </p:tavLst>
                                    </p:anim>
                                    <p:anim calcmode="lin" valueType="num">
                                      <p:cBhvr>
                                        <p:cTn id="590" dur="1000" fill="hold"/>
                                        <p:tgtEl>
                                          <p:spTgt spid="178"/>
                                        </p:tgtEl>
                                        <p:attrNameLst>
                                          <p:attrName>ppt_h</p:attrName>
                                        </p:attrNameLst>
                                      </p:cBhvr>
                                      <p:tavLst>
                                        <p:tav tm="0">
                                          <p:val>
                                            <p:fltVal val="0"/>
                                          </p:val>
                                        </p:tav>
                                        <p:tav tm="100000">
                                          <p:val>
                                            <p:strVal val="#ppt_h"/>
                                          </p:val>
                                        </p:tav>
                                      </p:tavLst>
                                    </p:anim>
                                    <p:anim calcmode="lin" valueType="num">
                                      <p:cBhvr>
                                        <p:cTn id="591" dur="1000" fill="hold"/>
                                        <p:tgtEl>
                                          <p:spTgt spid="178"/>
                                        </p:tgtEl>
                                        <p:attrNameLst>
                                          <p:attrName>style.rotation</p:attrName>
                                        </p:attrNameLst>
                                      </p:cBhvr>
                                      <p:tavLst>
                                        <p:tav tm="0">
                                          <p:val>
                                            <p:fltVal val="90"/>
                                          </p:val>
                                        </p:tav>
                                        <p:tav tm="100000">
                                          <p:val>
                                            <p:fltVal val="0"/>
                                          </p:val>
                                        </p:tav>
                                      </p:tavLst>
                                    </p:anim>
                                    <p:animEffect transition="in" filter="fade">
                                      <p:cBhvr>
                                        <p:cTn id="592" dur="1000"/>
                                        <p:tgtEl>
                                          <p:spTgt spid="178"/>
                                        </p:tgtEl>
                                      </p:cBhvr>
                                    </p:animEffect>
                                  </p:childTnLst>
                                </p:cTn>
                              </p:par>
                              <p:par>
                                <p:cTn id="593" presetID="31" presetClass="entr" presetSubtype="0" fill="hold" nodeType="withEffect">
                                  <p:stCondLst>
                                    <p:cond delay="0"/>
                                  </p:stCondLst>
                                  <p:childTnLst>
                                    <p:set>
                                      <p:cBhvr>
                                        <p:cTn id="594" dur="1" fill="hold">
                                          <p:stCondLst>
                                            <p:cond delay="0"/>
                                          </p:stCondLst>
                                        </p:cTn>
                                        <p:tgtEl>
                                          <p:spTgt spid="179"/>
                                        </p:tgtEl>
                                        <p:attrNameLst>
                                          <p:attrName>style.visibility</p:attrName>
                                        </p:attrNameLst>
                                      </p:cBhvr>
                                      <p:to>
                                        <p:strVal val="visible"/>
                                      </p:to>
                                    </p:set>
                                    <p:anim calcmode="lin" valueType="num">
                                      <p:cBhvr>
                                        <p:cTn id="595" dur="1000" fill="hold"/>
                                        <p:tgtEl>
                                          <p:spTgt spid="179"/>
                                        </p:tgtEl>
                                        <p:attrNameLst>
                                          <p:attrName>ppt_w</p:attrName>
                                        </p:attrNameLst>
                                      </p:cBhvr>
                                      <p:tavLst>
                                        <p:tav tm="0">
                                          <p:val>
                                            <p:fltVal val="0"/>
                                          </p:val>
                                        </p:tav>
                                        <p:tav tm="100000">
                                          <p:val>
                                            <p:strVal val="#ppt_w"/>
                                          </p:val>
                                        </p:tav>
                                      </p:tavLst>
                                    </p:anim>
                                    <p:anim calcmode="lin" valueType="num">
                                      <p:cBhvr>
                                        <p:cTn id="596" dur="1000" fill="hold"/>
                                        <p:tgtEl>
                                          <p:spTgt spid="179"/>
                                        </p:tgtEl>
                                        <p:attrNameLst>
                                          <p:attrName>ppt_h</p:attrName>
                                        </p:attrNameLst>
                                      </p:cBhvr>
                                      <p:tavLst>
                                        <p:tav tm="0">
                                          <p:val>
                                            <p:fltVal val="0"/>
                                          </p:val>
                                        </p:tav>
                                        <p:tav tm="100000">
                                          <p:val>
                                            <p:strVal val="#ppt_h"/>
                                          </p:val>
                                        </p:tav>
                                      </p:tavLst>
                                    </p:anim>
                                    <p:anim calcmode="lin" valueType="num">
                                      <p:cBhvr>
                                        <p:cTn id="597" dur="1000" fill="hold"/>
                                        <p:tgtEl>
                                          <p:spTgt spid="179"/>
                                        </p:tgtEl>
                                        <p:attrNameLst>
                                          <p:attrName>style.rotation</p:attrName>
                                        </p:attrNameLst>
                                      </p:cBhvr>
                                      <p:tavLst>
                                        <p:tav tm="0">
                                          <p:val>
                                            <p:fltVal val="90"/>
                                          </p:val>
                                        </p:tav>
                                        <p:tav tm="100000">
                                          <p:val>
                                            <p:fltVal val="0"/>
                                          </p:val>
                                        </p:tav>
                                      </p:tavLst>
                                    </p:anim>
                                    <p:animEffect transition="in" filter="fade">
                                      <p:cBhvr>
                                        <p:cTn id="598" dur="1000"/>
                                        <p:tgtEl>
                                          <p:spTgt spid="179"/>
                                        </p:tgtEl>
                                      </p:cBhvr>
                                    </p:animEffect>
                                  </p:childTnLst>
                                </p:cTn>
                              </p:par>
                              <p:par>
                                <p:cTn id="599" presetID="31" presetClass="entr" presetSubtype="0" fill="hold" nodeType="withEffect">
                                  <p:stCondLst>
                                    <p:cond delay="0"/>
                                  </p:stCondLst>
                                  <p:childTnLst>
                                    <p:set>
                                      <p:cBhvr>
                                        <p:cTn id="600" dur="1" fill="hold">
                                          <p:stCondLst>
                                            <p:cond delay="0"/>
                                          </p:stCondLst>
                                        </p:cTn>
                                        <p:tgtEl>
                                          <p:spTgt spid="180"/>
                                        </p:tgtEl>
                                        <p:attrNameLst>
                                          <p:attrName>style.visibility</p:attrName>
                                        </p:attrNameLst>
                                      </p:cBhvr>
                                      <p:to>
                                        <p:strVal val="visible"/>
                                      </p:to>
                                    </p:set>
                                    <p:anim calcmode="lin" valueType="num">
                                      <p:cBhvr>
                                        <p:cTn id="601" dur="1000" fill="hold"/>
                                        <p:tgtEl>
                                          <p:spTgt spid="180"/>
                                        </p:tgtEl>
                                        <p:attrNameLst>
                                          <p:attrName>ppt_w</p:attrName>
                                        </p:attrNameLst>
                                      </p:cBhvr>
                                      <p:tavLst>
                                        <p:tav tm="0">
                                          <p:val>
                                            <p:fltVal val="0"/>
                                          </p:val>
                                        </p:tav>
                                        <p:tav tm="100000">
                                          <p:val>
                                            <p:strVal val="#ppt_w"/>
                                          </p:val>
                                        </p:tav>
                                      </p:tavLst>
                                    </p:anim>
                                    <p:anim calcmode="lin" valueType="num">
                                      <p:cBhvr>
                                        <p:cTn id="602" dur="1000" fill="hold"/>
                                        <p:tgtEl>
                                          <p:spTgt spid="180"/>
                                        </p:tgtEl>
                                        <p:attrNameLst>
                                          <p:attrName>ppt_h</p:attrName>
                                        </p:attrNameLst>
                                      </p:cBhvr>
                                      <p:tavLst>
                                        <p:tav tm="0">
                                          <p:val>
                                            <p:fltVal val="0"/>
                                          </p:val>
                                        </p:tav>
                                        <p:tav tm="100000">
                                          <p:val>
                                            <p:strVal val="#ppt_h"/>
                                          </p:val>
                                        </p:tav>
                                      </p:tavLst>
                                    </p:anim>
                                    <p:anim calcmode="lin" valueType="num">
                                      <p:cBhvr>
                                        <p:cTn id="603" dur="1000" fill="hold"/>
                                        <p:tgtEl>
                                          <p:spTgt spid="180"/>
                                        </p:tgtEl>
                                        <p:attrNameLst>
                                          <p:attrName>style.rotation</p:attrName>
                                        </p:attrNameLst>
                                      </p:cBhvr>
                                      <p:tavLst>
                                        <p:tav tm="0">
                                          <p:val>
                                            <p:fltVal val="90"/>
                                          </p:val>
                                        </p:tav>
                                        <p:tav tm="100000">
                                          <p:val>
                                            <p:fltVal val="0"/>
                                          </p:val>
                                        </p:tav>
                                      </p:tavLst>
                                    </p:anim>
                                    <p:animEffect transition="in" filter="fade">
                                      <p:cBhvr>
                                        <p:cTn id="604" dur="1000"/>
                                        <p:tgtEl>
                                          <p:spTgt spid="180"/>
                                        </p:tgtEl>
                                      </p:cBhvr>
                                    </p:animEffect>
                                  </p:childTnLst>
                                </p:cTn>
                              </p:par>
                              <p:par>
                                <p:cTn id="605" presetID="31" presetClass="entr" presetSubtype="0" fill="hold" nodeType="withEffect">
                                  <p:stCondLst>
                                    <p:cond delay="0"/>
                                  </p:stCondLst>
                                  <p:childTnLst>
                                    <p:set>
                                      <p:cBhvr>
                                        <p:cTn id="606" dur="1" fill="hold">
                                          <p:stCondLst>
                                            <p:cond delay="0"/>
                                          </p:stCondLst>
                                        </p:cTn>
                                        <p:tgtEl>
                                          <p:spTgt spid="181"/>
                                        </p:tgtEl>
                                        <p:attrNameLst>
                                          <p:attrName>style.visibility</p:attrName>
                                        </p:attrNameLst>
                                      </p:cBhvr>
                                      <p:to>
                                        <p:strVal val="visible"/>
                                      </p:to>
                                    </p:set>
                                    <p:anim calcmode="lin" valueType="num">
                                      <p:cBhvr>
                                        <p:cTn id="607" dur="1000" fill="hold"/>
                                        <p:tgtEl>
                                          <p:spTgt spid="181"/>
                                        </p:tgtEl>
                                        <p:attrNameLst>
                                          <p:attrName>ppt_w</p:attrName>
                                        </p:attrNameLst>
                                      </p:cBhvr>
                                      <p:tavLst>
                                        <p:tav tm="0">
                                          <p:val>
                                            <p:fltVal val="0"/>
                                          </p:val>
                                        </p:tav>
                                        <p:tav tm="100000">
                                          <p:val>
                                            <p:strVal val="#ppt_w"/>
                                          </p:val>
                                        </p:tav>
                                      </p:tavLst>
                                    </p:anim>
                                    <p:anim calcmode="lin" valueType="num">
                                      <p:cBhvr>
                                        <p:cTn id="608" dur="1000" fill="hold"/>
                                        <p:tgtEl>
                                          <p:spTgt spid="181"/>
                                        </p:tgtEl>
                                        <p:attrNameLst>
                                          <p:attrName>ppt_h</p:attrName>
                                        </p:attrNameLst>
                                      </p:cBhvr>
                                      <p:tavLst>
                                        <p:tav tm="0">
                                          <p:val>
                                            <p:fltVal val="0"/>
                                          </p:val>
                                        </p:tav>
                                        <p:tav tm="100000">
                                          <p:val>
                                            <p:strVal val="#ppt_h"/>
                                          </p:val>
                                        </p:tav>
                                      </p:tavLst>
                                    </p:anim>
                                    <p:anim calcmode="lin" valueType="num">
                                      <p:cBhvr>
                                        <p:cTn id="609" dur="1000" fill="hold"/>
                                        <p:tgtEl>
                                          <p:spTgt spid="181"/>
                                        </p:tgtEl>
                                        <p:attrNameLst>
                                          <p:attrName>style.rotation</p:attrName>
                                        </p:attrNameLst>
                                      </p:cBhvr>
                                      <p:tavLst>
                                        <p:tav tm="0">
                                          <p:val>
                                            <p:fltVal val="90"/>
                                          </p:val>
                                        </p:tav>
                                        <p:tav tm="100000">
                                          <p:val>
                                            <p:fltVal val="0"/>
                                          </p:val>
                                        </p:tav>
                                      </p:tavLst>
                                    </p:anim>
                                    <p:animEffect transition="in" filter="fade">
                                      <p:cBhvr>
                                        <p:cTn id="610" dur="1000"/>
                                        <p:tgtEl>
                                          <p:spTgt spid="181"/>
                                        </p:tgtEl>
                                      </p:cBhvr>
                                    </p:animEffect>
                                  </p:childTnLst>
                                </p:cTn>
                              </p:par>
                              <p:par>
                                <p:cTn id="611" presetID="31" presetClass="entr" presetSubtype="0" fill="hold" nodeType="withEffect">
                                  <p:stCondLst>
                                    <p:cond delay="0"/>
                                  </p:stCondLst>
                                  <p:childTnLst>
                                    <p:set>
                                      <p:cBhvr>
                                        <p:cTn id="612" dur="1" fill="hold">
                                          <p:stCondLst>
                                            <p:cond delay="0"/>
                                          </p:stCondLst>
                                        </p:cTn>
                                        <p:tgtEl>
                                          <p:spTgt spid="182"/>
                                        </p:tgtEl>
                                        <p:attrNameLst>
                                          <p:attrName>style.visibility</p:attrName>
                                        </p:attrNameLst>
                                      </p:cBhvr>
                                      <p:to>
                                        <p:strVal val="visible"/>
                                      </p:to>
                                    </p:set>
                                    <p:anim calcmode="lin" valueType="num">
                                      <p:cBhvr>
                                        <p:cTn id="613" dur="1000" fill="hold"/>
                                        <p:tgtEl>
                                          <p:spTgt spid="182"/>
                                        </p:tgtEl>
                                        <p:attrNameLst>
                                          <p:attrName>ppt_w</p:attrName>
                                        </p:attrNameLst>
                                      </p:cBhvr>
                                      <p:tavLst>
                                        <p:tav tm="0">
                                          <p:val>
                                            <p:fltVal val="0"/>
                                          </p:val>
                                        </p:tav>
                                        <p:tav tm="100000">
                                          <p:val>
                                            <p:strVal val="#ppt_w"/>
                                          </p:val>
                                        </p:tav>
                                      </p:tavLst>
                                    </p:anim>
                                    <p:anim calcmode="lin" valueType="num">
                                      <p:cBhvr>
                                        <p:cTn id="614" dur="1000" fill="hold"/>
                                        <p:tgtEl>
                                          <p:spTgt spid="182"/>
                                        </p:tgtEl>
                                        <p:attrNameLst>
                                          <p:attrName>ppt_h</p:attrName>
                                        </p:attrNameLst>
                                      </p:cBhvr>
                                      <p:tavLst>
                                        <p:tav tm="0">
                                          <p:val>
                                            <p:fltVal val="0"/>
                                          </p:val>
                                        </p:tav>
                                        <p:tav tm="100000">
                                          <p:val>
                                            <p:strVal val="#ppt_h"/>
                                          </p:val>
                                        </p:tav>
                                      </p:tavLst>
                                    </p:anim>
                                    <p:anim calcmode="lin" valueType="num">
                                      <p:cBhvr>
                                        <p:cTn id="615" dur="1000" fill="hold"/>
                                        <p:tgtEl>
                                          <p:spTgt spid="182"/>
                                        </p:tgtEl>
                                        <p:attrNameLst>
                                          <p:attrName>style.rotation</p:attrName>
                                        </p:attrNameLst>
                                      </p:cBhvr>
                                      <p:tavLst>
                                        <p:tav tm="0">
                                          <p:val>
                                            <p:fltVal val="90"/>
                                          </p:val>
                                        </p:tav>
                                        <p:tav tm="100000">
                                          <p:val>
                                            <p:fltVal val="0"/>
                                          </p:val>
                                        </p:tav>
                                      </p:tavLst>
                                    </p:anim>
                                    <p:animEffect transition="in" filter="fade">
                                      <p:cBhvr>
                                        <p:cTn id="616" dur="1000"/>
                                        <p:tgtEl>
                                          <p:spTgt spid="182"/>
                                        </p:tgtEl>
                                      </p:cBhvr>
                                    </p:animEffect>
                                  </p:childTnLst>
                                </p:cTn>
                              </p:par>
                              <p:par>
                                <p:cTn id="617" presetID="31" presetClass="entr" presetSubtype="0" fill="hold" nodeType="withEffect">
                                  <p:stCondLst>
                                    <p:cond delay="0"/>
                                  </p:stCondLst>
                                  <p:childTnLst>
                                    <p:set>
                                      <p:cBhvr>
                                        <p:cTn id="618" dur="1" fill="hold">
                                          <p:stCondLst>
                                            <p:cond delay="0"/>
                                          </p:stCondLst>
                                        </p:cTn>
                                        <p:tgtEl>
                                          <p:spTgt spid="183"/>
                                        </p:tgtEl>
                                        <p:attrNameLst>
                                          <p:attrName>style.visibility</p:attrName>
                                        </p:attrNameLst>
                                      </p:cBhvr>
                                      <p:to>
                                        <p:strVal val="visible"/>
                                      </p:to>
                                    </p:set>
                                    <p:anim calcmode="lin" valueType="num">
                                      <p:cBhvr>
                                        <p:cTn id="619" dur="1000" fill="hold"/>
                                        <p:tgtEl>
                                          <p:spTgt spid="183"/>
                                        </p:tgtEl>
                                        <p:attrNameLst>
                                          <p:attrName>ppt_w</p:attrName>
                                        </p:attrNameLst>
                                      </p:cBhvr>
                                      <p:tavLst>
                                        <p:tav tm="0">
                                          <p:val>
                                            <p:fltVal val="0"/>
                                          </p:val>
                                        </p:tav>
                                        <p:tav tm="100000">
                                          <p:val>
                                            <p:strVal val="#ppt_w"/>
                                          </p:val>
                                        </p:tav>
                                      </p:tavLst>
                                    </p:anim>
                                    <p:anim calcmode="lin" valueType="num">
                                      <p:cBhvr>
                                        <p:cTn id="620" dur="1000" fill="hold"/>
                                        <p:tgtEl>
                                          <p:spTgt spid="183"/>
                                        </p:tgtEl>
                                        <p:attrNameLst>
                                          <p:attrName>ppt_h</p:attrName>
                                        </p:attrNameLst>
                                      </p:cBhvr>
                                      <p:tavLst>
                                        <p:tav tm="0">
                                          <p:val>
                                            <p:fltVal val="0"/>
                                          </p:val>
                                        </p:tav>
                                        <p:tav tm="100000">
                                          <p:val>
                                            <p:strVal val="#ppt_h"/>
                                          </p:val>
                                        </p:tav>
                                      </p:tavLst>
                                    </p:anim>
                                    <p:anim calcmode="lin" valueType="num">
                                      <p:cBhvr>
                                        <p:cTn id="621" dur="1000" fill="hold"/>
                                        <p:tgtEl>
                                          <p:spTgt spid="183"/>
                                        </p:tgtEl>
                                        <p:attrNameLst>
                                          <p:attrName>style.rotation</p:attrName>
                                        </p:attrNameLst>
                                      </p:cBhvr>
                                      <p:tavLst>
                                        <p:tav tm="0">
                                          <p:val>
                                            <p:fltVal val="90"/>
                                          </p:val>
                                        </p:tav>
                                        <p:tav tm="100000">
                                          <p:val>
                                            <p:fltVal val="0"/>
                                          </p:val>
                                        </p:tav>
                                      </p:tavLst>
                                    </p:anim>
                                    <p:animEffect transition="in" filter="fade">
                                      <p:cBhvr>
                                        <p:cTn id="622" dur="1000"/>
                                        <p:tgtEl>
                                          <p:spTgt spid="183"/>
                                        </p:tgtEl>
                                      </p:cBhvr>
                                    </p:animEffect>
                                  </p:childTnLst>
                                </p:cTn>
                              </p:par>
                              <p:par>
                                <p:cTn id="623" presetID="2" presetClass="entr" presetSubtype="4" fill="hold" grpId="0" nodeType="withEffect">
                                  <p:stCondLst>
                                    <p:cond delay="0"/>
                                  </p:stCondLst>
                                  <p:childTnLst>
                                    <p:set>
                                      <p:cBhvr>
                                        <p:cTn id="624" dur="1" fill="hold">
                                          <p:stCondLst>
                                            <p:cond delay="0"/>
                                          </p:stCondLst>
                                        </p:cTn>
                                        <p:tgtEl>
                                          <p:spTgt spid="114"/>
                                        </p:tgtEl>
                                        <p:attrNameLst>
                                          <p:attrName>style.visibility</p:attrName>
                                        </p:attrNameLst>
                                      </p:cBhvr>
                                      <p:to>
                                        <p:strVal val="visible"/>
                                      </p:to>
                                    </p:set>
                                    <p:anim calcmode="lin" valueType="num">
                                      <p:cBhvr additive="base">
                                        <p:cTn id="625" dur="500" fill="hold"/>
                                        <p:tgtEl>
                                          <p:spTgt spid="114"/>
                                        </p:tgtEl>
                                        <p:attrNameLst>
                                          <p:attrName>ppt_x</p:attrName>
                                        </p:attrNameLst>
                                      </p:cBhvr>
                                      <p:tavLst>
                                        <p:tav tm="0">
                                          <p:val>
                                            <p:strVal val="#ppt_x"/>
                                          </p:val>
                                        </p:tav>
                                        <p:tav tm="100000">
                                          <p:val>
                                            <p:strVal val="#ppt_x"/>
                                          </p:val>
                                        </p:tav>
                                      </p:tavLst>
                                    </p:anim>
                                    <p:anim calcmode="lin" valueType="num">
                                      <p:cBhvr additive="base">
                                        <p:cTn id="626"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1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C74CF3-A8B7-4DEE-94E0-A656A34C8568}"/>
              </a:ext>
            </a:extLst>
          </p:cNvPr>
          <p:cNvSpPr txBox="1"/>
          <p:nvPr/>
        </p:nvSpPr>
        <p:spPr>
          <a:xfrm>
            <a:off x="4333196" y="3534651"/>
            <a:ext cx="15717607" cy="8402300"/>
          </a:xfrm>
          <a:prstGeom prst="rect">
            <a:avLst/>
          </a:prstGeom>
          <a:noFill/>
        </p:spPr>
        <p:txBody>
          <a:bodyPr wrap="square" rtlCol="0">
            <a:spAutoFit/>
          </a:bodyPr>
          <a:lstStyle/>
          <a:p>
            <a:pPr marL="571500" indent="-571500">
              <a:buClr>
                <a:srgbClr val="025EFF"/>
              </a:buClr>
              <a:buFont typeface="Arial" panose="020B0604020202020204" pitchFamily="34" charset="0"/>
              <a:buChar char="•"/>
            </a:pPr>
            <a:r>
              <a:rPr lang="en-US" sz="5400" dirty="0">
                <a:solidFill>
                  <a:srgbClr val="0D1E25"/>
                </a:solidFill>
                <a:latin typeface="Poppins" panose="00000500000000000000" pitchFamily="2" charset="0"/>
                <a:cs typeface="Poppins" panose="00000500000000000000" pitchFamily="2" charset="0"/>
              </a:rPr>
              <a:t>Stop words are words that don’t add value.</a:t>
            </a:r>
          </a:p>
          <a:p>
            <a:pPr marL="571500" indent="-571500">
              <a:buClr>
                <a:srgbClr val="025EFF"/>
              </a:buClr>
              <a:buFont typeface="Arial" panose="020B0604020202020204" pitchFamily="34" charset="0"/>
              <a:buChar char="•"/>
            </a:pPr>
            <a:endParaRPr lang="en-US" sz="5400" dirty="0">
              <a:solidFill>
                <a:srgbClr val="0D1E25"/>
              </a:solidFill>
              <a:latin typeface="Poppins" panose="00000500000000000000" pitchFamily="2" charset="0"/>
              <a:cs typeface="Poppins" panose="00000500000000000000" pitchFamily="2" charset="0"/>
            </a:endParaRPr>
          </a:p>
          <a:p>
            <a:pPr marL="571500" indent="-571500">
              <a:buClr>
                <a:srgbClr val="025EFF"/>
              </a:buClr>
              <a:buFont typeface="Arial" panose="020B0604020202020204" pitchFamily="34" charset="0"/>
              <a:buChar char="•"/>
            </a:pPr>
            <a:r>
              <a:rPr lang="en-US" sz="5400" dirty="0">
                <a:solidFill>
                  <a:srgbClr val="0D1E25"/>
                </a:solidFill>
                <a:latin typeface="Poppins" panose="00000500000000000000" pitchFamily="2" charset="0"/>
                <a:cs typeface="Poppins" panose="00000500000000000000" pitchFamily="2" charset="0"/>
              </a:rPr>
              <a:t>Stop word lists are built-in in Spacy and can be found online</a:t>
            </a:r>
          </a:p>
          <a:p>
            <a:pPr marL="571500" indent="-571500">
              <a:buClr>
                <a:srgbClr val="025EFF"/>
              </a:buClr>
              <a:buFont typeface="Arial" panose="020B0604020202020204" pitchFamily="34" charset="0"/>
              <a:buChar char="•"/>
            </a:pPr>
            <a:endParaRPr lang="en-US" sz="5400" dirty="0">
              <a:solidFill>
                <a:srgbClr val="0D1E25"/>
              </a:solidFill>
              <a:latin typeface="Poppins" panose="00000500000000000000" pitchFamily="2" charset="0"/>
              <a:cs typeface="Poppins" panose="00000500000000000000" pitchFamily="2" charset="0"/>
            </a:endParaRPr>
          </a:p>
          <a:p>
            <a:pPr marL="571500" indent="-571500">
              <a:buClr>
                <a:srgbClr val="025EFF"/>
              </a:buClr>
              <a:buFont typeface="Arial" panose="020B0604020202020204" pitchFamily="34" charset="0"/>
              <a:buChar char="•"/>
            </a:pPr>
            <a:r>
              <a:rPr lang="en-US" sz="5400" b="1" dirty="0" err="1">
                <a:solidFill>
                  <a:srgbClr val="0D1E25"/>
                </a:solidFill>
                <a:latin typeface="Poppins" panose="00000500000000000000" pitchFamily="2" charset="0"/>
                <a:cs typeface="Poppins" panose="00000500000000000000" pitchFamily="2" charset="0"/>
              </a:rPr>
              <a:t>Sidenote</a:t>
            </a:r>
            <a:r>
              <a:rPr lang="en-US" sz="5400" b="1" dirty="0">
                <a:solidFill>
                  <a:srgbClr val="0D1E25"/>
                </a:solidFill>
                <a:latin typeface="Poppins" panose="00000500000000000000" pitchFamily="2" charset="0"/>
                <a:cs typeface="Poppins" panose="00000500000000000000" pitchFamily="2" charset="0"/>
              </a:rPr>
              <a:t>: </a:t>
            </a:r>
            <a:r>
              <a:rPr lang="en-US" sz="5400" dirty="0">
                <a:solidFill>
                  <a:srgbClr val="0D1E25"/>
                </a:solidFill>
                <a:latin typeface="Poppins" panose="00000500000000000000" pitchFamily="2" charset="0"/>
                <a:cs typeface="Poppins" panose="00000500000000000000" pitchFamily="2" charset="0"/>
              </a:rPr>
              <a:t>e.g. for sentiment analyses, do NOT remove “NOT”.</a:t>
            </a:r>
          </a:p>
          <a:p>
            <a:pPr marL="571500" indent="-571500">
              <a:buClr>
                <a:srgbClr val="025EFF"/>
              </a:buClr>
              <a:buFont typeface="Arial" panose="020B0604020202020204" pitchFamily="34" charset="0"/>
              <a:buChar char="•"/>
            </a:pPr>
            <a:endParaRPr lang="en-US" sz="5400" dirty="0">
              <a:solidFill>
                <a:srgbClr val="0D1E25"/>
              </a:solidFill>
              <a:latin typeface="Poppins" panose="00000500000000000000" pitchFamily="2" charset="0"/>
              <a:cs typeface="Poppins" panose="00000500000000000000" pitchFamily="2" charset="0"/>
            </a:endParaRPr>
          </a:p>
          <a:p>
            <a:pPr marL="571500" indent="-571500">
              <a:buClr>
                <a:srgbClr val="025EFF"/>
              </a:buClr>
              <a:buFont typeface="Arial" panose="020B0604020202020204" pitchFamily="34" charset="0"/>
              <a:buChar char="•"/>
            </a:pPr>
            <a:r>
              <a:rPr lang="en-US" sz="5400" dirty="0">
                <a:solidFill>
                  <a:srgbClr val="0D1E25"/>
                </a:solidFill>
                <a:latin typeface="Poppins" panose="00000500000000000000" pitchFamily="2" charset="0"/>
                <a:cs typeface="Poppins" panose="00000500000000000000" pitchFamily="2" charset="0"/>
              </a:rPr>
              <a:t>I did not like this movie != I did like this movie</a:t>
            </a:r>
          </a:p>
        </p:txBody>
      </p:sp>
      <p:sp>
        <p:nvSpPr>
          <p:cNvPr id="7" name="Google Shape;265;p8">
            <a:extLst>
              <a:ext uri="{FF2B5EF4-FFF2-40B4-BE49-F238E27FC236}">
                <a16:creationId xmlns:a16="http://schemas.microsoft.com/office/drawing/2014/main" id="{6D93E4B3-BBA3-4FAF-B3B4-7BDFD7A1B300}"/>
              </a:ext>
            </a:extLst>
          </p:cNvPr>
          <p:cNvSpPr txBox="1"/>
          <p:nvPr/>
        </p:nvSpPr>
        <p:spPr>
          <a:xfrm>
            <a:off x="514459" y="670277"/>
            <a:ext cx="18923915" cy="1432187"/>
          </a:xfrm>
          <a:prstGeom prst="rect">
            <a:avLst/>
          </a:prstGeom>
          <a:noFill/>
          <a:ln>
            <a:noFill/>
          </a:ln>
        </p:spPr>
        <p:txBody>
          <a:bodyPr spcFirstLastPara="1" wrap="square" lIns="50800" tIns="50800" rIns="50800" bIns="50800" anchor="ctr" anchorCtr="0">
            <a:spAutoFit/>
          </a:bodyPr>
          <a:lstStyle/>
          <a:p>
            <a:pPr marL="0" marR="0" lvl="0" indent="0" rtl="0">
              <a:lnSpc>
                <a:spcPct val="120000"/>
              </a:lnSpc>
              <a:spcBef>
                <a:spcPts val="0"/>
              </a:spcBef>
              <a:spcAft>
                <a:spcPts val="0"/>
              </a:spcAft>
              <a:buClr>
                <a:srgbClr val="FFFFFF"/>
              </a:buClr>
              <a:buSzPts val="11500"/>
              <a:buFont typeface="Arial"/>
              <a:buNone/>
            </a:pPr>
            <a:r>
              <a:rPr lang="en-GB" sz="7200" b="1" dirty="0">
                <a:solidFill>
                  <a:srgbClr val="002F9F"/>
                </a:solidFill>
                <a:latin typeface="Poppins" panose="00000500000000000000" pitchFamily="2" charset="0"/>
                <a:cs typeface="Poppins" panose="00000500000000000000" pitchFamily="2" charset="0"/>
                <a:sym typeface="Arial"/>
              </a:rPr>
              <a:t>Stop words</a:t>
            </a:r>
            <a:endParaRPr lang="en-GB" sz="8800" b="0" u="none" strike="noStrike" cap="none" dirty="0">
              <a:solidFill>
                <a:srgbClr val="0D1E25"/>
              </a:solidFill>
              <a:latin typeface="Poppins" panose="00000500000000000000" pitchFamily="2" charset="0"/>
              <a:cs typeface="Poppins" panose="00000500000000000000" pitchFamily="2" charset="0"/>
              <a:sym typeface="Arial"/>
            </a:endParaRPr>
          </a:p>
        </p:txBody>
      </p:sp>
      <p:cxnSp>
        <p:nvCxnSpPr>
          <p:cNvPr id="9" name="Straight Connector 8">
            <a:extLst>
              <a:ext uri="{FF2B5EF4-FFF2-40B4-BE49-F238E27FC236}">
                <a16:creationId xmlns:a16="http://schemas.microsoft.com/office/drawing/2014/main" id="{579B33B8-7673-490B-BEDA-2D709B9B25CB}"/>
              </a:ext>
            </a:extLst>
          </p:cNvPr>
          <p:cNvCxnSpPr>
            <a:cxnSpLocks/>
          </p:cNvCxnSpPr>
          <p:nvPr/>
        </p:nvCxnSpPr>
        <p:spPr>
          <a:xfrm>
            <a:off x="-2771714" y="2102464"/>
            <a:ext cx="21326168" cy="0"/>
          </a:xfrm>
          <a:prstGeom prst="line">
            <a:avLst/>
          </a:prstGeom>
          <a:ln>
            <a:solidFill>
              <a:srgbClr val="0031A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01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0C5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51384-C4A0-BE82-DE7A-5F64FCC70C0A}"/>
              </a:ext>
            </a:extLst>
          </p:cNvPr>
          <p:cNvPicPr>
            <a:picLocks noChangeAspect="1"/>
          </p:cNvPicPr>
          <p:nvPr/>
        </p:nvPicPr>
        <p:blipFill rotWithShape="1">
          <a:blip r:embed="rId2">
            <a:extLst>
              <a:ext uri="{28A0092B-C50C-407E-A947-70E740481C1C}">
                <a14:useLocalDpi xmlns:a14="http://schemas.microsoft.com/office/drawing/2010/main" val="0"/>
              </a:ext>
            </a:extLst>
          </a:blip>
          <a:srcRect l="-2609" t="29645" r="28046" b="43928"/>
          <a:stretch/>
        </p:blipFill>
        <p:spPr>
          <a:xfrm flipV="1">
            <a:off x="6202356" y="1"/>
            <a:ext cx="18181644" cy="4296018"/>
          </a:xfrm>
          <a:prstGeom prst="rect">
            <a:avLst/>
          </a:prstGeom>
        </p:spPr>
      </p:pic>
      <p:pic>
        <p:nvPicPr>
          <p:cNvPr id="3" name="Picture 2">
            <a:extLst>
              <a:ext uri="{FF2B5EF4-FFF2-40B4-BE49-F238E27FC236}">
                <a16:creationId xmlns:a16="http://schemas.microsoft.com/office/drawing/2014/main" id="{8AAB7D5C-A08D-3AD7-32A4-F462C610F5DE}"/>
              </a:ext>
            </a:extLst>
          </p:cNvPr>
          <p:cNvPicPr>
            <a:picLocks noChangeAspect="1"/>
          </p:cNvPicPr>
          <p:nvPr/>
        </p:nvPicPr>
        <p:blipFill rotWithShape="1">
          <a:blip r:embed="rId2">
            <a:extLst>
              <a:ext uri="{28A0092B-C50C-407E-A947-70E740481C1C}">
                <a14:useLocalDpi xmlns:a14="http://schemas.microsoft.com/office/drawing/2010/main" val="0"/>
              </a:ext>
            </a:extLst>
          </a:blip>
          <a:srcRect t="33022" b="36705"/>
          <a:stretch/>
        </p:blipFill>
        <p:spPr>
          <a:xfrm>
            <a:off x="0" y="8794871"/>
            <a:ext cx="24384000" cy="4921130"/>
          </a:xfrm>
          <a:prstGeom prst="rect">
            <a:avLst/>
          </a:prstGeom>
        </p:spPr>
      </p:pic>
      <p:sp>
        <p:nvSpPr>
          <p:cNvPr id="6" name="Rectangle 5">
            <a:extLst>
              <a:ext uri="{FF2B5EF4-FFF2-40B4-BE49-F238E27FC236}">
                <a16:creationId xmlns:a16="http://schemas.microsoft.com/office/drawing/2014/main" id="{A89F0689-A2C8-43D9-FC8D-D0DFDF00FDC3}"/>
              </a:ext>
            </a:extLst>
          </p:cNvPr>
          <p:cNvSpPr/>
          <p:nvPr/>
        </p:nvSpPr>
        <p:spPr>
          <a:xfrm>
            <a:off x="37569848" y="-219396"/>
            <a:ext cx="1828800" cy="1828800"/>
          </a:xfrm>
          <a:prstGeom prst="rect">
            <a:avLst/>
          </a:prstGeom>
          <a:solidFill>
            <a:srgbClr val="0A0C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7" name="Rectangle 6">
            <a:extLst>
              <a:ext uri="{FF2B5EF4-FFF2-40B4-BE49-F238E27FC236}">
                <a16:creationId xmlns:a16="http://schemas.microsoft.com/office/drawing/2014/main" id="{8DD1092D-EA82-BB84-50DA-E703D7A92DFE}"/>
              </a:ext>
            </a:extLst>
          </p:cNvPr>
          <p:cNvSpPr/>
          <p:nvPr/>
        </p:nvSpPr>
        <p:spPr>
          <a:xfrm>
            <a:off x="37569848" y="2215714"/>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8" name="Rectangle 7">
            <a:extLst>
              <a:ext uri="{FF2B5EF4-FFF2-40B4-BE49-F238E27FC236}">
                <a16:creationId xmlns:a16="http://schemas.microsoft.com/office/drawing/2014/main" id="{F62F987E-E258-5C1C-7B94-8F01DB81C509}"/>
              </a:ext>
            </a:extLst>
          </p:cNvPr>
          <p:cNvSpPr/>
          <p:nvPr/>
        </p:nvSpPr>
        <p:spPr>
          <a:xfrm>
            <a:off x="37569848" y="4398236"/>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9" name="Rectangle 8">
            <a:extLst>
              <a:ext uri="{FF2B5EF4-FFF2-40B4-BE49-F238E27FC236}">
                <a16:creationId xmlns:a16="http://schemas.microsoft.com/office/drawing/2014/main" id="{6678DC18-5A1C-6C96-AC58-AEC0B65088F8}"/>
              </a:ext>
            </a:extLst>
          </p:cNvPr>
          <p:cNvSpPr/>
          <p:nvPr/>
        </p:nvSpPr>
        <p:spPr>
          <a:xfrm>
            <a:off x="37487226" y="6667062"/>
            <a:ext cx="1828800" cy="1828800"/>
          </a:xfrm>
          <a:prstGeom prst="rect">
            <a:avLst/>
          </a:prstGeom>
          <a:solidFill>
            <a:srgbClr val="A4A4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10" name="Rectangle 9">
            <a:extLst>
              <a:ext uri="{FF2B5EF4-FFF2-40B4-BE49-F238E27FC236}">
                <a16:creationId xmlns:a16="http://schemas.microsoft.com/office/drawing/2014/main" id="{22F4250E-F0DB-2181-C644-97E6ECCF2164}"/>
              </a:ext>
            </a:extLst>
          </p:cNvPr>
          <p:cNvSpPr/>
          <p:nvPr/>
        </p:nvSpPr>
        <p:spPr>
          <a:xfrm>
            <a:off x="37487224" y="8958800"/>
            <a:ext cx="1828800" cy="1828800"/>
          </a:xfrm>
          <a:prstGeom prst="rect">
            <a:avLst/>
          </a:prstGeom>
          <a:solidFill>
            <a:srgbClr val="000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5" name="Oval 4">
            <a:extLst>
              <a:ext uri="{FF2B5EF4-FFF2-40B4-BE49-F238E27FC236}">
                <a16:creationId xmlns:a16="http://schemas.microsoft.com/office/drawing/2014/main" id="{D87162CE-9B96-30F1-DDAA-3BA703B6D9F5}"/>
              </a:ext>
            </a:extLst>
          </p:cNvPr>
          <p:cNvSpPr/>
          <p:nvPr/>
        </p:nvSpPr>
        <p:spPr>
          <a:xfrm>
            <a:off x="-6219837" y="-2307604"/>
            <a:ext cx="18871850" cy="18269264"/>
          </a:xfrm>
          <a:prstGeom prst="ellipse">
            <a:avLst/>
          </a:prstGeom>
          <a:gradFill>
            <a:gsLst>
              <a:gs pos="8000">
                <a:srgbClr val="00008F"/>
              </a:gs>
              <a:gs pos="100000">
                <a:srgbClr val="A4A4A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4" name="Oval 3">
            <a:extLst>
              <a:ext uri="{FF2B5EF4-FFF2-40B4-BE49-F238E27FC236}">
                <a16:creationId xmlns:a16="http://schemas.microsoft.com/office/drawing/2014/main" id="{0C604CAD-2841-A646-845C-B35C25ADA107}"/>
              </a:ext>
            </a:extLst>
          </p:cNvPr>
          <p:cNvSpPr/>
          <p:nvPr/>
        </p:nvSpPr>
        <p:spPr>
          <a:xfrm>
            <a:off x="-7116308" y="-2245660"/>
            <a:ext cx="19308308" cy="1820732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grpSp>
        <p:nvGrpSpPr>
          <p:cNvPr id="3316" name="Group 3315">
            <a:extLst>
              <a:ext uri="{FF2B5EF4-FFF2-40B4-BE49-F238E27FC236}">
                <a16:creationId xmlns:a16="http://schemas.microsoft.com/office/drawing/2014/main" id="{19E13F9A-9E15-07D8-741F-B6ADFEBCF580}"/>
              </a:ext>
            </a:extLst>
          </p:cNvPr>
          <p:cNvGrpSpPr/>
          <p:nvPr/>
        </p:nvGrpSpPr>
        <p:grpSpPr>
          <a:xfrm>
            <a:off x="14375341" y="5443156"/>
            <a:ext cx="8979958" cy="3602380"/>
            <a:chOff x="7187670" y="3113518"/>
            <a:chExt cx="4489979" cy="1070265"/>
          </a:xfrm>
        </p:grpSpPr>
        <p:sp>
          <p:nvSpPr>
            <p:cNvPr id="22" name="TextBox 21">
              <a:extLst>
                <a:ext uri="{FF2B5EF4-FFF2-40B4-BE49-F238E27FC236}">
                  <a16:creationId xmlns:a16="http://schemas.microsoft.com/office/drawing/2014/main" id="{FC97D867-CFA7-6038-24A5-BBD34AA5159A}"/>
                </a:ext>
              </a:extLst>
            </p:cNvPr>
            <p:cNvSpPr txBox="1"/>
            <p:nvPr/>
          </p:nvSpPr>
          <p:spPr>
            <a:xfrm>
              <a:off x="7187670" y="3113518"/>
              <a:ext cx="4489979" cy="658370"/>
            </a:xfrm>
            <a:prstGeom prst="rect">
              <a:avLst/>
            </a:prstGeom>
            <a:noFill/>
          </p:spPr>
          <p:txBody>
            <a:bodyPr wrap="square">
              <a:spAutoFit/>
            </a:bodyPr>
            <a:lstStyle/>
            <a:p>
              <a:pPr defTabSz="1828800"/>
              <a:r>
                <a:rPr lang="en-GB" sz="13800" b="1" dirty="0">
                  <a:solidFill>
                    <a:prstClr val="white"/>
                  </a:solidFill>
                  <a:latin typeface="TT Firs" panose="02000503030000020003" pitchFamily="50" charset="0"/>
                  <a:ea typeface="Open Sans" pitchFamily="2" charset="0"/>
                  <a:cs typeface="Open Sans" pitchFamily="2" charset="0"/>
                  <a:sym typeface="Arial"/>
                </a:rPr>
                <a:t>Lecture 1</a:t>
              </a:r>
              <a:endParaRPr lang="en-US" sz="13800" b="1" dirty="0">
                <a:solidFill>
                  <a:prstClr val="white"/>
                </a:solidFill>
                <a:latin typeface="TT Firs" panose="02000503030000020003" pitchFamily="50" charset="0"/>
                <a:ea typeface="Open Sans" pitchFamily="2" charset="0"/>
                <a:cs typeface="Open Sans" pitchFamily="2" charset="0"/>
              </a:endParaRPr>
            </a:p>
          </p:txBody>
        </p:sp>
        <p:sp>
          <p:nvSpPr>
            <p:cNvPr id="3315" name="TextBox 3314">
              <a:extLst>
                <a:ext uri="{FF2B5EF4-FFF2-40B4-BE49-F238E27FC236}">
                  <a16:creationId xmlns:a16="http://schemas.microsoft.com/office/drawing/2014/main" id="{37C97F3F-6759-8EB6-A0CC-31CA98202BD8}"/>
                </a:ext>
              </a:extLst>
            </p:cNvPr>
            <p:cNvSpPr txBox="1"/>
            <p:nvPr/>
          </p:nvSpPr>
          <p:spPr>
            <a:xfrm>
              <a:off x="7187670" y="3882030"/>
              <a:ext cx="4337040" cy="301753"/>
            </a:xfrm>
            <a:prstGeom prst="rect">
              <a:avLst/>
            </a:prstGeom>
            <a:noFill/>
          </p:spPr>
          <p:txBody>
            <a:bodyPr wrap="square" rtlCol="0">
              <a:spAutoFit/>
            </a:bodyPr>
            <a:lstStyle/>
            <a:p>
              <a:pPr defTabSz="1828800"/>
              <a:r>
                <a:rPr lang="en-US" sz="6000" dirty="0">
                  <a:solidFill>
                    <a:prstClr val="white"/>
                  </a:solidFill>
                  <a:latin typeface="Lato" panose="020F0502020204030203" pitchFamily="34" charset="0"/>
                  <a:ea typeface="Open Sans" pitchFamily="2" charset="0"/>
                  <a:cs typeface="Open Sans" pitchFamily="2" charset="0"/>
                </a:rPr>
                <a:t>MAI NLP</a:t>
              </a:r>
            </a:p>
          </p:txBody>
        </p:sp>
      </p:grpSp>
    </p:spTree>
    <p:extLst>
      <p:ext uri="{BB962C8B-B14F-4D97-AF65-F5344CB8AC3E}">
        <p14:creationId xmlns:p14="http://schemas.microsoft.com/office/powerpoint/2010/main" val="168330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5;p8">
            <a:extLst>
              <a:ext uri="{FF2B5EF4-FFF2-40B4-BE49-F238E27FC236}">
                <a16:creationId xmlns:a16="http://schemas.microsoft.com/office/drawing/2014/main" id="{6D93E4B3-BBA3-4FAF-B3B4-7BDFD7A1B300}"/>
              </a:ext>
            </a:extLst>
          </p:cNvPr>
          <p:cNvSpPr txBox="1"/>
          <p:nvPr/>
        </p:nvSpPr>
        <p:spPr>
          <a:xfrm>
            <a:off x="514459" y="670277"/>
            <a:ext cx="18923915" cy="1432187"/>
          </a:xfrm>
          <a:prstGeom prst="rect">
            <a:avLst/>
          </a:prstGeom>
          <a:noFill/>
          <a:ln>
            <a:noFill/>
          </a:ln>
        </p:spPr>
        <p:txBody>
          <a:bodyPr spcFirstLastPara="1" wrap="square" lIns="50800" tIns="50800" rIns="50800" bIns="50800" anchor="ctr" anchorCtr="0">
            <a:spAutoFit/>
          </a:bodyPr>
          <a:lstStyle/>
          <a:p>
            <a:pPr marL="0" marR="0" lvl="0" indent="0" rtl="0">
              <a:lnSpc>
                <a:spcPct val="120000"/>
              </a:lnSpc>
              <a:spcBef>
                <a:spcPts val="0"/>
              </a:spcBef>
              <a:spcAft>
                <a:spcPts val="0"/>
              </a:spcAft>
              <a:buClr>
                <a:srgbClr val="FFFFFF"/>
              </a:buClr>
              <a:buSzPts val="11500"/>
              <a:buFont typeface="Arial"/>
              <a:buNone/>
            </a:pPr>
            <a:r>
              <a:rPr lang="en-GB" sz="7200" b="1" u="none" strike="noStrike" cap="none" dirty="0">
                <a:solidFill>
                  <a:srgbClr val="002F9F"/>
                </a:solidFill>
                <a:latin typeface="Poppins" panose="00000500000000000000" pitchFamily="2" charset="0"/>
                <a:cs typeface="Poppins" panose="00000500000000000000" pitchFamily="2" charset="0"/>
                <a:sym typeface="Arial"/>
              </a:rPr>
              <a:t>PREPROCESSING PIPELINE</a:t>
            </a:r>
            <a:endParaRPr lang="en-GB" sz="8800" b="0" u="none" strike="noStrike" cap="none" dirty="0">
              <a:solidFill>
                <a:srgbClr val="002F9F"/>
              </a:solidFill>
              <a:latin typeface="Poppins" panose="00000500000000000000" pitchFamily="2" charset="0"/>
              <a:cs typeface="Poppins" panose="00000500000000000000" pitchFamily="2" charset="0"/>
              <a:sym typeface="Arial"/>
            </a:endParaRPr>
          </a:p>
        </p:txBody>
      </p:sp>
      <p:cxnSp>
        <p:nvCxnSpPr>
          <p:cNvPr id="9" name="Straight Connector 8">
            <a:extLst>
              <a:ext uri="{FF2B5EF4-FFF2-40B4-BE49-F238E27FC236}">
                <a16:creationId xmlns:a16="http://schemas.microsoft.com/office/drawing/2014/main" id="{579B33B8-7673-490B-BEDA-2D709B9B25CB}"/>
              </a:ext>
            </a:extLst>
          </p:cNvPr>
          <p:cNvCxnSpPr>
            <a:cxnSpLocks/>
          </p:cNvCxnSpPr>
          <p:nvPr/>
        </p:nvCxnSpPr>
        <p:spPr>
          <a:xfrm>
            <a:off x="-2771714" y="2102464"/>
            <a:ext cx="21326168" cy="0"/>
          </a:xfrm>
          <a:prstGeom prst="line">
            <a:avLst/>
          </a:prstGeom>
          <a:ln>
            <a:solidFill>
              <a:srgbClr val="002F9F"/>
            </a:solidFill>
          </a:ln>
        </p:spPr>
        <p:style>
          <a:lnRef idx="1">
            <a:schemeClr val="accent1"/>
          </a:lnRef>
          <a:fillRef idx="0">
            <a:schemeClr val="accent1"/>
          </a:fillRef>
          <a:effectRef idx="0">
            <a:schemeClr val="accent1"/>
          </a:effectRef>
          <a:fontRef idx="minor">
            <a:schemeClr val="tx1"/>
          </a:fontRef>
        </p:style>
      </p:cxnSp>
      <p:grpSp>
        <p:nvGrpSpPr>
          <p:cNvPr id="6" name="Google Shape;441;p25">
            <a:extLst>
              <a:ext uri="{FF2B5EF4-FFF2-40B4-BE49-F238E27FC236}">
                <a16:creationId xmlns:a16="http://schemas.microsoft.com/office/drawing/2014/main" id="{67978B83-ED47-467E-BDED-8D7CF14542BA}"/>
              </a:ext>
            </a:extLst>
          </p:cNvPr>
          <p:cNvGrpSpPr/>
          <p:nvPr/>
        </p:nvGrpSpPr>
        <p:grpSpPr>
          <a:xfrm>
            <a:off x="405729" y="4348172"/>
            <a:ext cx="23572542" cy="1647820"/>
            <a:chOff x="2793" y="1625258"/>
            <a:chExt cx="19062423" cy="1314649"/>
          </a:xfrm>
        </p:grpSpPr>
        <p:sp>
          <p:nvSpPr>
            <p:cNvPr id="8" name="Google Shape;442;p25">
              <a:extLst>
                <a:ext uri="{FF2B5EF4-FFF2-40B4-BE49-F238E27FC236}">
                  <a16:creationId xmlns:a16="http://schemas.microsoft.com/office/drawing/2014/main" id="{BB632A75-514A-4BC7-B880-84BF2F029323}"/>
                </a:ext>
              </a:extLst>
            </p:cNvPr>
            <p:cNvSpPr/>
            <p:nvPr/>
          </p:nvSpPr>
          <p:spPr>
            <a:xfrm>
              <a:off x="2793" y="1625258"/>
              <a:ext cx="3286624" cy="1314649"/>
            </a:xfrm>
            <a:prstGeom prst="homePlate">
              <a:avLst>
                <a:gd name="adj" fmla="val 50000"/>
              </a:avLst>
            </a:prstGeom>
            <a:solidFill>
              <a:srgbClr val="00205B"/>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3;p25">
              <a:extLst>
                <a:ext uri="{FF2B5EF4-FFF2-40B4-BE49-F238E27FC236}">
                  <a16:creationId xmlns:a16="http://schemas.microsoft.com/office/drawing/2014/main" id="{232A73AA-D6AD-429D-AF2C-213616E65047}"/>
                </a:ext>
              </a:extLst>
            </p:cNvPr>
            <p:cNvSpPr txBox="1"/>
            <p:nvPr/>
          </p:nvSpPr>
          <p:spPr>
            <a:xfrm>
              <a:off x="2793" y="1625258"/>
              <a:ext cx="2957962" cy="1314649"/>
            </a:xfrm>
            <a:prstGeom prst="rect">
              <a:avLst/>
            </a:prstGeom>
            <a:noFill/>
            <a:ln>
              <a:noFill/>
            </a:ln>
          </p:spPr>
          <p:txBody>
            <a:bodyPr spcFirstLastPara="1" wrap="square" lIns="170675" tIns="85325" rIns="42650" bIns="85325" anchor="ctr" anchorCtr="0">
              <a:noAutofit/>
            </a:bodyPr>
            <a:lstStyle/>
            <a:p>
              <a:pPr marL="0" marR="0" lvl="0" indent="0" algn="ctr" rtl="0">
                <a:lnSpc>
                  <a:spcPct val="90000"/>
                </a:lnSpc>
                <a:spcBef>
                  <a:spcPts val="0"/>
                </a:spcBef>
                <a:spcAft>
                  <a:spcPts val="0"/>
                </a:spcAft>
                <a:buClr>
                  <a:schemeClr val="lt1"/>
                </a:buClr>
                <a:buSzPts val="3200"/>
                <a:buFont typeface="Lato"/>
                <a:buNone/>
              </a:pPr>
              <a:r>
                <a:rPr lang="en-GB" sz="2800" strike="noStrike" cap="none" dirty="0">
                  <a:solidFill>
                    <a:schemeClr val="lt1"/>
                  </a:solidFill>
                  <a:ea typeface="Lato"/>
                  <a:cs typeface="Lato"/>
                  <a:sym typeface="Lato"/>
                </a:rPr>
                <a:t>Ignore casing</a:t>
              </a:r>
            </a:p>
          </p:txBody>
        </p:sp>
        <p:sp>
          <p:nvSpPr>
            <p:cNvPr id="11" name="Google Shape;444;p25">
              <a:extLst>
                <a:ext uri="{FF2B5EF4-FFF2-40B4-BE49-F238E27FC236}">
                  <a16:creationId xmlns:a16="http://schemas.microsoft.com/office/drawing/2014/main" id="{2F8806CC-B63E-485F-B28A-50A67F50C79F}"/>
                </a:ext>
              </a:extLst>
            </p:cNvPr>
            <p:cNvSpPr/>
            <p:nvPr/>
          </p:nvSpPr>
          <p:spPr>
            <a:xfrm>
              <a:off x="2632093" y="1625258"/>
              <a:ext cx="3286624" cy="1314649"/>
            </a:xfrm>
            <a:prstGeom prst="chevron">
              <a:avLst>
                <a:gd name="adj" fmla="val 50000"/>
              </a:avLst>
            </a:prstGeom>
            <a:solidFill>
              <a:srgbClr val="002E7E">
                <a:alpha val="92156"/>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5;p25">
              <a:extLst>
                <a:ext uri="{FF2B5EF4-FFF2-40B4-BE49-F238E27FC236}">
                  <a16:creationId xmlns:a16="http://schemas.microsoft.com/office/drawing/2014/main" id="{A3802BFD-31C3-4A83-BEE0-F06DB00DF21A}"/>
                </a:ext>
              </a:extLst>
            </p:cNvPr>
            <p:cNvSpPr txBox="1"/>
            <p:nvPr/>
          </p:nvSpPr>
          <p:spPr>
            <a:xfrm>
              <a:off x="3289418" y="1625258"/>
              <a:ext cx="1971975" cy="1314649"/>
            </a:xfrm>
            <a:prstGeom prst="rect">
              <a:avLst/>
            </a:prstGeom>
            <a:noFill/>
            <a:ln>
              <a:noFill/>
            </a:ln>
          </p:spPr>
          <p:txBody>
            <a:bodyPr spcFirstLastPara="1" wrap="square" lIns="128000" tIns="85325" rIns="42650" bIns="85325" anchor="ctr" anchorCtr="0">
              <a:noAutofit/>
            </a:bodyPr>
            <a:lstStyle/>
            <a:p>
              <a:pPr marL="0" marR="0" lvl="0" indent="0" algn="ctr" rtl="0">
                <a:lnSpc>
                  <a:spcPct val="90000"/>
                </a:lnSpc>
                <a:spcBef>
                  <a:spcPts val="0"/>
                </a:spcBef>
                <a:spcAft>
                  <a:spcPts val="0"/>
                </a:spcAft>
                <a:buClr>
                  <a:schemeClr val="lt1"/>
                </a:buClr>
                <a:buSzPts val="3200"/>
                <a:buFont typeface="Lato"/>
                <a:buNone/>
              </a:pPr>
              <a:r>
                <a:rPr lang="en-GB" sz="2800" strike="noStrike" cap="none" dirty="0">
                  <a:solidFill>
                    <a:schemeClr val="lt1"/>
                  </a:solidFill>
                  <a:ea typeface="Lato"/>
                  <a:cs typeface="Lato"/>
                  <a:sym typeface="Lato"/>
                </a:rPr>
                <a:t>Standardize characters</a:t>
              </a:r>
              <a:endParaRPr sz="2800" dirty="0"/>
            </a:p>
          </p:txBody>
        </p:sp>
        <p:sp>
          <p:nvSpPr>
            <p:cNvPr id="13" name="Google Shape;446;p25">
              <a:extLst>
                <a:ext uri="{FF2B5EF4-FFF2-40B4-BE49-F238E27FC236}">
                  <a16:creationId xmlns:a16="http://schemas.microsoft.com/office/drawing/2014/main" id="{0CF22618-D2B0-48CA-B0BC-CFF3924DE82B}"/>
                </a:ext>
              </a:extLst>
            </p:cNvPr>
            <p:cNvSpPr/>
            <p:nvPr/>
          </p:nvSpPr>
          <p:spPr>
            <a:xfrm>
              <a:off x="5261393" y="1625258"/>
              <a:ext cx="3286624" cy="1314649"/>
            </a:xfrm>
            <a:prstGeom prst="chevron">
              <a:avLst>
                <a:gd name="adj" fmla="val 50000"/>
              </a:avLst>
            </a:prstGeom>
            <a:solidFill>
              <a:srgbClr val="003BA2">
                <a:alpha val="94117"/>
              </a:srgbClr>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7;p25">
              <a:extLst>
                <a:ext uri="{FF2B5EF4-FFF2-40B4-BE49-F238E27FC236}">
                  <a16:creationId xmlns:a16="http://schemas.microsoft.com/office/drawing/2014/main" id="{CA4426BB-AB00-48DD-8C23-52980979CA37}"/>
                </a:ext>
              </a:extLst>
            </p:cNvPr>
            <p:cNvSpPr txBox="1"/>
            <p:nvPr/>
          </p:nvSpPr>
          <p:spPr>
            <a:xfrm>
              <a:off x="5918718" y="1625258"/>
              <a:ext cx="1971975" cy="1314649"/>
            </a:xfrm>
            <a:prstGeom prst="rect">
              <a:avLst/>
            </a:prstGeom>
            <a:noFill/>
            <a:ln>
              <a:noFill/>
            </a:ln>
          </p:spPr>
          <p:txBody>
            <a:bodyPr spcFirstLastPara="1" wrap="square" lIns="128000" tIns="85325" rIns="42650" bIns="85325" anchor="ctr" anchorCtr="0">
              <a:noAutofit/>
            </a:bodyPr>
            <a:lstStyle/>
            <a:p>
              <a:pPr marL="0" marR="0" lvl="0" indent="0" algn="ctr" rtl="0">
                <a:lnSpc>
                  <a:spcPct val="90000"/>
                </a:lnSpc>
                <a:spcBef>
                  <a:spcPts val="0"/>
                </a:spcBef>
                <a:spcAft>
                  <a:spcPts val="0"/>
                </a:spcAft>
                <a:buClr>
                  <a:schemeClr val="lt1"/>
                </a:buClr>
                <a:buSzPts val="3200"/>
                <a:buFont typeface="Lato"/>
                <a:buNone/>
              </a:pPr>
              <a:r>
                <a:rPr lang="en-GB" sz="2800" strike="noStrike" cap="none" dirty="0">
                  <a:solidFill>
                    <a:schemeClr val="lt1"/>
                  </a:solidFill>
                  <a:ea typeface="Lato"/>
                  <a:cs typeface="Lato"/>
                  <a:sym typeface="Lato"/>
                </a:rPr>
                <a:t>Tokenize</a:t>
              </a:r>
              <a:endParaRPr sz="2800" dirty="0"/>
            </a:p>
          </p:txBody>
        </p:sp>
        <p:sp>
          <p:nvSpPr>
            <p:cNvPr id="15" name="Google Shape;448;p25">
              <a:extLst>
                <a:ext uri="{FF2B5EF4-FFF2-40B4-BE49-F238E27FC236}">
                  <a16:creationId xmlns:a16="http://schemas.microsoft.com/office/drawing/2014/main" id="{06B86507-4B18-46CF-A760-1333D3C13519}"/>
                </a:ext>
              </a:extLst>
            </p:cNvPr>
            <p:cNvSpPr/>
            <p:nvPr/>
          </p:nvSpPr>
          <p:spPr>
            <a:xfrm>
              <a:off x="7890693" y="1625258"/>
              <a:ext cx="3286624" cy="1314649"/>
            </a:xfrm>
            <a:prstGeom prst="chevron">
              <a:avLst>
                <a:gd name="adj" fmla="val 50000"/>
              </a:avLst>
            </a:prstGeom>
            <a:solidFill>
              <a:srgbClr val="0043B8"/>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9;p25">
              <a:extLst>
                <a:ext uri="{FF2B5EF4-FFF2-40B4-BE49-F238E27FC236}">
                  <a16:creationId xmlns:a16="http://schemas.microsoft.com/office/drawing/2014/main" id="{F1952E24-69A4-4740-94C4-FD0EFA491884}"/>
                </a:ext>
              </a:extLst>
            </p:cNvPr>
            <p:cNvSpPr txBox="1"/>
            <p:nvPr/>
          </p:nvSpPr>
          <p:spPr>
            <a:xfrm>
              <a:off x="8548018" y="1625258"/>
              <a:ext cx="2166383" cy="1314649"/>
            </a:xfrm>
            <a:prstGeom prst="rect">
              <a:avLst/>
            </a:prstGeom>
            <a:noFill/>
            <a:ln>
              <a:noFill/>
            </a:ln>
          </p:spPr>
          <p:txBody>
            <a:bodyPr spcFirstLastPara="1" wrap="square" lIns="128000" tIns="85325" rIns="42650" bIns="85325" anchor="ctr" anchorCtr="0">
              <a:noAutofit/>
            </a:bodyPr>
            <a:lstStyle/>
            <a:p>
              <a:pPr marL="0" marR="0" lvl="0" indent="0" algn="ctr" rtl="0">
                <a:lnSpc>
                  <a:spcPct val="90000"/>
                </a:lnSpc>
                <a:spcBef>
                  <a:spcPts val="0"/>
                </a:spcBef>
                <a:spcAft>
                  <a:spcPts val="0"/>
                </a:spcAft>
                <a:buClr>
                  <a:schemeClr val="lt1"/>
                </a:buClr>
                <a:buSzPts val="3200"/>
                <a:buFont typeface="Lato"/>
                <a:buNone/>
              </a:pPr>
              <a:r>
                <a:rPr lang="nl-NL" sz="2800" strike="noStrike" cap="none" dirty="0" err="1">
                  <a:solidFill>
                    <a:schemeClr val="lt1"/>
                  </a:solidFill>
                  <a:ea typeface="Lato"/>
                  <a:cs typeface="Lato"/>
                  <a:sym typeface="Lato"/>
                </a:rPr>
                <a:t>Remove</a:t>
              </a:r>
              <a:r>
                <a:rPr lang="nl-NL" sz="2800" strike="noStrike" cap="none" dirty="0">
                  <a:solidFill>
                    <a:schemeClr val="lt1"/>
                  </a:solidFill>
                  <a:ea typeface="Lato"/>
                  <a:cs typeface="Lato"/>
                  <a:sym typeface="Lato"/>
                </a:rPr>
                <a:t> stop </a:t>
              </a:r>
              <a:r>
                <a:rPr lang="nl-NL" sz="2800" strike="noStrike" cap="none" dirty="0" err="1">
                  <a:solidFill>
                    <a:schemeClr val="lt1"/>
                  </a:solidFill>
                  <a:ea typeface="Lato"/>
                  <a:cs typeface="Lato"/>
                  <a:sym typeface="Lato"/>
                </a:rPr>
                <a:t>words</a:t>
              </a:r>
              <a:endParaRPr sz="2800" strike="noStrike" cap="none" dirty="0">
                <a:solidFill>
                  <a:schemeClr val="lt1"/>
                </a:solidFill>
                <a:ea typeface="Lato"/>
                <a:cs typeface="Lato"/>
                <a:sym typeface="Lato"/>
              </a:endParaRPr>
            </a:p>
          </p:txBody>
        </p:sp>
        <p:sp>
          <p:nvSpPr>
            <p:cNvPr id="17" name="Google Shape;450;p25">
              <a:extLst>
                <a:ext uri="{FF2B5EF4-FFF2-40B4-BE49-F238E27FC236}">
                  <a16:creationId xmlns:a16="http://schemas.microsoft.com/office/drawing/2014/main" id="{73EFF193-1ADC-4097-B8B4-0E084458C3FF}"/>
                </a:ext>
              </a:extLst>
            </p:cNvPr>
            <p:cNvSpPr/>
            <p:nvPr/>
          </p:nvSpPr>
          <p:spPr>
            <a:xfrm>
              <a:off x="10519992" y="1625258"/>
              <a:ext cx="3286624" cy="1314649"/>
            </a:xfrm>
            <a:prstGeom prst="chevron">
              <a:avLst>
                <a:gd name="adj" fmla="val 50000"/>
              </a:avLst>
            </a:prstGeom>
            <a:solidFill>
              <a:srgbClr val="014CCF"/>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1;p25">
              <a:extLst>
                <a:ext uri="{FF2B5EF4-FFF2-40B4-BE49-F238E27FC236}">
                  <a16:creationId xmlns:a16="http://schemas.microsoft.com/office/drawing/2014/main" id="{6725B822-D5A8-4752-A38E-C47A0EE5E50A}"/>
                </a:ext>
              </a:extLst>
            </p:cNvPr>
            <p:cNvSpPr txBox="1"/>
            <p:nvPr/>
          </p:nvSpPr>
          <p:spPr>
            <a:xfrm>
              <a:off x="11177317" y="1625258"/>
              <a:ext cx="1971975" cy="1314649"/>
            </a:xfrm>
            <a:prstGeom prst="rect">
              <a:avLst/>
            </a:prstGeom>
            <a:noFill/>
            <a:ln>
              <a:noFill/>
            </a:ln>
          </p:spPr>
          <p:txBody>
            <a:bodyPr spcFirstLastPara="1" wrap="square" lIns="108000" tIns="72000" rIns="36000" bIns="72000" anchor="ctr" anchorCtr="0">
              <a:noAutofit/>
            </a:bodyPr>
            <a:lstStyle/>
            <a:p>
              <a:pPr marL="0" marR="0" lvl="0" indent="0" algn="ctr" rtl="0">
                <a:lnSpc>
                  <a:spcPct val="90000"/>
                </a:lnSpc>
                <a:spcBef>
                  <a:spcPts val="0"/>
                </a:spcBef>
                <a:spcAft>
                  <a:spcPts val="0"/>
                </a:spcAft>
                <a:buClr>
                  <a:srgbClr val="5E5E5E"/>
                </a:buClr>
                <a:buSzPts val="2700"/>
                <a:buFont typeface="Roboto Light"/>
                <a:buNone/>
              </a:pPr>
              <a:r>
                <a:rPr lang="nl-NL" sz="2800" strike="noStrike" cap="none" dirty="0" err="1">
                  <a:solidFill>
                    <a:schemeClr val="lt1"/>
                  </a:solidFill>
                  <a:ea typeface="Lato"/>
                  <a:cs typeface="Lato"/>
                  <a:sym typeface="Lato"/>
                </a:rPr>
                <a:t>Lemmatise</a:t>
              </a:r>
              <a:endParaRPr sz="2800" strike="noStrike" cap="none" dirty="0">
                <a:solidFill>
                  <a:schemeClr val="lt1"/>
                </a:solidFill>
                <a:ea typeface="Lato"/>
                <a:cs typeface="Lato"/>
                <a:sym typeface="Lato"/>
              </a:endParaRPr>
            </a:p>
          </p:txBody>
        </p:sp>
        <p:sp>
          <p:nvSpPr>
            <p:cNvPr id="19" name="Google Shape;452;p25">
              <a:extLst>
                <a:ext uri="{FF2B5EF4-FFF2-40B4-BE49-F238E27FC236}">
                  <a16:creationId xmlns:a16="http://schemas.microsoft.com/office/drawing/2014/main" id="{413224FE-4AFC-4B99-87A0-A5EED7F36A52}"/>
                </a:ext>
              </a:extLst>
            </p:cNvPr>
            <p:cNvSpPr/>
            <p:nvPr/>
          </p:nvSpPr>
          <p:spPr>
            <a:xfrm>
              <a:off x="13149292" y="1625258"/>
              <a:ext cx="3286624" cy="1314649"/>
            </a:xfrm>
            <a:prstGeom prst="chevron">
              <a:avLst>
                <a:gd name="adj" fmla="val 50000"/>
              </a:avLst>
            </a:prstGeom>
            <a:solidFill>
              <a:srgbClr val="0153E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3;p25">
              <a:extLst>
                <a:ext uri="{FF2B5EF4-FFF2-40B4-BE49-F238E27FC236}">
                  <a16:creationId xmlns:a16="http://schemas.microsoft.com/office/drawing/2014/main" id="{A791960B-ADDA-4298-80D9-F6245B04C0CE}"/>
                </a:ext>
              </a:extLst>
            </p:cNvPr>
            <p:cNvSpPr txBox="1"/>
            <p:nvPr/>
          </p:nvSpPr>
          <p:spPr>
            <a:xfrm>
              <a:off x="13806617" y="1625258"/>
              <a:ext cx="1971975" cy="1314649"/>
            </a:xfrm>
            <a:prstGeom prst="rect">
              <a:avLst/>
            </a:prstGeom>
            <a:noFill/>
            <a:ln>
              <a:noFill/>
            </a:ln>
          </p:spPr>
          <p:txBody>
            <a:bodyPr spcFirstLastPara="1" wrap="square" lIns="108000" tIns="72000" rIns="36000" bIns="72000" anchor="ctr" anchorCtr="0">
              <a:noAutofit/>
            </a:bodyPr>
            <a:lstStyle/>
            <a:p>
              <a:pPr marL="0" marR="0" lvl="0" indent="0" algn="ctr" rtl="0">
                <a:lnSpc>
                  <a:spcPct val="90000"/>
                </a:lnSpc>
                <a:spcBef>
                  <a:spcPts val="0"/>
                </a:spcBef>
                <a:spcAft>
                  <a:spcPts val="0"/>
                </a:spcAft>
                <a:buClr>
                  <a:schemeClr val="lt1"/>
                </a:buClr>
                <a:buSzPts val="2700"/>
                <a:buFont typeface="Lato"/>
                <a:buNone/>
              </a:pPr>
              <a:r>
                <a:rPr lang="en-GB" sz="2800" strike="noStrike" cap="none" dirty="0">
                  <a:solidFill>
                    <a:schemeClr val="lt1"/>
                  </a:solidFill>
                  <a:ea typeface="Lato"/>
                  <a:cs typeface="Lato"/>
                  <a:sym typeface="Lato"/>
                </a:rPr>
                <a:t>Embed</a:t>
              </a:r>
              <a:endParaRPr sz="2800" dirty="0"/>
            </a:p>
          </p:txBody>
        </p:sp>
        <p:sp>
          <p:nvSpPr>
            <p:cNvPr id="21" name="Google Shape;454;p25">
              <a:extLst>
                <a:ext uri="{FF2B5EF4-FFF2-40B4-BE49-F238E27FC236}">
                  <a16:creationId xmlns:a16="http://schemas.microsoft.com/office/drawing/2014/main" id="{625F49EC-42AE-4EE2-98C1-C9EAEBA78043}"/>
                </a:ext>
              </a:extLst>
            </p:cNvPr>
            <p:cNvSpPr/>
            <p:nvPr/>
          </p:nvSpPr>
          <p:spPr>
            <a:xfrm>
              <a:off x="15778592" y="1625258"/>
              <a:ext cx="3286624" cy="1314649"/>
            </a:xfrm>
            <a:prstGeom prst="chevron">
              <a:avLst>
                <a:gd name="adj" fmla="val 50000"/>
              </a:avLst>
            </a:prstGeom>
            <a:solidFill>
              <a:srgbClr val="025FFF"/>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5;p25">
              <a:extLst>
                <a:ext uri="{FF2B5EF4-FFF2-40B4-BE49-F238E27FC236}">
                  <a16:creationId xmlns:a16="http://schemas.microsoft.com/office/drawing/2014/main" id="{F3F4330E-E9F3-4BA6-8D29-8ACCD461D3E3}"/>
                </a:ext>
              </a:extLst>
            </p:cNvPr>
            <p:cNvSpPr txBox="1"/>
            <p:nvPr/>
          </p:nvSpPr>
          <p:spPr>
            <a:xfrm>
              <a:off x="16435917" y="1625258"/>
              <a:ext cx="1971975" cy="1314649"/>
            </a:xfrm>
            <a:prstGeom prst="rect">
              <a:avLst/>
            </a:prstGeom>
            <a:noFill/>
            <a:ln>
              <a:noFill/>
            </a:ln>
          </p:spPr>
          <p:txBody>
            <a:bodyPr spcFirstLastPara="1" wrap="square" lIns="128000" tIns="85325" rIns="42650" bIns="85325" anchor="ctr" anchorCtr="0">
              <a:noAutofit/>
            </a:bodyPr>
            <a:lstStyle/>
            <a:p>
              <a:pPr marL="0" marR="0" lvl="0" indent="0" algn="ctr" rtl="0">
                <a:lnSpc>
                  <a:spcPct val="90000"/>
                </a:lnSpc>
                <a:spcBef>
                  <a:spcPts val="0"/>
                </a:spcBef>
                <a:spcAft>
                  <a:spcPts val="0"/>
                </a:spcAft>
                <a:buClr>
                  <a:schemeClr val="lt1"/>
                </a:buClr>
                <a:buSzPts val="3200"/>
                <a:buFont typeface="Lato"/>
                <a:buNone/>
              </a:pPr>
              <a:r>
                <a:rPr lang="en-GB" sz="2800" strike="noStrike" cap="none" dirty="0">
                  <a:solidFill>
                    <a:schemeClr val="lt1"/>
                  </a:solidFill>
                  <a:ea typeface="Lato"/>
                  <a:cs typeface="Lato"/>
                  <a:sym typeface="Lato"/>
                </a:rPr>
                <a:t>Model</a:t>
              </a:r>
              <a:endParaRPr sz="2800" dirty="0"/>
            </a:p>
          </p:txBody>
        </p:sp>
      </p:grpSp>
      <p:sp>
        <p:nvSpPr>
          <p:cNvPr id="27" name="Google Shape;419;p23">
            <a:extLst>
              <a:ext uri="{FF2B5EF4-FFF2-40B4-BE49-F238E27FC236}">
                <a16:creationId xmlns:a16="http://schemas.microsoft.com/office/drawing/2014/main" id="{4A9DF3EC-889C-F78C-6263-3DC5516B1B78}"/>
              </a:ext>
            </a:extLst>
          </p:cNvPr>
          <p:cNvSpPr txBox="1"/>
          <p:nvPr/>
        </p:nvSpPr>
        <p:spPr>
          <a:xfrm>
            <a:off x="514458" y="6858000"/>
            <a:ext cx="18923915" cy="3109986"/>
          </a:xfrm>
          <a:prstGeom prst="rect">
            <a:avLst/>
          </a:prstGeom>
          <a:noFill/>
          <a:ln>
            <a:noFill/>
          </a:ln>
        </p:spPr>
        <p:txBody>
          <a:bodyPr spcFirstLastPara="1" wrap="square" lIns="50800" tIns="50800" rIns="50800" bIns="50800" anchor="t" anchorCtr="0">
            <a:noAutofit/>
          </a:bodyPr>
          <a:lstStyle/>
          <a:p>
            <a:pPr lvl="0">
              <a:lnSpc>
                <a:spcPct val="120000"/>
              </a:lnSpc>
              <a:buClr>
                <a:srgbClr val="000000"/>
              </a:buClr>
              <a:buSzPts val="3700"/>
            </a:pPr>
            <a:r>
              <a:rPr lang="en-US" sz="4400" dirty="0">
                <a:solidFill>
                  <a:srgbClr val="0D1E25"/>
                </a:solidFill>
                <a:latin typeface="Poppins" panose="00000500000000000000" pitchFamily="2" charset="0"/>
                <a:cs typeface="Poppins" panose="00000500000000000000" pitchFamily="2" charset="0"/>
                <a:sym typeface="Lato Light"/>
              </a:rPr>
              <a:t>Important: apply exactly the same pipeline to the training corpus as when predicting new examples</a:t>
            </a:r>
          </a:p>
        </p:txBody>
      </p:sp>
    </p:spTree>
    <p:extLst>
      <p:ext uri="{BB962C8B-B14F-4D97-AF65-F5344CB8AC3E}">
        <p14:creationId xmlns:p14="http://schemas.microsoft.com/office/powerpoint/2010/main" val="3512990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11520709" y="4563638"/>
            <a:ext cx="11418852" cy="5632312"/>
            <a:chOff x="5718791" y="117110"/>
            <a:chExt cx="5709426" cy="2816156"/>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281615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r>
                <a:rPr kumimoji="0" lang="en-US" sz="12000" b="1" i="0" u="none" strike="noStrike" kern="0" cap="none" spc="0" normalizeH="0" baseline="0" noProof="0" dirty="0">
                  <a:ln>
                    <a:noFill/>
                  </a:ln>
                  <a:solidFill>
                    <a:srgbClr val="022CFF"/>
                  </a:solidFill>
                  <a:effectLst/>
                  <a:uLnTx/>
                  <a:uFillTx/>
                  <a:latin typeface="Arial"/>
                  <a:ea typeface="+mn-ea"/>
                  <a:cs typeface="Arial"/>
                  <a:sym typeface="Arial"/>
                </a:rPr>
                <a:t>Let’s </a:t>
              </a:r>
              <a:r>
                <a:rPr lang="en-US" sz="12000" b="1" kern="0" dirty="0">
                  <a:solidFill>
                    <a:srgbClr val="022CFF"/>
                  </a:solidFill>
                  <a:latin typeface="Arial"/>
                  <a:cs typeface="Arial"/>
                  <a:sym typeface="Arial"/>
                </a:rPr>
                <a:t>preprocess some data</a:t>
              </a:r>
              <a:endParaRPr kumimoji="0" lang="en-US" sz="12000" b="1" i="0" u="none" strike="noStrike" kern="0" cap="none" spc="0" normalizeH="0" baseline="0" noProof="0" dirty="0">
                <a:ln>
                  <a:noFill/>
                </a:ln>
                <a:solidFill>
                  <a:srgbClr val="022CFF"/>
                </a:solidFill>
                <a:effectLst/>
                <a:uLnTx/>
                <a:uFillTx/>
                <a:latin typeface="Arial"/>
                <a:ea typeface="+mn-ea"/>
                <a:cs typeface="Arial"/>
                <a:sym typeface="Arial"/>
              </a:endParaRP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endParaRPr kumimoji="0" lang="en-US" sz="3600" b="0" i="0" u="none" strike="noStrike" kern="0" cap="none" spc="0" normalizeH="0" baseline="0" noProof="0" dirty="0">
                <a:ln>
                  <a:noFill/>
                </a:ln>
                <a:solidFill>
                  <a:srgbClr val="EEEEEE">
                    <a:lumMod val="75000"/>
                  </a:srgbClr>
                </a:solidFill>
                <a:effectLst/>
                <a:uLnTx/>
                <a:uFillTx/>
                <a:latin typeface="Roboto Light" charset="0"/>
                <a:ea typeface="Roboto Light" charset="0"/>
                <a:cs typeface="Roboto Light" charset="0"/>
                <a:sym typeface="Arial"/>
              </a:endParaRPr>
            </a:p>
          </p:txBody>
        </p:sp>
      </p:grpSp>
    </p:spTree>
    <p:extLst>
      <p:ext uri="{BB962C8B-B14F-4D97-AF65-F5344CB8AC3E}">
        <p14:creationId xmlns:p14="http://schemas.microsoft.com/office/powerpoint/2010/main" val="1178458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79B33B8-7673-490B-BEDA-2D709B9B25CB}"/>
              </a:ext>
            </a:extLst>
          </p:cNvPr>
          <p:cNvCxnSpPr>
            <a:cxnSpLocks/>
          </p:cNvCxnSpPr>
          <p:nvPr/>
        </p:nvCxnSpPr>
        <p:spPr>
          <a:xfrm>
            <a:off x="-2771714" y="2591007"/>
            <a:ext cx="14963714" cy="0"/>
          </a:xfrm>
          <a:prstGeom prst="line">
            <a:avLst/>
          </a:prstGeom>
          <a:ln>
            <a:solidFill>
              <a:srgbClr val="002F9F"/>
            </a:solidFill>
          </a:ln>
        </p:spPr>
        <p:style>
          <a:lnRef idx="1">
            <a:schemeClr val="accent1"/>
          </a:lnRef>
          <a:fillRef idx="0">
            <a:schemeClr val="accent1"/>
          </a:fillRef>
          <a:effectRef idx="0">
            <a:schemeClr val="accent1"/>
          </a:effectRef>
          <a:fontRef idx="minor">
            <a:schemeClr val="tx1"/>
          </a:fontRef>
        </p:style>
      </p:cxnSp>
      <p:sp>
        <p:nvSpPr>
          <p:cNvPr id="5" name="Google Shape;419;p23">
            <a:extLst>
              <a:ext uri="{FF2B5EF4-FFF2-40B4-BE49-F238E27FC236}">
                <a16:creationId xmlns:a16="http://schemas.microsoft.com/office/drawing/2014/main" id="{3A25432A-354E-4A28-83EF-6A55186D1392}"/>
              </a:ext>
            </a:extLst>
          </p:cNvPr>
          <p:cNvSpPr txBox="1"/>
          <p:nvPr/>
        </p:nvSpPr>
        <p:spPr>
          <a:xfrm>
            <a:off x="514459" y="4259036"/>
            <a:ext cx="11220342" cy="5486540"/>
          </a:xfrm>
          <a:prstGeom prst="rect">
            <a:avLst/>
          </a:prstGeom>
          <a:noFill/>
          <a:ln>
            <a:noFill/>
          </a:ln>
        </p:spPr>
        <p:txBody>
          <a:bodyPr spcFirstLastPara="1" wrap="square" lIns="50800" tIns="50800" rIns="50800" bIns="50800" anchor="t" anchorCtr="0">
            <a:noAutofit/>
          </a:bodyPr>
          <a:lstStyle/>
          <a:p>
            <a:pPr lvl="0">
              <a:lnSpc>
                <a:spcPct val="120000"/>
              </a:lnSpc>
              <a:buClr>
                <a:srgbClr val="000000"/>
              </a:buClr>
              <a:buSzPts val="3700"/>
            </a:pPr>
            <a:r>
              <a:rPr lang="en-US" sz="4400" dirty="0">
                <a:solidFill>
                  <a:srgbClr val="002F9F"/>
                </a:solidFill>
                <a:latin typeface="Poppins" panose="00000500000000000000" pitchFamily="2" charset="0"/>
                <a:cs typeface="Poppins" panose="00000500000000000000" pitchFamily="2" charset="0"/>
                <a:sym typeface="Lato Light"/>
              </a:rPr>
              <a:t>Document A:</a:t>
            </a:r>
          </a:p>
          <a:p>
            <a:pPr lvl="0">
              <a:lnSpc>
                <a:spcPct val="120000"/>
              </a:lnSpc>
              <a:buClr>
                <a:srgbClr val="000000"/>
              </a:buClr>
              <a:buSzPts val="3700"/>
            </a:pPr>
            <a:r>
              <a:rPr lang="en-US" sz="4400" dirty="0">
                <a:solidFill>
                  <a:srgbClr val="0D1E25"/>
                </a:solidFill>
                <a:latin typeface="Poppins" panose="00000500000000000000" pitchFamily="2" charset="0"/>
                <a:cs typeface="Poppins" panose="00000500000000000000" pitchFamily="2" charset="0"/>
                <a:sym typeface="Lato Light"/>
              </a:rPr>
              <a:t>Alice likes to watch movies. Bob likes movies too.</a:t>
            </a:r>
          </a:p>
          <a:p>
            <a:pPr lvl="0">
              <a:lnSpc>
                <a:spcPct val="120000"/>
              </a:lnSpc>
              <a:buClr>
                <a:srgbClr val="000000"/>
              </a:buClr>
              <a:buSzPts val="3700"/>
            </a:pPr>
            <a:endParaRPr lang="en-US" sz="4400" dirty="0">
              <a:solidFill>
                <a:srgbClr val="002F9F"/>
              </a:solidFill>
              <a:latin typeface="Poppins" panose="00000500000000000000" pitchFamily="2" charset="0"/>
              <a:cs typeface="Poppins" panose="00000500000000000000" pitchFamily="2" charset="0"/>
              <a:sym typeface="Lato Light"/>
            </a:endParaRPr>
          </a:p>
          <a:p>
            <a:pPr lvl="0">
              <a:lnSpc>
                <a:spcPct val="120000"/>
              </a:lnSpc>
              <a:buClr>
                <a:srgbClr val="000000"/>
              </a:buClr>
              <a:buSzPts val="3700"/>
            </a:pPr>
            <a:r>
              <a:rPr lang="en-US" sz="4400" dirty="0">
                <a:solidFill>
                  <a:srgbClr val="002F9F"/>
                </a:solidFill>
                <a:latin typeface="Poppins" panose="00000500000000000000" pitchFamily="2" charset="0"/>
                <a:cs typeface="Poppins" panose="00000500000000000000" pitchFamily="2" charset="0"/>
                <a:sym typeface="Lato Light"/>
              </a:rPr>
              <a:t>Document B:</a:t>
            </a:r>
          </a:p>
          <a:p>
            <a:pPr lvl="0">
              <a:lnSpc>
                <a:spcPct val="120000"/>
              </a:lnSpc>
              <a:buClr>
                <a:srgbClr val="000000"/>
              </a:buClr>
              <a:buSzPts val="3700"/>
            </a:pPr>
            <a:r>
              <a:rPr lang="en-US" sz="4400" dirty="0">
                <a:solidFill>
                  <a:srgbClr val="0D1E25"/>
                </a:solidFill>
                <a:latin typeface="Poppins" panose="00000500000000000000" pitchFamily="2" charset="0"/>
                <a:cs typeface="Poppins" panose="00000500000000000000" pitchFamily="2" charset="0"/>
                <a:sym typeface="Lato Light"/>
              </a:rPr>
              <a:t>Alice also likes to watch Harry Potter</a:t>
            </a:r>
          </a:p>
        </p:txBody>
      </p:sp>
      <p:graphicFrame>
        <p:nvGraphicFramePr>
          <p:cNvPr id="6" name="Google Shape;481;p27">
            <a:extLst>
              <a:ext uri="{FF2B5EF4-FFF2-40B4-BE49-F238E27FC236}">
                <a16:creationId xmlns:a16="http://schemas.microsoft.com/office/drawing/2014/main" id="{0BF60A2D-7E8E-43C9-8C4A-FCAFAA8C05BA}"/>
              </a:ext>
            </a:extLst>
          </p:cNvPr>
          <p:cNvGraphicFramePr/>
          <p:nvPr>
            <p:extLst>
              <p:ext uri="{D42A27DB-BD31-4B8C-83A1-F6EECF244321}">
                <p14:modId xmlns:p14="http://schemas.microsoft.com/office/powerpoint/2010/main" val="3798203660"/>
              </p:ext>
            </p:extLst>
          </p:nvPr>
        </p:nvGraphicFramePr>
        <p:xfrm>
          <a:off x="13029897" y="1213107"/>
          <a:ext cx="10151850" cy="9405825"/>
        </p:xfrm>
        <a:graphic>
          <a:graphicData uri="http://schemas.openxmlformats.org/drawingml/2006/table">
            <a:tbl>
              <a:tblPr firstRow="1" bandRow="1">
                <a:noFill/>
              </a:tblPr>
              <a:tblGrid>
                <a:gridCol w="3383950">
                  <a:extLst>
                    <a:ext uri="{9D8B030D-6E8A-4147-A177-3AD203B41FA5}">
                      <a16:colId xmlns:a16="http://schemas.microsoft.com/office/drawing/2014/main" val="20000"/>
                    </a:ext>
                  </a:extLst>
                </a:gridCol>
                <a:gridCol w="3383950">
                  <a:extLst>
                    <a:ext uri="{9D8B030D-6E8A-4147-A177-3AD203B41FA5}">
                      <a16:colId xmlns:a16="http://schemas.microsoft.com/office/drawing/2014/main" val="20001"/>
                    </a:ext>
                  </a:extLst>
                </a:gridCol>
                <a:gridCol w="3383950">
                  <a:extLst>
                    <a:ext uri="{9D8B030D-6E8A-4147-A177-3AD203B41FA5}">
                      <a16:colId xmlns:a16="http://schemas.microsoft.com/office/drawing/2014/main" val="20002"/>
                    </a:ext>
                  </a:extLst>
                </a:gridCol>
              </a:tblGrid>
              <a:tr h="855075">
                <a:tc>
                  <a:txBody>
                    <a:bodyPr/>
                    <a:lstStyle/>
                    <a:p>
                      <a:pPr marL="0" marR="0" lvl="0" indent="0" algn="ctr" rtl="0">
                        <a:lnSpc>
                          <a:spcPct val="100000"/>
                        </a:lnSpc>
                        <a:spcBef>
                          <a:spcPts val="0"/>
                        </a:spcBef>
                        <a:spcAft>
                          <a:spcPts val="0"/>
                        </a:spcAft>
                        <a:buClr>
                          <a:schemeClr val="dk1"/>
                        </a:buClr>
                        <a:buSzPts val="2400"/>
                        <a:buFont typeface="Helvetica Neue"/>
                        <a:buNone/>
                      </a:pPr>
                      <a:endParaRPr sz="3200" u="none" strike="noStrike" cap="none" dirty="0">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a:solidFill>
                            <a:schemeClr val="bg1"/>
                          </a:solidFill>
                          <a:latin typeface="Poppins" panose="00000500000000000000" pitchFamily="2" charset="0"/>
                          <a:cs typeface="Poppins" panose="00000500000000000000" pitchFamily="2" charset="0"/>
                        </a:rPr>
                        <a:t>Doc A</a:t>
                      </a:r>
                      <a:endParaRPr sz="44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a:solidFill>
                            <a:schemeClr val="bg1"/>
                          </a:solidFill>
                          <a:latin typeface="Poppins" panose="00000500000000000000" pitchFamily="2" charset="0"/>
                          <a:cs typeface="Poppins" panose="00000500000000000000" pitchFamily="2" charset="0"/>
                        </a:rPr>
                        <a:t>Doc B</a:t>
                      </a:r>
                      <a:endParaRPr sz="44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extLst>
                  <a:ext uri="{0D108BD9-81ED-4DB2-BD59-A6C34878D82A}">
                    <a16:rowId xmlns:a16="http://schemas.microsoft.com/office/drawing/2014/main" val="10000"/>
                  </a:ext>
                </a:extLst>
              </a:tr>
              <a:tr h="855075">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err="1">
                          <a:solidFill>
                            <a:schemeClr val="bg1"/>
                          </a:solidFill>
                          <a:latin typeface="Poppins" panose="00000500000000000000" pitchFamily="2" charset="0"/>
                          <a:cs typeface="Poppins" panose="00000500000000000000" pitchFamily="2" charset="0"/>
                        </a:rPr>
                        <a:t>alice</a:t>
                      </a:r>
                      <a:endParaRPr sz="44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a:latin typeface="Poppins" panose="00000500000000000000" pitchFamily="2" charset="0"/>
                          <a:cs typeface="Poppins" panose="00000500000000000000" pitchFamily="2" charset="0"/>
                        </a:rPr>
                        <a:t>1</a:t>
                      </a:r>
                      <a:endParaRPr sz="440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a:latin typeface="Poppins" panose="00000500000000000000" pitchFamily="2" charset="0"/>
                          <a:cs typeface="Poppins" panose="00000500000000000000" pitchFamily="2" charset="0"/>
                        </a:rPr>
                        <a:t>1</a:t>
                      </a:r>
                      <a:endParaRPr sz="440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1"/>
                  </a:ext>
                </a:extLst>
              </a:tr>
              <a:tr h="855075">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a:solidFill>
                            <a:schemeClr val="bg1"/>
                          </a:solidFill>
                          <a:latin typeface="Poppins" panose="00000500000000000000" pitchFamily="2" charset="0"/>
                          <a:cs typeface="Poppins" panose="00000500000000000000" pitchFamily="2" charset="0"/>
                        </a:rPr>
                        <a:t>also</a:t>
                      </a:r>
                      <a:endParaRPr sz="44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dirty="0">
                          <a:latin typeface="Poppins" panose="00000500000000000000" pitchFamily="2" charset="0"/>
                          <a:cs typeface="Poppins" panose="00000500000000000000" pitchFamily="2" charset="0"/>
                        </a:rPr>
                        <a:t>0</a:t>
                      </a:r>
                      <a:endParaRPr sz="44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a:latin typeface="Poppins" panose="00000500000000000000" pitchFamily="2" charset="0"/>
                          <a:cs typeface="Poppins" panose="00000500000000000000" pitchFamily="2" charset="0"/>
                        </a:rPr>
                        <a:t>1</a:t>
                      </a:r>
                      <a:endParaRPr sz="440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2"/>
                  </a:ext>
                </a:extLst>
              </a:tr>
              <a:tr h="855075">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a:solidFill>
                            <a:schemeClr val="bg1"/>
                          </a:solidFill>
                          <a:latin typeface="Poppins" panose="00000500000000000000" pitchFamily="2" charset="0"/>
                          <a:cs typeface="Poppins" panose="00000500000000000000" pitchFamily="2" charset="0"/>
                        </a:rPr>
                        <a:t>bob</a:t>
                      </a:r>
                      <a:endParaRPr sz="44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dirty="0">
                          <a:latin typeface="Poppins" panose="00000500000000000000" pitchFamily="2" charset="0"/>
                          <a:cs typeface="Poppins" panose="00000500000000000000" pitchFamily="2" charset="0"/>
                        </a:rPr>
                        <a:t>1</a:t>
                      </a:r>
                      <a:endParaRPr sz="44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a:latin typeface="Poppins" panose="00000500000000000000" pitchFamily="2" charset="0"/>
                          <a:cs typeface="Poppins" panose="00000500000000000000" pitchFamily="2" charset="0"/>
                        </a:rPr>
                        <a:t>0</a:t>
                      </a:r>
                      <a:endParaRPr sz="440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3"/>
                  </a:ext>
                </a:extLst>
              </a:tr>
              <a:tr h="855075">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a:solidFill>
                            <a:schemeClr val="bg1"/>
                          </a:solidFill>
                          <a:latin typeface="Poppins" panose="00000500000000000000" pitchFamily="2" charset="0"/>
                          <a:cs typeface="Poppins" panose="00000500000000000000" pitchFamily="2" charset="0"/>
                        </a:rPr>
                        <a:t>harry</a:t>
                      </a:r>
                      <a:endParaRPr sz="3200" b="1" u="none" strike="noStrike" cap="none"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dirty="0">
                          <a:latin typeface="Poppins" panose="00000500000000000000" pitchFamily="2" charset="0"/>
                          <a:cs typeface="Poppins" panose="00000500000000000000" pitchFamily="2" charset="0"/>
                        </a:rPr>
                        <a:t>0</a:t>
                      </a:r>
                      <a:endParaRPr sz="44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a:latin typeface="Poppins" panose="00000500000000000000" pitchFamily="2" charset="0"/>
                          <a:cs typeface="Poppins" panose="00000500000000000000" pitchFamily="2" charset="0"/>
                        </a:rPr>
                        <a:t>1</a:t>
                      </a:r>
                      <a:endParaRPr sz="440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4"/>
                  </a:ext>
                </a:extLst>
              </a:tr>
              <a:tr h="855075">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a:solidFill>
                            <a:schemeClr val="bg1"/>
                          </a:solidFill>
                          <a:latin typeface="Poppins" panose="00000500000000000000" pitchFamily="2" charset="0"/>
                          <a:cs typeface="Poppins" panose="00000500000000000000" pitchFamily="2" charset="0"/>
                        </a:rPr>
                        <a:t>likes</a:t>
                      </a:r>
                      <a:endParaRPr sz="44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dirty="0">
                          <a:latin typeface="Poppins" panose="00000500000000000000" pitchFamily="2" charset="0"/>
                          <a:cs typeface="Poppins" panose="00000500000000000000" pitchFamily="2" charset="0"/>
                        </a:rPr>
                        <a:t>2</a:t>
                      </a:r>
                      <a:endParaRPr sz="44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a:latin typeface="Poppins" panose="00000500000000000000" pitchFamily="2" charset="0"/>
                          <a:cs typeface="Poppins" panose="00000500000000000000" pitchFamily="2" charset="0"/>
                        </a:rPr>
                        <a:t>1</a:t>
                      </a:r>
                      <a:endParaRPr sz="440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5"/>
                  </a:ext>
                </a:extLst>
              </a:tr>
              <a:tr h="855075">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a:solidFill>
                            <a:schemeClr val="bg1"/>
                          </a:solidFill>
                          <a:latin typeface="Poppins" panose="00000500000000000000" pitchFamily="2" charset="0"/>
                          <a:cs typeface="Poppins" panose="00000500000000000000" pitchFamily="2" charset="0"/>
                        </a:rPr>
                        <a:t>movies</a:t>
                      </a:r>
                      <a:endParaRPr sz="44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dirty="0">
                          <a:latin typeface="Poppins" panose="00000500000000000000" pitchFamily="2" charset="0"/>
                          <a:cs typeface="Poppins" panose="00000500000000000000" pitchFamily="2" charset="0"/>
                        </a:rPr>
                        <a:t>2</a:t>
                      </a:r>
                      <a:endParaRPr sz="44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a:latin typeface="Poppins" panose="00000500000000000000" pitchFamily="2" charset="0"/>
                          <a:cs typeface="Poppins" panose="00000500000000000000" pitchFamily="2" charset="0"/>
                        </a:rPr>
                        <a:t>0</a:t>
                      </a:r>
                      <a:endParaRPr sz="440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6"/>
                  </a:ext>
                </a:extLst>
              </a:tr>
              <a:tr h="855075">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a:solidFill>
                            <a:schemeClr val="bg1"/>
                          </a:solidFill>
                          <a:latin typeface="Poppins" panose="00000500000000000000" pitchFamily="2" charset="0"/>
                          <a:cs typeface="Poppins" panose="00000500000000000000" pitchFamily="2" charset="0"/>
                        </a:rPr>
                        <a:t>potter</a:t>
                      </a:r>
                      <a:endParaRPr sz="44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dirty="0">
                          <a:latin typeface="Poppins" panose="00000500000000000000" pitchFamily="2" charset="0"/>
                          <a:cs typeface="Poppins" panose="00000500000000000000" pitchFamily="2" charset="0"/>
                        </a:rPr>
                        <a:t>0</a:t>
                      </a:r>
                      <a:endParaRPr sz="44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a:latin typeface="Poppins" panose="00000500000000000000" pitchFamily="2" charset="0"/>
                          <a:cs typeface="Poppins" panose="00000500000000000000" pitchFamily="2" charset="0"/>
                        </a:rPr>
                        <a:t>1</a:t>
                      </a:r>
                      <a:endParaRPr sz="440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7"/>
                  </a:ext>
                </a:extLst>
              </a:tr>
              <a:tr h="855075">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a:solidFill>
                            <a:schemeClr val="bg1"/>
                          </a:solidFill>
                          <a:latin typeface="Poppins" panose="00000500000000000000" pitchFamily="2" charset="0"/>
                          <a:cs typeface="Poppins" panose="00000500000000000000" pitchFamily="2" charset="0"/>
                        </a:rPr>
                        <a:t>to</a:t>
                      </a:r>
                      <a:endParaRPr sz="44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dirty="0">
                          <a:latin typeface="Poppins" panose="00000500000000000000" pitchFamily="2" charset="0"/>
                          <a:cs typeface="Poppins" panose="00000500000000000000" pitchFamily="2" charset="0"/>
                        </a:rPr>
                        <a:t>1</a:t>
                      </a:r>
                      <a:endParaRPr sz="44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a:latin typeface="Poppins" panose="00000500000000000000" pitchFamily="2" charset="0"/>
                          <a:cs typeface="Poppins" panose="00000500000000000000" pitchFamily="2" charset="0"/>
                        </a:rPr>
                        <a:t>1</a:t>
                      </a:r>
                      <a:endParaRPr sz="440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8"/>
                  </a:ext>
                </a:extLst>
              </a:tr>
              <a:tr h="855075">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a:solidFill>
                            <a:schemeClr val="bg1"/>
                          </a:solidFill>
                          <a:latin typeface="Poppins" panose="00000500000000000000" pitchFamily="2" charset="0"/>
                          <a:cs typeface="Poppins" panose="00000500000000000000" pitchFamily="2" charset="0"/>
                        </a:rPr>
                        <a:t>too</a:t>
                      </a:r>
                      <a:endParaRPr sz="3200" b="1" u="none" strike="noStrike" cap="none"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dirty="0">
                          <a:latin typeface="Poppins" panose="00000500000000000000" pitchFamily="2" charset="0"/>
                          <a:cs typeface="Poppins" panose="00000500000000000000" pitchFamily="2" charset="0"/>
                        </a:rPr>
                        <a:t>1</a:t>
                      </a:r>
                      <a:endParaRPr sz="44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dirty="0">
                          <a:latin typeface="Poppins" panose="00000500000000000000" pitchFamily="2" charset="0"/>
                          <a:cs typeface="Poppins" panose="00000500000000000000" pitchFamily="2" charset="0"/>
                        </a:rPr>
                        <a:t>0</a:t>
                      </a:r>
                      <a:endParaRPr sz="4400" dirty="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09"/>
                  </a:ext>
                </a:extLst>
              </a:tr>
              <a:tr h="855075">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b="1" u="none" strike="noStrike" cap="none" dirty="0">
                          <a:solidFill>
                            <a:schemeClr val="bg1"/>
                          </a:solidFill>
                          <a:latin typeface="Poppins" panose="00000500000000000000" pitchFamily="2" charset="0"/>
                          <a:cs typeface="Poppins" panose="00000500000000000000" pitchFamily="2" charset="0"/>
                        </a:rPr>
                        <a:t>watch</a:t>
                      </a:r>
                      <a:endParaRPr sz="4400" b="1" dirty="0">
                        <a:solidFill>
                          <a:schemeClr val="bg1"/>
                        </a:solidFill>
                        <a:latin typeface="Poppins" panose="00000500000000000000" pitchFamily="2" charset="0"/>
                        <a:cs typeface="Poppins" panose="00000500000000000000" pitchFamily="2" charset="0"/>
                      </a:endParaRPr>
                    </a:p>
                  </a:txBody>
                  <a:tcPr marL="91450" marR="91450" marT="45725" marB="45725">
                    <a:solidFill>
                      <a:srgbClr val="025EFF"/>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dirty="0">
                          <a:latin typeface="Poppins" panose="00000500000000000000" pitchFamily="2" charset="0"/>
                          <a:cs typeface="Poppins" panose="00000500000000000000" pitchFamily="2" charset="0"/>
                        </a:rPr>
                        <a:t>1</a:t>
                      </a:r>
                      <a:endParaRPr sz="4400" dirty="0">
                        <a:latin typeface="Poppins" panose="00000500000000000000" pitchFamily="2" charset="0"/>
                        <a:cs typeface="Poppins" panose="00000500000000000000" pitchFamily="2" charset="0"/>
                      </a:endParaRPr>
                    </a:p>
                  </a:txBody>
                  <a:tcPr marL="91450" marR="91450" marT="45725" marB="45725">
                    <a:solidFill>
                      <a:schemeClr val="bg1"/>
                    </a:solidFill>
                  </a:tcPr>
                </a:tc>
                <a:tc>
                  <a:txBody>
                    <a:bodyPr/>
                    <a:lstStyle/>
                    <a:p>
                      <a:pPr marL="0" marR="0" lvl="0" indent="0" algn="ctr" rtl="0">
                        <a:lnSpc>
                          <a:spcPct val="100000"/>
                        </a:lnSpc>
                        <a:spcBef>
                          <a:spcPts val="0"/>
                        </a:spcBef>
                        <a:spcAft>
                          <a:spcPts val="0"/>
                        </a:spcAft>
                        <a:buClr>
                          <a:schemeClr val="dk1"/>
                        </a:buClr>
                        <a:buSzPts val="2400"/>
                        <a:buFont typeface="Helvetica Neue"/>
                        <a:buNone/>
                      </a:pPr>
                      <a:r>
                        <a:rPr lang="en-GB" sz="3200" u="none" strike="noStrike" cap="none" dirty="0">
                          <a:latin typeface="Poppins" panose="00000500000000000000" pitchFamily="2" charset="0"/>
                          <a:cs typeface="Poppins" panose="00000500000000000000" pitchFamily="2" charset="0"/>
                        </a:rPr>
                        <a:t>1</a:t>
                      </a:r>
                      <a:endParaRPr sz="4400" dirty="0">
                        <a:latin typeface="Poppins" panose="00000500000000000000" pitchFamily="2" charset="0"/>
                        <a:cs typeface="Poppins" panose="00000500000000000000" pitchFamily="2" charset="0"/>
                      </a:endParaRPr>
                    </a:p>
                  </a:txBody>
                  <a:tcPr marL="91450" marR="91450" marT="45725" marB="45725">
                    <a:solidFill>
                      <a:schemeClr val="bg1"/>
                    </a:solidFill>
                  </a:tcPr>
                </a:tc>
                <a:extLst>
                  <a:ext uri="{0D108BD9-81ED-4DB2-BD59-A6C34878D82A}">
                    <a16:rowId xmlns:a16="http://schemas.microsoft.com/office/drawing/2014/main" val="10010"/>
                  </a:ext>
                </a:extLst>
              </a:tr>
            </a:tbl>
          </a:graphicData>
        </a:graphic>
      </p:graphicFrame>
      <p:sp>
        <p:nvSpPr>
          <p:cNvPr id="10" name="Google Shape;482;p27">
            <a:extLst>
              <a:ext uri="{FF2B5EF4-FFF2-40B4-BE49-F238E27FC236}">
                <a16:creationId xmlns:a16="http://schemas.microsoft.com/office/drawing/2014/main" id="{3E9B217B-FCDC-4D61-AF60-ED509CDEC671}"/>
              </a:ext>
            </a:extLst>
          </p:cNvPr>
          <p:cNvSpPr txBox="1"/>
          <p:nvPr/>
        </p:nvSpPr>
        <p:spPr>
          <a:xfrm>
            <a:off x="514459" y="12509935"/>
            <a:ext cx="11677541" cy="572424"/>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5E5E5E"/>
              </a:buClr>
              <a:buSzPts val="2600"/>
              <a:buFont typeface="Roboto Light"/>
              <a:buNone/>
            </a:pPr>
            <a:r>
              <a:rPr lang="en-GB" sz="2600" b="0" i="0" u="none" strike="noStrike" cap="none" dirty="0">
                <a:solidFill>
                  <a:srgbClr val="025EFF"/>
                </a:solidFill>
                <a:latin typeface="Poppins" panose="00000500000000000000" pitchFamily="2" charset="0"/>
                <a:ea typeface="Roboto Light"/>
                <a:cs typeface="Poppins" panose="00000500000000000000" pitchFamily="2" charset="0"/>
                <a:sym typeface="Roboto Light"/>
                <a:hlinkClick r:id="rId3">
                  <a:extLst>
                    <a:ext uri="{A12FA001-AC4F-418D-AE19-62706E023703}">
                      <ahyp:hlinkClr xmlns:ahyp="http://schemas.microsoft.com/office/drawing/2018/hyperlinkcolor" val="tx"/>
                    </a:ext>
                  </a:extLst>
                </a:hlinkClick>
              </a:rPr>
              <a:t>https://spacy.io/api/architectures/#TextCatBOW</a:t>
            </a:r>
            <a:endParaRPr dirty="0">
              <a:solidFill>
                <a:srgbClr val="025EFF"/>
              </a:solidFill>
              <a:latin typeface="Poppins" panose="00000500000000000000" pitchFamily="2" charset="0"/>
              <a:cs typeface="Poppins" panose="00000500000000000000" pitchFamily="2" charset="0"/>
            </a:endParaRPr>
          </a:p>
        </p:txBody>
      </p:sp>
      <p:sp>
        <p:nvSpPr>
          <p:cNvPr id="11" name="Google Shape;265;p8">
            <a:extLst>
              <a:ext uri="{FF2B5EF4-FFF2-40B4-BE49-F238E27FC236}">
                <a16:creationId xmlns:a16="http://schemas.microsoft.com/office/drawing/2014/main" id="{88711351-4430-E94F-51CE-0B3816C3A843}"/>
              </a:ext>
            </a:extLst>
          </p:cNvPr>
          <p:cNvSpPr txBox="1"/>
          <p:nvPr/>
        </p:nvSpPr>
        <p:spPr>
          <a:xfrm>
            <a:off x="514459" y="264012"/>
            <a:ext cx="20750657" cy="2244717"/>
          </a:xfrm>
          <a:prstGeom prst="rect">
            <a:avLst/>
          </a:prstGeom>
          <a:noFill/>
          <a:ln>
            <a:noFill/>
          </a:ln>
        </p:spPr>
        <p:txBody>
          <a:bodyPr spcFirstLastPara="1" wrap="square" lIns="50800" tIns="50800" rIns="50800" bIns="50800" anchor="ctr" anchorCtr="0">
            <a:spAutoFit/>
          </a:bodyPr>
          <a:lstStyle/>
          <a:p>
            <a:pPr marL="0" marR="0" lvl="0" indent="0" rtl="0">
              <a:lnSpc>
                <a:spcPct val="120000"/>
              </a:lnSpc>
              <a:spcBef>
                <a:spcPts val="0"/>
              </a:spcBef>
              <a:spcAft>
                <a:spcPts val="0"/>
              </a:spcAft>
              <a:buClr>
                <a:srgbClr val="FFFFFF"/>
              </a:buClr>
              <a:buSzPts val="11500"/>
              <a:buFont typeface="Arial"/>
              <a:buNone/>
            </a:pPr>
            <a:r>
              <a:rPr lang="en-GB" sz="7200" b="1" u="none" strike="noStrike" cap="none" dirty="0">
                <a:solidFill>
                  <a:srgbClr val="002F9F"/>
                </a:solidFill>
                <a:latin typeface="Poppins" panose="00000500000000000000" pitchFamily="2" charset="0"/>
                <a:cs typeface="Poppins" panose="00000500000000000000" pitchFamily="2" charset="0"/>
                <a:sym typeface="Arial"/>
              </a:rPr>
              <a:t>Simple embedding</a:t>
            </a:r>
          </a:p>
          <a:p>
            <a:pPr marL="0" marR="0" lvl="0" indent="0" rtl="0">
              <a:lnSpc>
                <a:spcPct val="120000"/>
              </a:lnSpc>
              <a:spcBef>
                <a:spcPts val="0"/>
              </a:spcBef>
              <a:spcAft>
                <a:spcPts val="0"/>
              </a:spcAft>
              <a:buClr>
                <a:srgbClr val="FFFFFF"/>
              </a:buClr>
              <a:buSzPts val="11500"/>
              <a:buFont typeface="Arial"/>
              <a:buNone/>
            </a:pPr>
            <a:r>
              <a:rPr lang="en-GB" sz="4400" dirty="0">
                <a:solidFill>
                  <a:srgbClr val="002F9F"/>
                </a:solidFill>
                <a:latin typeface="Poppins" panose="00000500000000000000" pitchFamily="2" charset="0"/>
                <a:cs typeface="Poppins" panose="00000500000000000000" pitchFamily="2" charset="0"/>
                <a:sym typeface="Arial"/>
              </a:rPr>
              <a:t>Bag-of-words</a:t>
            </a:r>
            <a:endParaRPr lang="en-GB" sz="5400" u="none" strike="noStrike" cap="none" dirty="0">
              <a:solidFill>
                <a:srgbClr val="002F9F"/>
              </a:solidFill>
              <a:latin typeface="Poppins" panose="00000500000000000000" pitchFamily="2" charset="0"/>
              <a:cs typeface="Poppins" panose="00000500000000000000" pitchFamily="2" charset="0"/>
              <a:sym typeface="Arial"/>
            </a:endParaRPr>
          </a:p>
        </p:txBody>
      </p:sp>
    </p:spTree>
    <p:extLst>
      <p:ext uri="{BB962C8B-B14F-4D97-AF65-F5344CB8AC3E}">
        <p14:creationId xmlns:p14="http://schemas.microsoft.com/office/powerpoint/2010/main" val="223445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11520709" y="4563638"/>
            <a:ext cx="11418852" cy="5632312"/>
            <a:chOff x="5718791" y="117110"/>
            <a:chExt cx="5709426" cy="2816156"/>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281615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r>
                <a:rPr kumimoji="0" lang="en-US" sz="12000" b="1" i="0" u="none" strike="noStrike" kern="0" cap="none" spc="0" normalizeH="0" baseline="0" noProof="0" dirty="0">
                  <a:ln>
                    <a:noFill/>
                  </a:ln>
                  <a:solidFill>
                    <a:srgbClr val="022CFF"/>
                  </a:solidFill>
                  <a:effectLst/>
                  <a:uLnTx/>
                  <a:uFillTx/>
                  <a:latin typeface="Arial"/>
                  <a:ea typeface="+mn-ea"/>
                  <a:cs typeface="Arial"/>
                  <a:sym typeface="Arial"/>
                </a:rPr>
                <a:t>Let’s build a simple BOW model</a:t>
              </a: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endParaRPr kumimoji="0" lang="en-US" sz="3600" b="0" i="0" u="none" strike="noStrike" kern="0" cap="none" spc="0" normalizeH="0" baseline="0" noProof="0" dirty="0">
                <a:ln>
                  <a:noFill/>
                </a:ln>
                <a:solidFill>
                  <a:srgbClr val="EEEEEE">
                    <a:lumMod val="75000"/>
                  </a:srgbClr>
                </a:solidFill>
                <a:effectLst/>
                <a:uLnTx/>
                <a:uFillTx/>
                <a:latin typeface="Roboto Light" charset="0"/>
                <a:ea typeface="Roboto Light" charset="0"/>
                <a:cs typeface="Roboto Light" charset="0"/>
                <a:sym typeface="Arial"/>
              </a:endParaRPr>
            </a:p>
          </p:txBody>
        </p:sp>
      </p:grpSp>
    </p:spTree>
    <p:extLst>
      <p:ext uri="{BB962C8B-B14F-4D97-AF65-F5344CB8AC3E}">
        <p14:creationId xmlns:p14="http://schemas.microsoft.com/office/powerpoint/2010/main" val="3834156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DCBD-AC32-4E7B-9C85-3DDCAA57FB6B}"/>
              </a:ext>
            </a:extLst>
          </p:cNvPr>
          <p:cNvSpPr>
            <a:spLocks noGrp="1"/>
          </p:cNvSpPr>
          <p:nvPr>
            <p:ph type="title"/>
          </p:nvPr>
        </p:nvSpPr>
        <p:spPr/>
        <p:txBody>
          <a:bodyPr/>
          <a:lstStyle/>
          <a:p>
            <a:r>
              <a:rPr lang="en-US" dirty="0"/>
              <a:t>How to ML / NLP</a:t>
            </a:r>
          </a:p>
        </p:txBody>
      </p:sp>
      <p:sp>
        <p:nvSpPr>
          <p:cNvPr id="3" name="Text Placeholder 2">
            <a:extLst>
              <a:ext uri="{FF2B5EF4-FFF2-40B4-BE49-F238E27FC236}">
                <a16:creationId xmlns:a16="http://schemas.microsoft.com/office/drawing/2014/main" id="{C13829AC-E865-4A45-942F-33799A2CF0C7}"/>
              </a:ext>
            </a:extLst>
          </p:cNvPr>
          <p:cNvSpPr>
            <a:spLocks noGrp="1"/>
          </p:cNvSpPr>
          <p:nvPr>
            <p:ph type="body" idx="1"/>
          </p:nvPr>
        </p:nvSpPr>
        <p:spPr>
          <a:xfrm>
            <a:off x="904598" y="3994484"/>
            <a:ext cx="21179139" cy="9082080"/>
          </a:xfrm>
        </p:spPr>
        <p:txBody>
          <a:bodyPr numCol="2" spcCol="324000">
            <a:normAutofit fontScale="92500" lnSpcReduction="20000"/>
          </a:bodyPr>
          <a:lstStyle/>
          <a:p>
            <a:pPr marL="742950" indent="-742950">
              <a:buClr>
                <a:srgbClr val="025EFF"/>
              </a:buClr>
              <a:buSzPct val="100000"/>
              <a:buFont typeface="+mj-lt"/>
              <a:buAutoNum type="arabicPeriod"/>
            </a:pPr>
            <a:r>
              <a:rPr lang="en-US" sz="4000" dirty="0">
                <a:solidFill>
                  <a:srgbClr val="002F9F"/>
                </a:solidFill>
              </a:rPr>
              <a:t>Always start by immersing yourself in the </a:t>
            </a:r>
            <a:r>
              <a:rPr lang="en-US" sz="4000" b="1" dirty="0">
                <a:solidFill>
                  <a:srgbClr val="002F9F"/>
                </a:solidFill>
              </a:rPr>
              <a:t>data</a:t>
            </a:r>
            <a:endParaRPr lang="en-US" sz="4000" dirty="0">
              <a:solidFill>
                <a:srgbClr val="002F9F"/>
              </a:solidFill>
            </a:endParaRPr>
          </a:p>
          <a:p>
            <a:pPr marL="457200" lvl="1" indent="0">
              <a:buClr>
                <a:srgbClr val="025EFF"/>
              </a:buClr>
              <a:buSzPct val="100000"/>
              <a:buNone/>
            </a:pPr>
            <a:r>
              <a:rPr lang="en-US" sz="3600" dirty="0">
                <a:solidFill>
                  <a:schemeClr val="tx1"/>
                </a:solidFill>
              </a:rPr>
              <a:t>Tokenizer, language, vocabulary, domain, OOV tokens, …</a:t>
            </a:r>
            <a:br>
              <a:rPr lang="en-US" sz="3600" dirty="0">
                <a:solidFill>
                  <a:schemeClr val="tx1"/>
                </a:solidFill>
              </a:rPr>
            </a:br>
            <a:endParaRPr lang="en-US" sz="3600" dirty="0">
              <a:solidFill>
                <a:schemeClr val="tx1"/>
              </a:solidFill>
            </a:endParaRPr>
          </a:p>
          <a:p>
            <a:pPr marL="742950" indent="-742950">
              <a:buClr>
                <a:srgbClr val="025EFF"/>
              </a:buClr>
              <a:buSzPct val="100000"/>
              <a:buFont typeface="+mj-lt"/>
              <a:buAutoNum type="arabicPeriod"/>
            </a:pPr>
            <a:r>
              <a:rPr lang="en-US" sz="4000" dirty="0">
                <a:solidFill>
                  <a:srgbClr val="002F9F"/>
                </a:solidFill>
              </a:rPr>
              <a:t>Create a baseline model. </a:t>
            </a:r>
          </a:p>
          <a:p>
            <a:pPr marL="457200" lvl="1" indent="0">
              <a:buClr>
                <a:srgbClr val="025EFF"/>
              </a:buClr>
              <a:buSzPct val="100000"/>
              <a:buNone/>
            </a:pPr>
            <a:r>
              <a:rPr lang="en-US" sz="3600" dirty="0">
                <a:solidFill>
                  <a:schemeClr val="tx1"/>
                </a:solidFill>
              </a:rPr>
              <a:t>Example: use </a:t>
            </a:r>
            <a:r>
              <a:rPr lang="en-US" sz="3600" dirty="0" err="1">
                <a:solidFill>
                  <a:schemeClr val="tx1"/>
                </a:solidFill>
              </a:rPr>
              <a:t>tf-idf</a:t>
            </a:r>
            <a:r>
              <a:rPr lang="en-US" sz="3600" dirty="0">
                <a:solidFill>
                  <a:schemeClr val="tx1"/>
                </a:solidFill>
              </a:rPr>
              <a:t>/BOW + random forests. </a:t>
            </a:r>
          </a:p>
          <a:p>
            <a:pPr marL="457200" lvl="1" indent="0">
              <a:buClr>
                <a:srgbClr val="025EFF"/>
              </a:buClr>
              <a:buSzPct val="100000"/>
              <a:buNone/>
            </a:pPr>
            <a:r>
              <a:rPr lang="en-US" sz="3600" dirty="0">
                <a:solidFill>
                  <a:schemeClr val="tx1"/>
                </a:solidFill>
              </a:rPr>
              <a:t>It is better to start with underfitting than with overfitting. </a:t>
            </a:r>
            <a:br>
              <a:rPr lang="en-US" sz="3600" dirty="0">
                <a:solidFill>
                  <a:schemeClr val="tx1"/>
                </a:solidFill>
              </a:rPr>
            </a:br>
            <a:endParaRPr lang="en-US" sz="3600" dirty="0">
              <a:solidFill>
                <a:schemeClr val="tx1"/>
              </a:solidFill>
            </a:endParaRPr>
          </a:p>
          <a:p>
            <a:pPr marL="742950" indent="-742950">
              <a:buClr>
                <a:srgbClr val="025EFF"/>
              </a:buClr>
              <a:buSzPct val="100000"/>
              <a:buFont typeface="+mj-lt"/>
              <a:buAutoNum type="arabicPeriod"/>
            </a:pPr>
            <a:r>
              <a:rPr lang="en-US" sz="4000" dirty="0">
                <a:solidFill>
                  <a:srgbClr val="002F9F"/>
                </a:solidFill>
              </a:rPr>
              <a:t>Set up a complete pipeline</a:t>
            </a:r>
          </a:p>
          <a:p>
            <a:pPr marL="457200" lvl="1" indent="0">
              <a:buClr>
                <a:srgbClr val="025EFF"/>
              </a:buClr>
              <a:buSzPct val="100000"/>
              <a:buNone/>
            </a:pPr>
            <a:r>
              <a:rPr lang="en-US" sz="3600" dirty="0">
                <a:solidFill>
                  <a:schemeClr val="tx1"/>
                </a:solidFill>
              </a:rPr>
              <a:t>End-to-end training</a:t>
            </a:r>
          </a:p>
          <a:p>
            <a:pPr marL="457200" lvl="1" indent="0">
              <a:buClr>
                <a:srgbClr val="025EFF"/>
              </a:buClr>
              <a:buSzPct val="100000"/>
              <a:buNone/>
            </a:pPr>
            <a:r>
              <a:rPr lang="en-US" sz="3600" dirty="0">
                <a:solidFill>
                  <a:schemeClr val="tx1"/>
                </a:solidFill>
              </a:rPr>
              <a:t>Evaluation pipeline </a:t>
            </a:r>
          </a:p>
          <a:p>
            <a:pPr marL="457200" lvl="1" indent="0">
              <a:buClr>
                <a:srgbClr val="025EFF"/>
              </a:buClr>
              <a:buSzPct val="100000"/>
              <a:buNone/>
            </a:pPr>
            <a:r>
              <a:rPr lang="en-US" sz="3600" dirty="0">
                <a:solidFill>
                  <a:schemeClr val="tx1"/>
                </a:solidFill>
              </a:rPr>
              <a:t>Experiment tracking (even if just a handwritten notebook)</a:t>
            </a:r>
            <a:br>
              <a:rPr lang="en-US" sz="3600" dirty="0">
                <a:solidFill>
                  <a:schemeClr val="tx1"/>
                </a:solidFill>
              </a:rPr>
            </a:br>
            <a:endParaRPr lang="en-US" sz="3600" dirty="0">
              <a:solidFill>
                <a:schemeClr val="tx1"/>
              </a:solidFill>
            </a:endParaRPr>
          </a:p>
          <a:p>
            <a:pPr marL="742950" indent="-742950">
              <a:buClr>
                <a:srgbClr val="025EFF"/>
              </a:buClr>
              <a:buSzPct val="100000"/>
              <a:buFont typeface="+mj-lt"/>
              <a:buAutoNum type="arabicPeriod"/>
            </a:pPr>
            <a:r>
              <a:rPr lang="en-US" sz="4000" dirty="0">
                <a:solidFill>
                  <a:srgbClr val="002F9F"/>
                </a:solidFill>
              </a:rPr>
              <a:t>Perform basic error analysis and QA. </a:t>
            </a:r>
          </a:p>
          <a:p>
            <a:pPr marL="457200" lvl="1" indent="0">
              <a:buClr>
                <a:srgbClr val="025EFF"/>
              </a:buClr>
              <a:buSzPct val="100000"/>
              <a:buNone/>
            </a:pPr>
            <a:r>
              <a:rPr lang="en-US" sz="3600" dirty="0">
                <a:solidFill>
                  <a:schemeClr val="tx1"/>
                </a:solidFill>
              </a:rPr>
              <a:t>Fix data errors first </a:t>
            </a:r>
          </a:p>
          <a:p>
            <a:pPr marL="457200" lvl="1" indent="0">
              <a:buClr>
                <a:srgbClr val="025EFF"/>
              </a:buClr>
              <a:buSzPct val="100000"/>
              <a:buNone/>
            </a:pPr>
            <a:r>
              <a:rPr lang="en-US" sz="3600" dirty="0">
                <a:solidFill>
                  <a:schemeClr val="tx1"/>
                </a:solidFill>
              </a:rPr>
              <a:t>Look at predictions</a:t>
            </a:r>
          </a:p>
          <a:p>
            <a:pPr marL="457200" lvl="1" indent="0">
              <a:buClr>
                <a:srgbClr val="025EFF"/>
              </a:buClr>
              <a:buSzPct val="100000"/>
              <a:buNone/>
            </a:pPr>
            <a:r>
              <a:rPr lang="en-US" sz="3600" dirty="0">
                <a:solidFill>
                  <a:schemeClr val="tx1"/>
                </a:solidFill>
              </a:rPr>
              <a:t>Look at mispredictions / residuals</a:t>
            </a:r>
          </a:p>
          <a:p>
            <a:pPr marL="457200" lvl="1" indent="0">
              <a:buClr>
                <a:srgbClr val="025EFF"/>
              </a:buClr>
              <a:buSzPct val="100000"/>
              <a:buNone/>
            </a:pPr>
            <a:r>
              <a:rPr lang="en-US" sz="3600" dirty="0">
                <a:solidFill>
                  <a:schemeClr val="tx1"/>
                </a:solidFill>
              </a:rPr>
              <a:t>Fix any bugs in pipeline</a:t>
            </a:r>
          </a:p>
          <a:p>
            <a:pPr marL="457200" lvl="1" indent="0">
              <a:buClr>
                <a:srgbClr val="025EFF"/>
              </a:buClr>
              <a:buSzPct val="100000"/>
              <a:buNone/>
            </a:pPr>
            <a:r>
              <a:rPr lang="en-US" sz="3600" dirty="0">
                <a:solidFill>
                  <a:schemeClr val="tx1"/>
                </a:solidFill>
              </a:rPr>
              <a:t>Make model overfit and underfit on purpose</a:t>
            </a:r>
          </a:p>
          <a:p>
            <a:pPr marL="457200" lvl="1" indent="0">
              <a:buClr>
                <a:srgbClr val="025EFF"/>
              </a:buClr>
              <a:buSzPct val="100000"/>
              <a:buNone/>
            </a:pPr>
            <a:r>
              <a:rPr lang="en-US" sz="3600" dirty="0">
                <a:solidFill>
                  <a:schemeClr val="tx1"/>
                </a:solidFill>
              </a:rPr>
              <a:t>Make sure there is no test set leakage</a:t>
            </a:r>
            <a:br>
              <a:rPr lang="en-US" sz="3600" dirty="0">
                <a:solidFill>
                  <a:schemeClr val="tx1"/>
                </a:solidFill>
              </a:rPr>
            </a:br>
            <a:endParaRPr lang="en-US" sz="3600" dirty="0">
              <a:solidFill>
                <a:schemeClr val="tx1"/>
              </a:solidFill>
            </a:endParaRPr>
          </a:p>
          <a:p>
            <a:pPr marL="742950" indent="-742950">
              <a:buClr>
                <a:srgbClr val="025EFF"/>
              </a:buClr>
              <a:buSzPct val="100000"/>
              <a:buFont typeface="+mj-lt"/>
              <a:buAutoNum type="arabicPeriod"/>
            </a:pPr>
            <a:r>
              <a:rPr lang="en-US" sz="4000" dirty="0">
                <a:solidFill>
                  <a:srgbClr val="002F9F"/>
                </a:solidFill>
              </a:rPr>
              <a:t>Experiment. </a:t>
            </a:r>
          </a:p>
          <a:p>
            <a:pPr marL="457200" lvl="1" indent="0">
              <a:buClr>
                <a:srgbClr val="025EFF"/>
              </a:buClr>
              <a:buSzPct val="100000"/>
              <a:buNone/>
            </a:pPr>
            <a:r>
              <a:rPr lang="en-US" sz="3600" dirty="0">
                <a:solidFill>
                  <a:schemeClr val="tx1"/>
                </a:solidFill>
              </a:rPr>
              <a:t>Use more complex models, guided by error analysis</a:t>
            </a:r>
          </a:p>
          <a:p>
            <a:pPr marL="457200" lvl="1" indent="0">
              <a:buClr>
                <a:srgbClr val="025EFF"/>
              </a:buClr>
              <a:buSzPct val="100000"/>
              <a:buNone/>
            </a:pPr>
            <a:r>
              <a:rPr lang="en-US" sz="3600" dirty="0">
                <a:solidFill>
                  <a:schemeClr val="tx1"/>
                </a:solidFill>
              </a:rPr>
              <a:t>Use different embeddings or foundation models</a:t>
            </a:r>
          </a:p>
          <a:p>
            <a:pPr marL="457200" lvl="1" indent="0">
              <a:buClr>
                <a:srgbClr val="025EFF"/>
              </a:buClr>
              <a:buSzPct val="100000"/>
              <a:buNone/>
            </a:pPr>
            <a:r>
              <a:rPr lang="en-US" sz="3600" dirty="0">
                <a:solidFill>
                  <a:schemeClr val="tx1"/>
                </a:solidFill>
              </a:rPr>
              <a:t>Increase or decrease hyperparameters like number of layers, vocab size, … depending on overfit/underfit.</a:t>
            </a:r>
          </a:p>
          <a:p>
            <a:pPr marL="457200" lvl="1" indent="0">
              <a:buClr>
                <a:srgbClr val="025EFF"/>
              </a:buClr>
              <a:buSzPct val="100000"/>
              <a:buNone/>
            </a:pPr>
            <a:r>
              <a:rPr lang="en-US" sz="3600" dirty="0">
                <a:solidFill>
                  <a:schemeClr val="tx1"/>
                </a:solidFill>
              </a:rPr>
              <a:t>Track your experiments clearly</a:t>
            </a:r>
          </a:p>
          <a:p>
            <a:pPr marL="457200" lvl="1" indent="0">
              <a:buClr>
                <a:srgbClr val="025EFF"/>
              </a:buClr>
              <a:buSzPct val="100000"/>
              <a:buNone/>
            </a:pPr>
            <a:endParaRPr lang="en-US" sz="3600" dirty="0">
              <a:solidFill>
                <a:srgbClr val="002F9F"/>
              </a:solidFill>
            </a:endParaRPr>
          </a:p>
          <a:p>
            <a:pPr marL="457200" lvl="1" indent="0">
              <a:buClr>
                <a:srgbClr val="025EFF"/>
              </a:buClr>
              <a:buSzPct val="100000"/>
              <a:buNone/>
            </a:pPr>
            <a:endParaRPr lang="en-US" sz="3600" dirty="0">
              <a:solidFill>
                <a:srgbClr val="002F9F"/>
              </a:solidFill>
            </a:endParaRPr>
          </a:p>
          <a:p>
            <a:pPr marL="457200" lvl="1" indent="0">
              <a:buClr>
                <a:srgbClr val="025EFF"/>
              </a:buClr>
              <a:buSzPct val="100000"/>
              <a:buNone/>
            </a:pPr>
            <a:r>
              <a:rPr lang="en-US" sz="3600" dirty="0">
                <a:solidFill>
                  <a:srgbClr val="002F9F"/>
                </a:solidFill>
              </a:rPr>
              <a:t>General tips:</a:t>
            </a:r>
          </a:p>
          <a:p>
            <a:pPr marL="1028700" lvl="1" indent="-571500">
              <a:buClr>
                <a:srgbClr val="025EFF"/>
              </a:buClr>
              <a:buSzPct val="100000"/>
            </a:pPr>
            <a:r>
              <a:rPr lang="en-US" sz="3600" dirty="0">
                <a:solidFill>
                  <a:srgbClr val="002F9F"/>
                </a:solidFill>
              </a:rPr>
              <a:t>Don’t be afraid of reading documentation</a:t>
            </a:r>
          </a:p>
          <a:p>
            <a:pPr marL="1028700" lvl="1" indent="-571500">
              <a:buClr>
                <a:srgbClr val="025EFF"/>
              </a:buClr>
              <a:buSzPct val="100000"/>
            </a:pPr>
            <a:r>
              <a:rPr lang="en-US" sz="3600" dirty="0">
                <a:solidFill>
                  <a:srgbClr val="002F9F"/>
                </a:solidFill>
              </a:rPr>
              <a:t>Work from first principles</a:t>
            </a:r>
          </a:p>
          <a:p>
            <a:pPr marL="1028700" lvl="1" indent="-571500">
              <a:buClr>
                <a:srgbClr val="025EFF"/>
              </a:buClr>
              <a:buSzPct val="100000"/>
            </a:pPr>
            <a:r>
              <a:rPr lang="en-US" sz="3600" dirty="0">
                <a:solidFill>
                  <a:srgbClr val="002F9F"/>
                </a:solidFill>
              </a:rPr>
              <a:t>Have fun</a:t>
            </a:r>
          </a:p>
        </p:txBody>
      </p:sp>
      <p:sp>
        <p:nvSpPr>
          <p:cNvPr id="4" name="Text Placeholder 3">
            <a:extLst>
              <a:ext uri="{FF2B5EF4-FFF2-40B4-BE49-F238E27FC236}">
                <a16:creationId xmlns:a16="http://schemas.microsoft.com/office/drawing/2014/main" id="{C5A6539B-37D6-4BE0-B54D-1DB61E8EF028}"/>
              </a:ext>
            </a:extLst>
          </p:cNvPr>
          <p:cNvSpPr>
            <a:spLocks noGrp="1"/>
          </p:cNvSpPr>
          <p:nvPr>
            <p:ph type="body" idx="2"/>
          </p:nvPr>
        </p:nvSpPr>
        <p:spPr>
          <a:xfrm>
            <a:off x="514459" y="2496312"/>
            <a:ext cx="21179139" cy="730250"/>
          </a:xfrm>
        </p:spPr>
        <p:txBody>
          <a:bodyPr>
            <a:normAutofit fontScale="77500" lnSpcReduction="20000"/>
          </a:bodyPr>
          <a:lstStyle/>
          <a:p>
            <a:r>
              <a:rPr lang="en-US" dirty="0">
                <a:solidFill>
                  <a:srgbClr val="002F9F"/>
                </a:solidFill>
              </a:rPr>
              <a:t>An opinionated way on what to do</a:t>
            </a:r>
          </a:p>
        </p:txBody>
      </p:sp>
    </p:spTree>
    <p:extLst>
      <p:ext uri="{BB962C8B-B14F-4D97-AF65-F5344CB8AC3E}">
        <p14:creationId xmlns:p14="http://schemas.microsoft.com/office/powerpoint/2010/main" val="3338022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5018-E2EC-4EC9-BE9A-02DD67188009}"/>
              </a:ext>
            </a:extLst>
          </p:cNvPr>
          <p:cNvSpPr>
            <a:spLocks noGrp="1"/>
          </p:cNvSpPr>
          <p:nvPr>
            <p:ph type="title"/>
          </p:nvPr>
        </p:nvSpPr>
        <p:spPr/>
        <p:txBody>
          <a:bodyPr/>
          <a:lstStyle/>
          <a:p>
            <a:r>
              <a:rPr lang="en-US" dirty="0"/>
              <a:t>TF-IDF embeddings</a:t>
            </a:r>
          </a:p>
        </p:txBody>
      </p:sp>
      <p:sp>
        <p:nvSpPr>
          <p:cNvPr id="3" name="Text Placeholder 2">
            <a:extLst>
              <a:ext uri="{FF2B5EF4-FFF2-40B4-BE49-F238E27FC236}">
                <a16:creationId xmlns:a16="http://schemas.microsoft.com/office/drawing/2014/main" id="{ED2A36D7-298D-40CC-B0D1-FA97214FC1B9}"/>
              </a:ext>
            </a:extLst>
          </p:cNvPr>
          <p:cNvSpPr>
            <a:spLocks noGrp="1"/>
          </p:cNvSpPr>
          <p:nvPr>
            <p:ph type="body" idx="1"/>
          </p:nvPr>
        </p:nvSpPr>
        <p:spPr>
          <a:xfrm>
            <a:off x="776750" y="3472838"/>
            <a:ext cx="13853650" cy="9603726"/>
          </a:xfrm>
          <a:ln>
            <a:solidFill>
              <a:srgbClr val="002F9F"/>
            </a:solidFill>
          </a:ln>
        </p:spPr>
        <p:txBody>
          <a:bodyPr lIns="182880">
            <a:normAutofit/>
          </a:bodyPr>
          <a:lstStyle/>
          <a:p>
            <a:pPr marL="0" indent="0">
              <a:buNone/>
            </a:pPr>
            <a:r>
              <a:rPr lang="en-US" dirty="0">
                <a:solidFill>
                  <a:srgbClr val="0D1E25"/>
                </a:solidFill>
              </a:rPr>
              <a:t>For a set of documents </a:t>
            </a:r>
            <a:r>
              <a:rPr lang="en-US" b="1" dirty="0">
                <a:solidFill>
                  <a:srgbClr val="0D1E25"/>
                </a:solidFill>
              </a:rPr>
              <a:t>D</a:t>
            </a:r>
            <a:r>
              <a:rPr lang="en-US" dirty="0">
                <a:solidFill>
                  <a:srgbClr val="0D1E25"/>
                </a:solidFill>
              </a:rPr>
              <a:t>, one document </a:t>
            </a:r>
            <a:r>
              <a:rPr lang="en-US" b="1" i="1" dirty="0">
                <a:solidFill>
                  <a:srgbClr val="0D1E25"/>
                </a:solidFill>
              </a:rPr>
              <a:t>d </a:t>
            </a:r>
            <a:r>
              <a:rPr lang="en-US" dirty="0">
                <a:solidFill>
                  <a:srgbClr val="0D1E25"/>
                </a:solidFill>
              </a:rPr>
              <a:t>and a term </a:t>
            </a:r>
            <a:r>
              <a:rPr lang="en-US" b="1" i="1" dirty="0">
                <a:solidFill>
                  <a:srgbClr val="0D1E25"/>
                </a:solidFill>
              </a:rPr>
              <a:t>t</a:t>
            </a:r>
          </a:p>
          <a:p>
            <a:pPr marL="0" indent="0">
              <a:buNone/>
            </a:pPr>
            <a:endParaRPr lang="en-US" b="1" i="1" dirty="0">
              <a:solidFill>
                <a:srgbClr val="0D1E25"/>
              </a:solidFill>
            </a:endParaRPr>
          </a:p>
          <a:p>
            <a:pPr marL="0" indent="0">
              <a:lnSpc>
                <a:spcPct val="120000"/>
              </a:lnSpc>
              <a:buNone/>
            </a:pPr>
            <a:r>
              <a:rPr lang="en-US" b="1" dirty="0">
                <a:solidFill>
                  <a:srgbClr val="0D1E25"/>
                </a:solidFill>
              </a:rPr>
              <a:t>Term Frequency  </a:t>
            </a:r>
            <a:r>
              <a:rPr lang="en-US" b="1" dirty="0" err="1">
                <a:solidFill>
                  <a:srgbClr val="0D1E25"/>
                </a:solidFill>
              </a:rPr>
              <a:t>tf</a:t>
            </a:r>
            <a:endParaRPr lang="en-US" b="1" dirty="0">
              <a:solidFill>
                <a:srgbClr val="0D1E25"/>
              </a:solidFill>
            </a:endParaRPr>
          </a:p>
          <a:p>
            <a:pPr marL="0" indent="0">
              <a:lnSpc>
                <a:spcPct val="120000"/>
              </a:lnSpc>
              <a:buNone/>
            </a:pPr>
            <a:r>
              <a:rPr lang="en-US" dirty="0">
                <a:solidFill>
                  <a:srgbClr val="0D1E25"/>
                </a:solidFill>
              </a:rPr>
              <a:t>	</a:t>
            </a:r>
            <a:r>
              <a:rPr lang="en-US" dirty="0" err="1">
                <a:solidFill>
                  <a:srgbClr val="0D1E25"/>
                </a:solidFill>
              </a:rPr>
              <a:t>tf</a:t>
            </a:r>
            <a:r>
              <a:rPr lang="en-US" dirty="0">
                <a:solidFill>
                  <a:srgbClr val="0D1E25"/>
                </a:solidFill>
              </a:rPr>
              <a:t>(</a:t>
            </a:r>
            <a:r>
              <a:rPr lang="en-US" dirty="0" err="1">
                <a:solidFill>
                  <a:srgbClr val="0D1E25"/>
                </a:solidFill>
              </a:rPr>
              <a:t>t,d</a:t>
            </a:r>
            <a:r>
              <a:rPr lang="en-US" dirty="0">
                <a:solidFill>
                  <a:srgbClr val="0D1E25"/>
                </a:solidFill>
              </a:rPr>
              <a:t>) = count of t in d / number of words in d</a:t>
            </a:r>
          </a:p>
          <a:p>
            <a:pPr marL="0" indent="0">
              <a:lnSpc>
                <a:spcPct val="120000"/>
              </a:lnSpc>
              <a:buNone/>
            </a:pPr>
            <a:r>
              <a:rPr lang="en-US" dirty="0">
                <a:solidFill>
                  <a:srgbClr val="0D1E25"/>
                </a:solidFill>
              </a:rPr>
              <a:t>	</a:t>
            </a:r>
            <a:r>
              <a:rPr lang="en-US" i="1" dirty="0">
                <a:solidFill>
                  <a:srgbClr val="0D1E25"/>
                </a:solidFill>
              </a:rPr>
              <a:t>“How often this document uses term t”</a:t>
            </a:r>
          </a:p>
          <a:p>
            <a:pPr marL="0" indent="0">
              <a:lnSpc>
                <a:spcPct val="120000"/>
              </a:lnSpc>
              <a:buNone/>
            </a:pPr>
            <a:r>
              <a:rPr lang="en-US" b="1" dirty="0">
                <a:solidFill>
                  <a:srgbClr val="0D1E25"/>
                </a:solidFill>
              </a:rPr>
              <a:t>Inverse document frequency </a:t>
            </a:r>
            <a:r>
              <a:rPr lang="en-US" b="1" dirty="0" err="1">
                <a:solidFill>
                  <a:srgbClr val="0D1E25"/>
                </a:solidFill>
              </a:rPr>
              <a:t>idf</a:t>
            </a:r>
            <a:endParaRPr lang="en-US" b="1" dirty="0">
              <a:solidFill>
                <a:srgbClr val="0D1E25"/>
              </a:solidFill>
            </a:endParaRPr>
          </a:p>
          <a:p>
            <a:pPr marL="0" indent="0">
              <a:lnSpc>
                <a:spcPct val="120000"/>
              </a:lnSpc>
              <a:buNone/>
            </a:pPr>
            <a:r>
              <a:rPr lang="en-US" dirty="0">
                <a:solidFill>
                  <a:srgbClr val="0D1E25"/>
                </a:solidFill>
              </a:rPr>
              <a:t>	N(t) = Number of documents containing the term t</a:t>
            </a:r>
          </a:p>
          <a:p>
            <a:pPr marL="0" indent="0">
              <a:lnSpc>
                <a:spcPct val="120000"/>
              </a:lnSpc>
              <a:buNone/>
            </a:pPr>
            <a:r>
              <a:rPr lang="en-US" dirty="0">
                <a:solidFill>
                  <a:srgbClr val="0D1E25"/>
                </a:solidFill>
              </a:rPr>
              <a:t>	</a:t>
            </a:r>
            <a:r>
              <a:rPr lang="en-US" dirty="0" err="1">
                <a:solidFill>
                  <a:srgbClr val="0D1E25"/>
                </a:solidFill>
              </a:rPr>
              <a:t>idf</a:t>
            </a:r>
            <a:r>
              <a:rPr lang="en-US" dirty="0">
                <a:solidFill>
                  <a:srgbClr val="0D1E25"/>
                </a:solidFill>
              </a:rPr>
              <a:t>(t, D) = log (N / N (t))</a:t>
            </a:r>
            <a:br>
              <a:rPr lang="en-US" dirty="0">
                <a:solidFill>
                  <a:srgbClr val="0D1E25"/>
                </a:solidFill>
              </a:rPr>
            </a:br>
            <a:r>
              <a:rPr lang="en-US" dirty="0">
                <a:solidFill>
                  <a:srgbClr val="0D1E25"/>
                </a:solidFill>
              </a:rPr>
              <a:t>	</a:t>
            </a:r>
            <a:r>
              <a:rPr lang="en-US" i="1" dirty="0">
                <a:solidFill>
                  <a:srgbClr val="0D1E25"/>
                </a:solidFill>
              </a:rPr>
              <a:t>“How much information does this word provide”</a:t>
            </a:r>
          </a:p>
          <a:p>
            <a:pPr marL="0" indent="0">
              <a:lnSpc>
                <a:spcPct val="120000"/>
              </a:lnSpc>
              <a:buNone/>
            </a:pPr>
            <a:r>
              <a:rPr lang="en-US" i="1" dirty="0">
                <a:solidFill>
                  <a:srgbClr val="0D1E25"/>
                </a:solidFill>
              </a:rPr>
              <a:t>	Many other variations are possible</a:t>
            </a:r>
          </a:p>
          <a:p>
            <a:pPr marL="0" indent="0">
              <a:buNone/>
            </a:pPr>
            <a:br>
              <a:rPr lang="en-US" dirty="0">
                <a:solidFill>
                  <a:srgbClr val="0D1E25"/>
                </a:solidFill>
              </a:rPr>
            </a:br>
            <a:r>
              <a:rPr lang="en-US" b="1" dirty="0" err="1">
                <a:solidFill>
                  <a:srgbClr val="0D1E25"/>
                </a:solidFill>
              </a:rPr>
              <a:t>Tfidf</a:t>
            </a:r>
            <a:r>
              <a:rPr lang="en-US" b="1" dirty="0">
                <a:solidFill>
                  <a:srgbClr val="0D1E25"/>
                </a:solidFill>
              </a:rPr>
              <a:t>(t, d, D) = </a:t>
            </a:r>
            <a:r>
              <a:rPr lang="en-US" b="1" dirty="0" err="1">
                <a:solidFill>
                  <a:srgbClr val="0D1E25"/>
                </a:solidFill>
              </a:rPr>
              <a:t>tf</a:t>
            </a:r>
            <a:r>
              <a:rPr lang="en-US" b="1" dirty="0">
                <a:solidFill>
                  <a:srgbClr val="0D1E25"/>
                </a:solidFill>
              </a:rPr>
              <a:t>(</a:t>
            </a:r>
            <a:r>
              <a:rPr lang="en-US" b="1" dirty="0" err="1">
                <a:solidFill>
                  <a:srgbClr val="0D1E25"/>
                </a:solidFill>
              </a:rPr>
              <a:t>t,d</a:t>
            </a:r>
            <a:r>
              <a:rPr lang="en-US" b="1" dirty="0">
                <a:solidFill>
                  <a:srgbClr val="0D1E25"/>
                </a:solidFill>
              </a:rPr>
              <a:t>) * </a:t>
            </a:r>
            <a:r>
              <a:rPr lang="en-US" b="1" dirty="0" err="1">
                <a:solidFill>
                  <a:srgbClr val="0D1E25"/>
                </a:solidFill>
              </a:rPr>
              <a:t>idf</a:t>
            </a:r>
            <a:r>
              <a:rPr lang="en-US" b="1" dirty="0">
                <a:solidFill>
                  <a:srgbClr val="0D1E25"/>
                </a:solidFill>
              </a:rPr>
              <a:t>(t, D)</a:t>
            </a:r>
          </a:p>
        </p:txBody>
      </p:sp>
      <p:sp>
        <p:nvSpPr>
          <p:cNvPr id="4" name="Text Placeholder 3">
            <a:extLst>
              <a:ext uri="{FF2B5EF4-FFF2-40B4-BE49-F238E27FC236}">
                <a16:creationId xmlns:a16="http://schemas.microsoft.com/office/drawing/2014/main" id="{A4B9B9F9-A67B-4252-9BC1-586E6BB65E64}"/>
              </a:ext>
            </a:extLst>
          </p:cNvPr>
          <p:cNvSpPr>
            <a:spLocks noGrp="1"/>
          </p:cNvSpPr>
          <p:nvPr>
            <p:ph type="body" idx="2"/>
          </p:nvPr>
        </p:nvSpPr>
        <p:spPr>
          <a:xfrm>
            <a:off x="514459" y="2407106"/>
            <a:ext cx="20969482" cy="730250"/>
          </a:xfrm>
        </p:spPr>
        <p:txBody>
          <a:bodyPr>
            <a:normAutofit fontScale="77500" lnSpcReduction="20000"/>
          </a:bodyPr>
          <a:lstStyle/>
          <a:p>
            <a:r>
              <a:rPr lang="en-US" dirty="0">
                <a:solidFill>
                  <a:srgbClr val="002F9F"/>
                </a:solidFill>
              </a:rPr>
              <a:t>TERM FREQUENCY INVERSE DOCUMENT FEQUENCY</a:t>
            </a:r>
          </a:p>
        </p:txBody>
      </p:sp>
      <p:sp>
        <p:nvSpPr>
          <p:cNvPr id="5" name="Rectangle 4">
            <a:extLst>
              <a:ext uri="{FF2B5EF4-FFF2-40B4-BE49-F238E27FC236}">
                <a16:creationId xmlns:a16="http://schemas.microsoft.com/office/drawing/2014/main" id="{5CF8DD58-250C-435B-B309-663FDBCBFF6B}"/>
              </a:ext>
            </a:extLst>
          </p:cNvPr>
          <p:cNvSpPr/>
          <p:nvPr/>
        </p:nvSpPr>
        <p:spPr>
          <a:xfrm>
            <a:off x="15230166" y="3472838"/>
            <a:ext cx="7934633" cy="5078313"/>
          </a:xfrm>
          <a:prstGeom prst="rect">
            <a:avLst/>
          </a:prstGeom>
        </p:spPr>
        <p:txBody>
          <a:bodyPr wrap="square">
            <a:spAutoFit/>
          </a:bodyPr>
          <a:lstStyle/>
          <a:p>
            <a:pPr algn="just"/>
            <a:r>
              <a:rPr lang="en-US" sz="3600" dirty="0">
                <a:solidFill>
                  <a:srgbClr val="0D1E25"/>
                </a:solidFill>
                <a:latin typeface="Poppins" panose="00000500000000000000" pitchFamily="2" charset="0"/>
                <a:cs typeface="Poppins" panose="00000500000000000000" pitchFamily="2" charset="0"/>
              </a:rPr>
              <a:t>This works because</a:t>
            </a:r>
          </a:p>
          <a:p>
            <a:pPr marL="742950" indent="-742950" algn="just">
              <a:buClr>
                <a:srgbClr val="025EFF"/>
              </a:buClr>
              <a:buFont typeface="+mj-lt"/>
              <a:buAutoNum type="arabicPeriod"/>
            </a:pPr>
            <a:r>
              <a:rPr lang="en-US" sz="3600" dirty="0">
                <a:solidFill>
                  <a:srgbClr val="0D1E25"/>
                </a:solidFill>
                <a:latin typeface="Poppins" panose="00000500000000000000" pitchFamily="2" charset="0"/>
                <a:cs typeface="Poppins" panose="00000500000000000000" pitchFamily="2" charset="0"/>
              </a:rPr>
              <a:t>If a term is in every document, it will get very low weights</a:t>
            </a:r>
          </a:p>
          <a:p>
            <a:pPr marL="742950" indent="-742950" algn="just">
              <a:buClr>
                <a:srgbClr val="025EFF"/>
              </a:buClr>
              <a:buFont typeface="+mj-lt"/>
              <a:buAutoNum type="arabicPeriod"/>
            </a:pPr>
            <a:r>
              <a:rPr lang="en-US" sz="3600" dirty="0">
                <a:solidFill>
                  <a:srgbClr val="0D1E25"/>
                </a:solidFill>
                <a:latin typeface="Poppins" panose="00000500000000000000" pitchFamily="2" charset="0"/>
                <a:cs typeface="Poppins" panose="00000500000000000000" pitchFamily="2" charset="0"/>
              </a:rPr>
              <a:t>Rare terms are more informative and get a higher weight</a:t>
            </a:r>
          </a:p>
          <a:p>
            <a:pPr marL="742950" indent="-742950" algn="just">
              <a:buClr>
                <a:srgbClr val="025EFF"/>
              </a:buClr>
              <a:buFont typeface="+mj-lt"/>
              <a:buAutoNum type="arabicPeriod"/>
            </a:pPr>
            <a:r>
              <a:rPr lang="en-US" sz="3600" dirty="0">
                <a:solidFill>
                  <a:srgbClr val="0D1E25"/>
                </a:solidFill>
                <a:latin typeface="Poppins" panose="00000500000000000000" pitchFamily="2" charset="0"/>
                <a:cs typeface="Poppins" panose="00000500000000000000" pitchFamily="2" charset="0"/>
              </a:rPr>
              <a:t>If terms occur frequently in one document, the weight is higher</a:t>
            </a:r>
          </a:p>
        </p:txBody>
      </p:sp>
      <p:grpSp>
        <p:nvGrpSpPr>
          <p:cNvPr id="9" name="Google Shape;228;p4">
            <a:extLst>
              <a:ext uri="{FF2B5EF4-FFF2-40B4-BE49-F238E27FC236}">
                <a16:creationId xmlns:a16="http://schemas.microsoft.com/office/drawing/2014/main" id="{DBAD77F1-577D-466B-8B27-0B3109E36694}"/>
              </a:ext>
            </a:extLst>
          </p:cNvPr>
          <p:cNvGrpSpPr/>
          <p:nvPr/>
        </p:nvGrpSpPr>
        <p:grpSpPr>
          <a:xfrm>
            <a:off x="16996778" y="11163847"/>
            <a:ext cx="7002213" cy="1911927"/>
            <a:chOff x="1475509" y="10453255"/>
            <a:chExt cx="7002213" cy="1911927"/>
          </a:xfrm>
        </p:grpSpPr>
        <p:pic>
          <p:nvPicPr>
            <p:cNvPr id="10" name="Google Shape;229;p4" descr="Book stack free icon">
              <a:extLst>
                <a:ext uri="{FF2B5EF4-FFF2-40B4-BE49-F238E27FC236}">
                  <a16:creationId xmlns:a16="http://schemas.microsoft.com/office/drawing/2014/main" id="{F626E8FC-B318-4BFF-B83D-00D67834C6CE}"/>
                </a:ext>
              </a:extLst>
            </p:cNvPr>
            <p:cNvPicPr preferRelativeResize="0"/>
            <p:nvPr/>
          </p:nvPicPr>
          <p:blipFill rotWithShape="1">
            <a:blip r:embed="rId3">
              <a:alphaModFix/>
            </a:blip>
            <a:srcRect/>
            <a:stretch/>
          </p:blipFill>
          <p:spPr>
            <a:xfrm>
              <a:off x="1866392" y="11003106"/>
              <a:ext cx="960263" cy="960263"/>
            </a:xfrm>
            <a:prstGeom prst="rect">
              <a:avLst/>
            </a:prstGeom>
            <a:noFill/>
            <a:ln>
              <a:noFill/>
            </a:ln>
          </p:spPr>
        </p:pic>
        <p:sp>
          <p:nvSpPr>
            <p:cNvPr id="11" name="Google Shape;230;p4">
              <a:extLst>
                <a:ext uri="{FF2B5EF4-FFF2-40B4-BE49-F238E27FC236}">
                  <a16:creationId xmlns:a16="http://schemas.microsoft.com/office/drawing/2014/main" id="{336C0044-BAA6-43E9-A9B2-B5E4339BF685}"/>
                </a:ext>
              </a:extLst>
            </p:cNvPr>
            <p:cNvSpPr txBox="1"/>
            <p:nvPr/>
          </p:nvSpPr>
          <p:spPr>
            <a:xfrm>
              <a:off x="3217538" y="10910774"/>
              <a:ext cx="5260184" cy="1144929"/>
            </a:xfrm>
            <a:prstGeom prst="rect">
              <a:avLst/>
            </a:prstGeom>
            <a:noFill/>
            <a:ln>
              <a:noFill/>
            </a:ln>
          </p:spPr>
          <p:txBody>
            <a:bodyPr spcFirstLastPara="1" wrap="square" lIns="0" tIns="0" rIns="0" bIns="0" anchor="ctr" anchorCtr="0">
              <a:spAutoFit/>
            </a:bodyPr>
            <a:lstStyle/>
            <a:p>
              <a:pPr marL="0" marR="0" lvl="0" indent="0" algn="l" rtl="0">
                <a:lnSpc>
                  <a:spcPct val="120000"/>
                </a:lnSpc>
                <a:spcBef>
                  <a:spcPts val="0"/>
                </a:spcBef>
                <a:spcAft>
                  <a:spcPts val="0"/>
                </a:spcAft>
                <a:buClr>
                  <a:srgbClr val="025FFF"/>
                </a:buClr>
                <a:buSzPts val="2600"/>
                <a:buFont typeface="Roboto Light"/>
                <a:buNone/>
              </a:pPr>
              <a:r>
                <a:rPr lang="en-GB" sz="2600" b="1" i="0" u="none" strike="noStrike" cap="none" dirty="0">
                  <a:solidFill>
                    <a:srgbClr val="025FFF"/>
                  </a:solidFill>
                  <a:latin typeface="+mj-lt"/>
                  <a:ea typeface="Roboto Light"/>
                  <a:cs typeface="Roboto Light"/>
                  <a:sym typeface="Roboto Light"/>
                </a:rPr>
                <a:t>Want to learn more?</a:t>
              </a:r>
              <a:endParaRPr dirty="0">
                <a:latin typeface="+mj-lt"/>
              </a:endParaRPr>
            </a:p>
            <a:p>
              <a:pPr marL="0" marR="0" lvl="0" indent="0" algn="l" rtl="0">
                <a:lnSpc>
                  <a:spcPct val="120000"/>
                </a:lnSpc>
                <a:spcBef>
                  <a:spcPts val="0"/>
                </a:spcBef>
                <a:spcAft>
                  <a:spcPts val="0"/>
                </a:spcAft>
                <a:buClr>
                  <a:srgbClr val="7F7F7F"/>
                </a:buClr>
                <a:buSzPts val="2600"/>
                <a:buFont typeface="Roboto Light"/>
                <a:buNone/>
              </a:pPr>
              <a:r>
                <a:rPr lang="en-GB" sz="1800" b="0" i="0" u="none" strike="noStrike" cap="none" dirty="0">
                  <a:solidFill>
                    <a:srgbClr val="5E5E5E"/>
                  </a:solidFill>
                  <a:latin typeface="+mj-lt"/>
                  <a:ea typeface="Roboto Light"/>
                  <a:cs typeface="Roboto Light"/>
                  <a:sym typeface="Roboto Light"/>
                  <a:hlinkClick r:id="rId4"/>
                </a:rPr>
                <a:t>https://www.nlpdemystified.org/course/tf-idf</a:t>
              </a:r>
              <a:endParaRPr lang="en-GB" sz="1800" b="0" i="0" u="none" strike="noStrike" cap="none" dirty="0">
                <a:solidFill>
                  <a:srgbClr val="5E5E5E"/>
                </a:solidFill>
                <a:latin typeface="+mj-lt"/>
                <a:ea typeface="Roboto Light"/>
                <a:cs typeface="Roboto Light"/>
                <a:sym typeface="Roboto Light"/>
              </a:endParaRPr>
            </a:p>
            <a:p>
              <a:pPr marL="0" marR="0" lvl="0" indent="0" algn="l" rtl="0">
                <a:lnSpc>
                  <a:spcPct val="120000"/>
                </a:lnSpc>
                <a:spcBef>
                  <a:spcPts val="0"/>
                </a:spcBef>
                <a:spcAft>
                  <a:spcPts val="0"/>
                </a:spcAft>
                <a:buClr>
                  <a:srgbClr val="7F7F7F"/>
                </a:buClr>
                <a:buSzPts val="2600"/>
                <a:buFont typeface="Roboto Light"/>
                <a:buNone/>
              </a:pPr>
              <a:r>
                <a:rPr lang="en-GB" sz="1800" dirty="0">
                  <a:latin typeface="+mj-lt"/>
                  <a:hlinkClick r:id="rId5"/>
                </a:rPr>
                <a:t>https://en.wikipedia.org/wiki/Tf%E2%80%93idf</a:t>
              </a:r>
              <a:endParaRPr lang="en-GB" sz="1800" dirty="0">
                <a:latin typeface="+mj-lt"/>
              </a:endParaRPr>
            </a:p>
          </p:txBody>
        </p:sp>
        <p:sp>
          <p:nvSpPr>
            <p:cNvPr id="12" name="Google Shape;231;p4">
              <a:extLst>
                <a:ext uri="{FF2B5EF4-FFF2-40B4-BE49-F238E27FC236}">
                  <a16:creationId xmlns:a16="http://schemas.microsoft.com/office/drawing/2014/main" id="{74EF1F64-D6E3-4ACA-B70E-D93C0BF79C62}"/>
                </a:ext>
              </a:extLst>
            </p:cNvPr>
            <p:cNvSpPr/>
            <p:nvPr/>
          </p:nvSpPr>
          <p:spPr>
            <a:xfrm>
              <a:off x="1475509" y="10453255"/>
              <a:ext cx="7002213" cy="1911927"/>
            </a:xfrm>
            <a:prstGeom prst="rect">
              <a:avLst/>
            </a:prstGeom>
            <a:noFill/>
            <a:ln w="31750" cap="flat" cmpd="sng">
              <a:solidFill>
                <a:srgbClr val="025FFF"/>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l" rtl="0">
                <a:lnSpc>
                  <a:spcPct val="120000"/>
                </a:lnSpc>
                <a:spcBef>
                  <a:spcPts val="0"/>
                </a:spcBef>
                <a:spcAft>
                  <a:spcPts val="0"/>
                </a:spcAft>
                <a:buClr>
                  <a:srgbClr val="5E5E5E"/>
                </a:buClr>
                <a:buSzPts val="3600"/>
                <a:buFont typeface="Roboto Light"/>
                <a:buNone/>
              </a:pPr>
              <a:endParaRPr sz="3600" b="0" i="0" u="none" strike="noStrike" cap="none">
                <a:solidFill>
                  <a:srgbClr val="505050"/>
                </a:solidFill>
                <a:latin typeface="Helvetica Neue Light"/>
                <a:ea typeface="Helvetica Neue Light"/>
                <a:cs typeface="Helvetica Neue Light"/>
                <a:sym typeface="Helvetica Neue Light"/>
              </a:endParaRPr>
            </a:p>
          </p:txBody>
        </p:sp>
      </p:grpSp>
    </p:spTree>
    <p:extLst>
      <p:ext uri="{BB962C8B-B14F-4D97-AF65-F5344CB8AC3E}">
        <p14:creationId xmlns:p14="http://schemas.microsoft.com/office/powerpoint/2010/main" val="1481304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11520709" y="4563638"/>
            <a:ext cx="11418852" cy="5632312"/>
            <a:chOff x="5718791" y="117110"/>
            <a:chExt cx="5709426" cy="2816156"/>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281615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r>
                <a:rPr kumimoji="0" lang="en-US" sz="12000" b="1" i="0" u="none" strike="noStrike" kern="0" cap="none" spc="0" normalizeH="0" baseline="0" noProof="0" dirty="0">
                  <a:ln>
                    <a:noFill/>
                  </a:ln>
                  <a:solidFill>
                    <a:srgbClr val="022CFF"/>
                  </a:solidFill>
                  <a:effectLst/>
                  <a:uLnTx/>
                  <a:uFillTx/>
                  <a:latin typeface="Arial"/>
                  <a:ea typeface="+mn-ea"/>
                  <a:cs typeface="Arial"/>
                  <a:sym typeface="Arial"/>
                </a:rPr>
                <a:t>Let’s build a simple TF-IDF model</a:t>
              </a: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endParaRPr kumimoji="0" lang="en-US" sz="3600" b="0" i="0" u="none" strike="noStrike" kern="0" cap="none" spc="0" normalizeH="0" baseline="0" noProof="0" dirty="0">
                <a:ln>
                  <a:noFill/>
                </a:ln>
                <a:solidFill>
                  <a:srgbClr val="EEEEEE">
                    <a:lumMod val="75000"/>
                  </a:srgbClr>
                </a:solidFill>
                <a:effectLst/>
                <a:uLnTx/>
                <a:uFillTx/>
                <a:latin typeface="Roboto Light" charset="0"/>
                <a:ea typeface="Roboto Light" charset="0"/>
                <a:cs typeface="Roboto Light" charset="0"/>
                <a:sym typeface="Arial"/>
              </a:endParaRPr>
            </a:p>
          </p:txBody>
        </p:sp>
      </p:grpSp>
    </p:spTree>
    <p:extLst>
      <p:ext uri="{BB962C8B-B14F-4D97-AF65-F5344CB8AC3E}">
        <p14:creationId xmlns:p14="http://schemas.microsoft.com/office/powerpoint/2010/main" val="3853203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DCBD-AC32-4E7B-9C85-3DDCAA57FB6B}"/>
              </a:ext>
            </a:extLst>
          </p:cNvPr>
          <p:cNvSpPr>
            <a:spLocks noGrp="1"/>
          </p:cNvSpPr>
          <p:nvPr>
            <p:ph type="title"/>
          </p:nvPr>
        </p:nvSpPr>
        <p:spPr/>
        <p:txBody>
          <a:bodyPr/>
          <a:lstStyle/>
          <a:p>
            <a:r>
              <a:rPr lang="en-US" dirty="0"/>
              <a:t>When to use TF-IDF</a:t>
            </a:r>
          </a:p>
        </p:txBody>
      </p:sp>
      <p:sp>
        <p:nvSpPr>
          <p:cNvPr id="3" name="Text Placeholder 2">
            <a:extLst>
              <a:ext uri="{FF2B5EF4-FFF2-40B4-BE49-F238E27FC236}">
                <a16:creationId xmlns:a16="http://schemas.microsoft.com/office/drawing/2014/main" id="{C13829AC-E865-4A45-942F-33799A2CF0C7}"/>
              </a:ext>
            </a:extLst>
          </p:cNvPr>
          <p:cNvSpPr>
            <a:spLocks noGrp="1"/>
          </p:cNvSpPr>
          <p:nvPr>
            <p:ph type="body" idx="1"/>
          </p:nvPr>
        </p:nvSpPr>
        <p:spPr>
          <a:xfrm>
            <a:off x="1602430" y="3651250"/>
            <a:ext cx="21179139" cy="9425314"/>
          </a:xfrm>
        </p:spPr>
        <p:txBody>
          <a:bodyPr>
            <a:normAutofit/>
          </a:bodyPr>
          <a:lstStyle/>
          <a:p>
            <a:pPr marL="742950" indent="-742950" algn="just">
              <a:buClr>
                <a:srgbClr val="025EFF"/>
              </a:buClr>
              <a:buSzPct val="100000"/>
              <a:buFont typeface="+mj-lt"/>
              <a:buAutoNum type="arabicPeriod"/>
            </a:pPr>
            <a:r>
              <a:rPr lang="en-US" sz="4400" dirty="0">
                <a:solidFill>
                  <a:srgbClr val="002F9F"/>
                </a:solidFill>
              </a:rPr>
              <a:t>TF IDF is for text classification what logistic regression is for structured classification: it is a safe bet that will easily work and reach some reasonable accuracy</a:t>
            </a:r>
          </a:p>
          <a:p>
            <a:pPr marL="742950" indent="-742950" algn="just">
              <a:buClr>
                <a:srgbClr val="025EFF"/>
              </a:buClr>
              <a:buSzPct val="100000"/>
              <a:buFont typeface="+mj-lt"/>
              <a:buAutoNum type="arabicPeriod"/>
            </a:pPr>
            <a:r>
              <a:rPr lang="en-US" sz="4400" dirty="0">
                <a:solidFill>
                  <a:srgbClr val="002F9F"/>
                </a:solidFill>
              </a:rPr>
              <a:t>Advantages</a:t>
            </a:r>
          </a:p>
          <a:p>
            <a:pPr marL="1028700" lvl="1" indent="-571500" algn="just">
              <a:buClr>
                <a:srgbClr val="025EFF"/>
              </a:buClr>
              <a:buSzPct val="100000"/>
              <a:buFont typeface="+mj-lt"/>
              <a:buAutoNum type="romanLcPeriod"/>
            </a:pPr>
            <a:r>
              <a:rPr lang="en-US" sz="4400" dirty="0">
                <a:solidFill>
                  <a:srgbClr val="0D1E25"/>
                </a:solidFill>
              </a:rPr>
              <a:t>Simple</a:t>
            </a:r>
          </a:p>
          <a:p>
            <a:pPr marL="1028700" lvl="1" indent="-571500" algn="just">
              <a:buClr>
                <a:srgbClr val="025EFF"/>
              </a:buClr>
              <a:buSzPct val="100000"/>
              <a:buFont typeface="+mj-lt"/>
              <a:buAutoNum type="romanLcPeriod"/>
            </a:pPr>
            <a:r>
              <a:rPr lang="en-US" sz="4400" dirty="0">
                <a:solidFill>
                  <a:srgbClr val="0D1E25"/>
                </a:solidFill>
              </a:rPr>
              <a:t>Explainable and understandable</a:t>
            </a:r>
          </a:p>
          <a:p>
            <a:pPr marL="1028700" lvl="1" indent="-571500" algn="just">
              <a:buClr>
                <a:srgbClr val="025EFF"/>
              </a:buClr>
              <a:buSzPct val="100000"/>
              <a:buFont typeface="+mj-lt"/>
              <a:buAutoNum type="romanLcPeriod"/>
            </a:pPr>
            <a:r>
              <a:rPr lang="en-US" sz="4400" dirty="0">
                <a:solidFill>
                  <a:srgbClr val="0D1E25"/>
                </a:solidFill>
              </a:rPr>
              <a:t>Low computational overhead</a:t>
            </a:r>
          </a:p>
          <a:p>
            <a:pPr marL="742950" indent="-742950" algn="just">
              <a:buClr>
                <a:srgbClr val="025EFF"/>
              </a:buClr>
              <a:buSzPct val="100000"/>
              <a:buFont typeface="+mj-lt"/>
              <a:buAutoNum type="arabicPeriod"/>
            </a:pPr>
            <a:r>
              <a:rPr lang="en-US" sz="4400" dirty="0">
                <a:solidFill>
                  <a:srgbClr val="002F9F"/>
                </a:solidFill>
              </a:rPr>
              <a:t>Disadvantages</a:t>
            </a:r>
          </a:p>
          <a:p>
            <a:pPr marL="1028700" lvl="1" indent="-571500" algn="just">
              <a:buClr>
                <a:srgbClr val="025EFF"/>
              </a:buClr>
              <a:buSzPct val="100000"/>
              <a:buFont typeface="+mj-lt"/>
              <a:buAutoNum type="romanLcPeriod"/>
            </a:pPr>
            <a:r>
              <a:rPr lang="en-US" sz="4400" dirty="0">
                <a:solidFill>
                  <a:srgbClr val="0D1E25"/>
                </a:solidFill>
              </a:rPr>
              <a:t>Not multilingual</a:t>
            </a:r>
          </a:p>
          <a:p>
            <a:pPr marL="1028700" lvl="1" indent="-571500" algn="just">
              <a:buClr>
                <a:srgbClr val="025EFF"/>
              </a:buClr>
              <a:buSzPct val="100000"/>
              <a:buFont typeface="+mj-lt"/>
              <a:buAutoNum type="romanLcPeriod"/>
            </a:pPr>
            <a:r>
              <a:rPr lang="en-US" sz="4400" dirty="0">
                <a:solidFill>
                  <a:srgbClr val="0D1E25"/>
                </a:solidFill>
              </a:rPr>
              <a:t>Doesn’t actually understanding anything</a:t>
            </a:r>
          </a:p>
          <a:p>
            <a:pPr marL="1028700" lvl="1" indent="-571500" algn="just">
              <a:buClr>
                <a:srgbClr val="025EFF"/>
              </a:buClr>
              <a:buSzPct val="100000"/>
              <a:buFont typeface="+mj-lt"/>
              <a:buAutoNum type="romanLcPeriod"/>
            </a:pPr>
            <a:r>
              <a:rPr lang="en-US" sz="4400" dirty="0">
                <a:solidFill>
                  <a:srgbClr val="0D1E25"/>
                </a:solidFill>
              </a:rPr>
              <a:t>Does not take into account word order</a:t>
            </a:r>
          </a:p>
          <a:p>
            <a:pPr marL="742950" indent="-742950" algn="just">
              <a:buClr>
                <a:srgbClr val="025EFF"/>
              </a:buClr>
              <a:buSzPct val="100000"/>
              <a:buFont typeface="+mj-lt"/>
              <a:buAutoNum type="arabicPeriod"/>
            </a:pPr>
            <a:r>
              <a:rPr lang="en-US" sz="4400" dirty="0">
                <a:solidFill>
                  <a:srgbClr val="002F9F"/>
                </a:solidFill>
              </a:rPr>
              <a:t>You can beat it – of course – but not easily and likely by sacrificing interpretability.</a:t>
            </a:r>
          </a:p>
          <a:p>
            <a:pPr marL="0" indent="0">
              <a:buNone/>
            </a:pPr>
            <a:endParaRPr lang="en-US" dirty="0">
              <a:solidFill>
                <a:srgbClr val="0D1E25"/>
              </a:solidFill>
            </a:endParaRPr>
          </a:p>
        </p:txBody>
      </p:sp>
      <p:sp>
        <p:nvSpPr>
          <p:cNvPr id="4" name="Text Placeholder 3">
            <a:extLst>
              <a:ext uri="{FF2B5EF4-FFF2-40B4-BE49-F238E27FC236}">
                <a16:creationId xmlns:a16="http://schemas.microsoft.com/office/drawing/2014/main" id="{C5A6539B-37D6-4BE0-B54D-1DB61E8EF028}"/>
              </a:ext>
            </a:extLst>
          </p:cNvPr>
          <p:cNvSpPr>
            <a:spLocks noGrp="1"/>
          </p:cNvSpPr>
          <p:nvPr>
            <p:ph type="body" idx="2"/>
          </p:nvPr>
        </p:nvSpPr>
        <p:spPr>
          <a:xfrm>
            <a:off x="514459" y="2496312"/>
            <a:ext cx="21179139" cy="730250"/>
          </a:xfrm>
        </p:spPr>
        <p:txBody>
          <a:bodyPr>
            <a:normAutofit fontScale="77500" lnSpcReduction="20000"/>
          </a:bodyPr>
          <a:lstStyle/>
          <a:p>
            <a:r>
              <a:rPr lang="en-US" dirty="0">
                <a:solidFill>
                  <a:srgbClr val="002F9F"/>
                </a:solidFill>
              </a:rPr>
              <a:t>Business Case</a:t>
            </a:r>
          </a:p>
        </p:txBody>
      </p:sp>
    </p:spTree>
    <p:extLst>
      <p:ext uri="{BB962C8B-B14F-4D97-AF65-F5344CB8AC3E}">
        <p14:creationId xmlns:p14="http://schemas.microsoft.com/office/powerpoint/2010/main" val="2930050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52000">
              <a:srgbClr val="0031A2"/>
            </a:gs>
            <a:gs pos="100000">
              <a:srgbClr val="025EFF"/>
            </a:gs>
          </a:gsLst>
          <a:lin ang="1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0A6D-8D84-479E-A93B-2DEEDB47A165}"/>
              </a:ext>
            </a:extLst>
          </p:cNvPr>
          <p:cNvSpPr>
            <a:spLocks noGrp="1"/>
          </p:cNvSpPr>
          <p:nvPr>
            <p:ph type="title"/>
          </p:nvPr>
        </p:nvSpPr>
        <p:spPr>
          <a:xfrm>
            <a:off x="2175859" y="4679871"/>
            <a:ext cx="20032282" cy="4127658"/>
          </a:xfrm>
        </p:spPr>
        <p:txBody>
          <a:bodyPr/>
          <a:lstStyle/>
          <a:p>
            <a:pPr algn="ctr"/>
            <a:r>
              <a:rPr lang="en-US" sz="13800" b="1" spc="600" dirty="0">
                <a:solidFill>
                  <a:srgbClr val="648DD6"/>
                </a:solidFill>
              </a:rPr>
              <a:t>BUILDING APPLICATIONS</a:t>
            </a:r>
          </a:p>
        </p:txBody>
      </p:sp>
      <p:sp>
        <p:nvSpPr>
          <p:cNvPr id="3" name="Title 1">
            <a:extLst>
              <a:ext uri="{FF2B5EF4-FFF2-40B4-BE49-F238E27FC236}">
                <a16:creationId xmlns:a16="http://schemas.microsoft.com/office/drawing/2014/main" id="{BCE82EBB-3F86-4E3E-A952-D769C637F020}"/>
              </a:ext>
            </a:extLst>
          </p:cNvPr>
          <p:cNvSpPr txBox="1">
            <a:spLocks/>
          </p:cNvSpPr>
          <p:nvPr/>
        </p:nvSpPr>
        <p:spPr>
          <a:xfrm>
            <a:off x="2297779" y="4679871"/>
            <a:ext cx="20032282" cy="4127658"/>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algn="ctr"/>
            <a:r>
              <a:rPr lang="en-US" sz="13800" b="1" spc="600" dirty="0"/>
              <a:t>BUILDING APPLICATIONS</a:t>
            </a:r>
          </a:p>
        </p:txBody>
      </p:sp>
    </p:spTree>
    <p:extLst>
      <p:ext uri="{BB962C8B-B14F-4D97-AF65-F5344CB8AC3E}">
        <p14:creationId xmlns:p14="http://schemas.microsoft.com/office/powerpoint/2010/main" val="3251541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DB9DB-6A20-4663-9CA9-84E92EABAA26}"/>
              </a:ext>
            </a:extLst>
          </p:cNvPr>
          <p:cNvSpPr>
            <a:spLocks noGrp="1"/>
          </p:cNvSpPr>
          <p:nvPr>
            <p:ph type="title"/>
          </p:nvPr>
        </p:nvSpPr>
        <p:spPr/>
        <p:txBody>
          <a:bodyPr/>
          <a:lstStyle/>
          <a:p>
            <a:r>
              <a:rPr lang="en-US" dirty="0"/>
              <a:t>CASE STUDY – EUROP ASSISTANCE</a:t>
            </a:r>
          </a:p>
        </p:txBody>
      </p:sp>
      <p:sp>
        <p:nvSpPr>
          <p:cNvPr id="5" name="Half Frame 4">
            <a:extLst>
              <a:ext uri="{FF2B5EF4-FFF2-40B4-BE49-F238E27FC236}">
                <a16:creationId xmlns:a16="http://schemas.microsoft.com/office/drawing/2014/main" id="{06228168-C25A-4124-997D-1946D1BD5FDB}"/>
              </a:ext>
            </a:extLst>
          </p:cNvPr>
          <p:cNvSpPr/>
          <p:nvPr/>
        </p:nvSpPr>
        <p:spPr>
          <a:xfrm>
            <a:off x="2473757" y="2300746"/>
            <a:ext cx="5486400" cy="5486400"/>
          </a:xfrm>
          <a:prstGeom prst="halfFrame">
            <a:avLst>
              <a:gd name="adj1" fmla="val 7143"/>
              <a:gd name="adj2" fmla="val 5952"/>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alf Frame 5">
            <a:extLst>
              <a:ext uri="{FF2B5EF4-FFF2-40B4-BE49-F238E27FC236}">
                <a16:creationId xmlns:a16="http://schemas.microsoft.com/office/drawing/2014/main" id="{15DF3741-B4B8-4DA5-8C9E-2688D2F2587E}"/>
              </a:ext>
            </a:extLst>
          </p:cNvPr>
          <p:cNvSpPr/>
          <p:nvPr/>
        </p:nvSpPr>
        <p:spPr>
          <a:xfrm flipH="1" flipV="1">
            <a:off x="16423843" y="8229600"/>
            <a:ext cx="5486400" cy="5486400"/>
          </a:xfrm>
          <a:prstGeom prst="halfFrame">
            <a:avLst>
              <a:gd name="adj1" fmla="val 7143"/>
              <a:gd name="adj2" fmla="val 5952"/>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Online Media 2" descr="Mailroom automation at insurer Europ Assistance">
            <a:hlinkClick r:id="" action="ppaction://media"/>
            <a:extLst>
              <a:ext uri="{FF2B5EF4-FFF2-40B4-BE49-F238E27FC236}">
                <a16:creationId xmlns:a16="http://schemas.microsoft.com/office/drawing/2014/main" id="{82EEE436-2C8A-0336-3815-C04B098D9028}"/>
              </a:ext>
            </a:extLst>
          </p:cNvPr>
          <p:cNvPicPr>
            <a:picLocks noRot="1" noChangeAspect="1"/>
          </p:cNvPicPr>
          <p:nvPr>
            <a:videoFile r:link="rId1"/>
          </p:nvPr>
        </p:nvPicPr>
        <p:blipFill>
          <a:blip r:embed="rId3"/>
          <a:stretch>
            <a:fillRect/>
          </a:stretch>
        </p:blipFill>
        <p:spPr>
          <a:xfrm>
            <a:off x="1973766" y="2169396"/>
            <a:ext cx="20436468" cy="11546604"/>
          </a:xfrm>
          <a:prstGeom prst="rect">
            <a:avLst/>
          </a:prstGeom>
        </p:spPr>
      </p:pic>
    </p:spTree>
    <p:extLst>
      <p:ext uri="{BB962C8B-B14F-4D97-AF65-F5344CB8AC3E}">
        <p14:creationId xmlns:p14="http://schemas.microsoft.com/office/powerpoint/2010/main" val="48998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F3D2-20A8-4246-87D5-85FAC7A8A4F3}"/>
              </a:ext>
            </a:extLst>
          </p:cNvPr>
          <p:cNvSpPr>
            <a:spLocks noGrp="1"/>
          </p:cNvSpPr>
          <p:nvPr>
            <p:ph type="title"/>
          </p:nvPr>
        </p:nvSpPr>
        <p:spPr>
          <a:xfrm>
            <a:off x="1676400" y="2098627"/>
            <a:ext cx="21031200" cy="3801639"/>
          </a:xfrm>
        </p:spPr>
        <p:txBody>
          <a:bodyPr/>
          <a:lstStyle/>
          <a:p>
            <a:r>
              <a:rPr lang="en-US" dirty="0"/>
              <a:t>First, it’s your turn</a:t>
            </a:r>
          </a:p>
        </p:txBody>
      </p:sp>
      <p:sp>
        <p:nvSpPr>
          <p:cNvPr id="3" name="Text Placeholder 2">
            <a:extLst>
              <a:ext uri="{FF2B5EF4-FFF2-40B4-BE49-F238E27FC236}">
                <a16:creationId xmlns:a16="http://schemas.microsoft.com/office/drawing/2014/main" id="{58960854-27AA-4658-8EF0-DF9A4DE1E463}"/>
              </a:ext>
            </a:extLst>
          </p:cNvPr>
          <p:cNvSpPr>
            <a:spLocks noGrp="1"/>
          </p:cNvSpPr>
          <p:nvPr>
            <p:ph type="body" idx="1"/>
          </p:nvPr>
        </p:nvSpPr>
        <p:spPr/>
        <p:txBody>
          <a:bodyPr tIns="914400"/>
          <a:lstStyle/>
          <a:p>
            <a:pPr indent="419100"/>
            <a:r>
              <a:rPr lang="en-US" dirty="0"/>
              <a:t>What’s your NLP level?</a:t>
            </a:r>
          </a:p>
          <a:p>
            <a:pPr indent="457200"/>
            <a:r>
              <a:rPr lang="en-US" dirty="0"/>
              <a:t>What do you want to learn from this course?</a:t>
            </a:r>
          </a:p>
          <a:p>
            <a:endParaRPr lang="en-US" dirty="0"/>
          </a:p>
        </p:txBody>
      </p:sp>
      <p:sp>
        <p:nvSpPr>
          <p:cNvPr id="4" name="Google Shape;207;p2">
            <a:extLst>
              <a:ext uri="{FF2B5EF4-FFF2-40B4-BE49-F238E27FC236}">
                <a16:creationId xmlns:a16="http://schemas.microsoft.com/office/drawing/2014/main" id="{DD696D17-5B3E-4A6F-B33E-71645739F821}"/>
              </a:ext>
            </a:extLst>
          </p:cNvPr>
          <p:cNvSpPr txBox="1"/>
          <p:nvPr/>
        </p:nvSpPr>
        <p:spPr>
          <a:xfrm>
            <a:off x="7972048" y="5900266"/>
            <a:ext cx="8439904" cy="1099788"/>
          </a:xfrm>
          <a:prstGeom prst="rect">
            <a:avLst/>
          </a:prstGeom>
          <a:noFill/>
          <a:ln>
            <a:noFill/>
          </a:ln>
        </p:spPr>
        <p:txBody>
          <a:bodyPr spcFirstLastPara="1" wrap="square" lIns="50800" tIns="50800" rIns="50800" bIns="50800" anchor="t" anchorCtr="0">
            <a:spAutoFit/>
          </a:bodyPr>
          <a:lstStyle/>
          <a:p>
            <a:pPr marL="0" marR="0" lvl="0" indent="0" algn="ctr" rtl="0">
              <a:lnSpc>
                <a:spcPct val="120000"/>
              </a:lnSpc>
              <a:spcBef>
                <a:spcPts val="0"/>
              </a:spcBef>
              <a:spcAft>
                <a:spcPts val="0"/>
              </a:spcAft>
              <a:buClr>
                <a:srgbClr val="FFFFFF"/>
              </a:buClr>
              <a:buSzPts val="3600"/>
              <a:buFont typeface="Lato"/>
              <a:buNone/>
            </a:pPr>
            <a:r>
              <a:rPr lang="en-GB" sz="5400" i="0" u="none" strike="noStrike" cap="none" dirty="0">
                <a:solidFill>
                  <a:schemeClr val="bg1"/>
                </a:solidFill>
                <a:latin typeface="Poppins" panose="00000500000000000000" pitchFamily="2" charset="0"/>
                <a:ea typeface="Lato"/>
                <a:cs typeface="Poppins" panose="00000500000000000000" pitchFamily="2" charset="0"/>
                <a:sym typeface="Lato"/>
              </a:rPr>
              <a:t>SHORT INTRO</a:t>
            </a:r>
          </a:p>
        </p:txBody>
      </p:sp>
    </p:spTree>
    <p:extLst>
      <p:ext uri="{BB962C8B-B14F-4D97-AF65-F5344CB8AC3E}">
        <p14:creationId xmlns:p14="http://schemas.microsoft.com/office/powerpoint/2010/main" val="542331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1911-E275-4066-883A-B8E961D40BF5}"/>
              </a:ext>
            </a:extLst>
          </p:cNvPr>
          <p:cNvSpPr>
            <a:spLocks noGrp="1"/>
          </p:cNvSpPr>
          <p:nvPr>
            <p:ph type="title"/>
          </p:nvPr>
        </p:nvSpPr>
        <p:spPr/>
        <p:txBody>
          <a:bodyPr/>
          <a:lstStyle/>
          <a:p>
            <a:r>
              <a:rPr lang="en-US" dirty="0"/>
              <a:t>Case study – Mailroom automation</a:t>
            </a:r>
          </a:p>
        </p:txBody>
      </p:sp>
      <p:sp>
        <p:nvSpPr>
          <p:cNvPr id="3" name="Text Placeholder 2">
            <a:extLst>
              <a:ext uri="{FF2B5EF4-FFF2-40B4-BE49-F238E27FC236}">
                <a16:creationId xmlns:a16="http://schemas.microsoft.com/office/drawing/2014/main" id="{DBC5A786-4014-4212-8FC5-E5CE4D74A1A6}"/>
              </a:ext>
            </a:extLst>
          </p:cNvPr>
          <p:cNvSpPr>
            <a:spLocks noGrp="1"/>
          </p:cNvSpPr>
          <p:nvPr>
            <p:ph type="body" idx="1"/>
          </p:nvPr>
        </p:nvSpPr>
        <p:spPr>
          <a:xfrm>
            <a:off x="3820783" y="5694689"/>
            <a:ext cx="14566490" cy="4556751"/>
          </a:xfrm>
        </p:spPr>
        <p:txBody>
          <a:bodyPr>
            <a:normAutofit/>
          </a:bodyPr>
          <a:lstStyle/>
          <a:p>
            <a:pPr marL="0" indent="0" algn="ctr">
              <a:buNone/>
            </a:pPr>
            <a:r>
              <a:rPr lang="en-US" sz="4000" b="1" dirty="0">
                <a:solidFill>
                  <a:srgbClr val="002F9F"/>
                </a:solidFill>
              </a:rPr>
              <a:t>Let’s build up business case spreadsheet together!</a:t>
            </a:r>
          </a:p>
          <a:p>
            <a:pPr marL="0" indent="0" algn="ctr">
              <a:buNone/>
            </a:pPr>
            <a:endParaRPr lang="en-US" sz="4000" dirty="0">
              <a:solidFill>
                <a:srgbClr val="002F9F"/>
              </a:solidFill>
            </a:endParaRPr>
          </a:p>
          <a:p>
            <a:pPr marL="0" indent="0" algn="ctr">
              <a:buNone/>
            </a:pPr>
            <a:endParaRPr lang="en-US" sz="4000" dirty="0">
              <a:solidFill>
                <a:srgbClr val="002F9F"/>
              </a:solidFill>
            </a:endParaRPr>
          </a:p>
        </p:txBody>
      </p:sp>
      <p:sp>
        <p:nvSpPr>
          <p:cNvPr id="4" name="Text Placeholder 3">
            <a:extLst>
              <a:ext uri="{FF2B5EF4-FFF2-40B4-BE49-F238E27FC236}">
                <a16:creationId xmlns:a16="http://schemas.microsoft.com/office/drawing/2014/main" id="{7EFF3F99-C82C-4C3E-80A1-7680FA7F446C}"/>
              </a:ext>
            </a:extLst>
          </p:cNvPr>
          <p:cNvSpPr>
            <a:spLocks noGrp="1"/>
          </p:cNvSpPr>
          <p:nvPr>
            <p:ph type="body" idx="2"/>
          </p:nvPr>
        </p:nvSpPr>
        <p:spPr/>
        <p:txBody>
          <a:bodyPr>
            <a:normAutofit fontScale="77500" lnSpcReduction="20000"/>
          </a:bodyPr>
          <a:lstStyle/>
          <a:p>
            <a:r>
              <a:rPr lang="en-US" dirty="0">
                <a:solidFill>
                  <a:srgbClr val="002F9F"/>
                </a:solidFill>
              </a:rPr>
              <a:t>Business case – BUILD vs BUY</a:t>
            </a:r>
          </a:p>
        </p:txBody>
      </p:sp>
    </p:spTree>
    <p:extLst>
      <p:ext uri="{BB962C8B-B14F-4D97-AF65-F5344CB8AC3E}">
        <p14:creationId xmlns:p14="http://schemas.microsoft.com/office/powerpoint/2010/main" val="2673259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36B9-14A0-45A3-9E1B-18D50A46D1C3}"/>
              </a:ext>
            </a:extLst>
          </p:cNvPr>
          <p:cNvSpPr>
            <a:spLocks noGrp="1"/>
          </p:cNvSpPr>
          <p:nvPr>
            <p:ph type="title"/>
          </p:nvPr>
        </p:nvSpPr>
        <p:spPr/>
        <p:txBody>
          <a:bodyPr/>
          <a:lstStyle/>
          <a:p>
            <a:r>
              <a:rPr lang="en-US" dirty="0"/>
              <a:t>Applications – Classification in NLP</a:t>
            </a:r>
          </a:p>
        </p:txBody>
      </p:sp>
      <p:sp>
        <p:nvSpPr>
          <p:cNvPr id="3" name="Text Placeholder 2">
            <a:extLst>
              <a:ext uri="{FF2B5EF4-FFF2-40B4-BE49-F238E27FC236}">
                <a16:creationId xmlns:a16="http://schemas.microsoft.com/office/drawing/2014/main" id="{42472860-2DB6-4970-B52C-25AA70D9412B}"/>
              </a:ext>
            </a:extLst>
          </p:cNvPr>
          <p:cNvSpPr>
            <a:spLocks noGrp="1"/>
          </p:cNvSpPr>
          <p:nvPr>
            <p:ph type="body" idx="1"/>
          </p:nvPr>
        </p:nvSpPr>
        <p:spPr>
          <a:xfrm>
            <a:off x="1147132" y="3089148"/>
            <a:ext cx="9956896" cy="9826316"/>
          </a:xfrm>
        </p:spPr>
        <p:txBody>
          <a:bodyPr>
            <a:normAutofit/>
          </a:bodyPr>
          <a:lstStyle/>
          <a:p>
            <a:pPr marL="742950" indent="-742950" algn="just">
              <a:buClr>
                <a:srgbClr val="025EFF"/>
              </a:buClr>
              <a:buFont typeface="+mj-lt"/>
              <a:buAutoNum type="arabicPeriod"/>
            </a:pPr>
            <a:r>
              <a:rPr lang="en-US" dirty="0">
                <a:solidFill>
                  <a:srgbClr val="0D1E25"/>
                </a:solidFill>
              </a:rPr>
              <a:t>Spam filtering</a:t>
            </a:r>
          </a:p>
          <a:p>
            <a:pPr marL="742950" indent="-742950" algn="just">
              <a:buClr>
                <a:srgbClr val="025EFF"/>
              </a:buClr>
              <a:buFont typeface="+mj-lt"/>
              <a:buAutoNum type="arabicPeriod"/>
            </a:pPr>
            <a:r>
              <a:rPr lang="en-US" dirty="0">
                <a:solidFill>
                  <a:srgbClr val="0D1E25"/>
                </a:solidFill>
              </a:rPr>
              <a:t>Classify legal clauses for standardization</a:t>
            </a:r>
          </a:p>
          <a:p>
            <a:pPr marL="742950" indent="-742950" algn="just">
              <a:buClr>
                <a:srgbClr val="025EFF"/>
              </a:buClr>
              <a:buFont typeface="+mj-lt"/>
              <a:buAutoNum type="arabicPeriod"/>
            </a:pPr>
            <a:r>
              <a:rPr lang="en-US" dirty="0">
                <a:solidFill>
                  <a:srgbClr val="0D1E25"/>
                </a:solidFill>
              </a:rPr>
              <a:t>Content moderation: detecting hate speech, racism, sexism, extremism, bullying, bot detection</a:t>
            </a:r>
          </a:p>
          <a:p>
            <a:pPr marL="742950" indent="-742950" algn="just">
              <a:buClr>
                <a:srgbClr val="025EFF"/>
              </a:buClr>
              <a:buFont typeface="+mj-lt"/>
              <a:buAutoNum type="arabicPeriod"/>
            </a:pPr>
            <a:r>
              <a:rPr lang="en-US" dirty="0">
                <a:solidFill>
                  <a:srgbClr val="0D1E25"/>
                </a:solidFill>
              </a:rPr>
              <a:t>Sentiment analysis</a:t>
            </a:r>
          </a:p>
          <a:p>
            <a:pPr marL="742950" indent="-742950" algn="just">
              <a:buClr>
                <a:srgbClr val="025EFF"/>
              </a:buClr>
              <a:buFont typeface="+mj-lt"/>
              <a:buAutoNum type="arabicPeriod"/>
            </a:pPr>
            <a:r>
              <a:rPr lang="en-US" dirty="0">
                <a:solidFill>
                  <a:srgbClr val="0D1E25"/>
                </a:solidFill>
              </a:rPr>
              <a:t>Predicting stock market or crypto market based on tweets (data)</a:t>
            </a:r>
          </a:p>
          <a:p>
            <a:pPr marL="742950" indent="-742950" algn="just">
              <a:buClr>
                <a:srgbClr val="025EFF"/>
              </a:buClr>
              <a:buFont typeface="+mj-lt"/>
              <a:buAutoNum type="arabicPeriod"/>
            </a:pPr>
            <a:r>
              <a:rPr lang="en-US" dirty="0">
                <a:solidFill>
                  <a:srgbClr val="0D1E25"/>
                </a:solidFill>
              </a:rPr>
              <a:t>Newspaper tagging</a:t>
            </a:r>
          </a:p>
          <a:p>
            <a:pPr marL="742950" indent="-742950" algn="just">
              <a:buClr>
                <a:srgbClr val="025EFF"/>
              </a:buClr>
              <a:buFont typeface="+mj-lt"/>
              <a:buAutoNum type="arabicPeriod"/>
            </a:pPr>
            <a:r>
              <a:rPr lang="en-US" dirty="0">
                <a:solidFill>
                  <a:srgbClr val="0D1E25"/>
                </a:solidFill>
              </a:rPr>
              <a:t>Intent recognition in chatbots</a:t>
            </a:r>
          </a:p>
          <a:p>
            <a:pPr marL="742950" indent="-742950" algn="just">
              <a:buClr>
                <a:srgbClr val="025EFF"/>
              </a:buClr>
              <a:buFont typeface="+mj-lt"/>
              <a:buAutoNum type="arabicPeriod"/>
            </a:pPr>
            <a:r>
              <a:rPr lang="en-US" dirty="0">
                <a:solidFill>
                  <a:srgbClr val="0D1E25"/>
                </a:solidFill>
              </a:rPr>
              <a:t>Fake news detection</a:t>
            </a:r>
          </a:p>
          <a:p>
            <a:pPr marL="742950" indent="-742950" algn="just">
              <a:buClr>
                <a:srgbClr val="025EFF"/>
              </a:buClr>
              <a:buFont typeface="+mj-lt"/>
              <a:buAutoNum type="arabicPeriod"/>
            </a:pPr>
            <a:r>
              <a:rPr lang="en-US" dirty="0">
                <a:solidFill>
                  <a:srgbClr val="0D1E25"/>
                </a:solidFill>
              </a:rPr>
              <a:t>Text Author Profiling (gender, age, personality, …)</a:t>
            </a:r>
          </a:p>
          <a:p>
            <a:pPr marL="742950" indent="-742950" algn="just">
              <a:buClr>
                <a:srgbClr val="025EFF"/>
              </a:buClr>
              <a:buFont typeface="+mj-lt"/>
              <a:buAutoNum type="arabicPeriod"/>
            </a:pPr>
            <a:r>
              <a:rPr lang="en-US" dirty="0">
                <a:solidFill>
                  <a:srgbClr val="0D1E25"/>
                </a:solidFill>
              </a:rPr>
              <a:t>Support ticket routing</a:t>
            </a:r>
          </a:p>
          <a:p>
            <a:pPr marL="742950" indent="-742950" algn="just">
              <a:buClr>
                <a:srgbClr val="025EFF"/>
              </a:buClr>
              <a:buFont typeface="+mj-lt"/>
              <a:buAutoNum type="arabicPeriod"/>
            </a:pPr>
            <a:r>
              <a:rPr lang="en-US" dirty="0">
                <a:solidFill>
                  <a:srgbClr val="0D1E25"/>
                </a:solidFill>
              </a:rPr>
              <a:t>Predicting ad success</a:t>
            </a:r>
          </a:p>
        </p:txBody>
      </p:sp>
      <p:sp>
        <p:nvSpPr>
          <p:cNvPr id="7" name="Text Placeholder 2">
            <a:extLst>
              <a:ext uri="{FF2B5EF4-FFF2-40B4-BE49-F238E27FC236}">
                <a16:creationId xmlns:a16="http://schemas.microsoft.com/office/drawing/2014/main" id="{B7D348D2-0D96-4EBA-A173-D63D4C097F68}"/>
              </a:ext>
            </a:extLst>
          </p:cNvPr>
          <p:cNvSpPr txBox="1">
            <a:spLocks/>
          </p:cNvSpPr>
          <p:nvPr/>
        </p:nvSpPr>
        <p:spPr>
          <a:xfrm>
            <a:off x="12742606" y="3089148"/>
            <a:ext cx="10766323" cy="10272891"/>
          </a:xfrm>
          <a:prstGeom prst="rect">
            <a:avLst/>
          </a:prstGeom>
          <a:noFill/>
          <a:ln>
            <a:noFill/>
          </a:ln>
        </p:spPr>
        <p:txBody>
          <a:bodyPr spcFirstLastPara="1" vert="horz" wrap="square" lIns="91425" tIns="45700" rIns="91425" bIns="45700" rtlCol="0" anchor="t" anchorCtr="0">
            <a:noAutofit/>
          </a:bodyPr>
          <a:lstStyle>
            <a:lvl1pPr marL="457200" lvl="0" indent="-457200" algn="l" defTabSz="1828800" rtl="0" eaLnBrk="1" latinLnBrk="0" hangingPunct="1">
              <a:lnSpc>
                <a:spcPct val="90000"/>
              </a:lnSpc>
              <a:spcBef>
                <a:spcPts val="1000"/>
              </a:spcBef>
              <a:spcAft>
                <a:spcPts val="0"/>
              </a:spcAft>
              <a:buClr>
                <a:srgbClr val="FFDE59"/>
              </a:buClr>
              <a:buSzPts val="36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1pPr>
            <a:lvl2pPr marL="914400" lvl="1" indent="-431800" algn="l" defTabSz="1828800" rtl="0" eaLnBrk="1" latinLnBrk="0" hangingPunct="1">
              <a:lnSpc>
                <a:spcPct val="90000"/>
              </a:lnSpc>
              <a:spcBef>
                <a:spcPts val="500"/>
              </a:spcBef>
              <a:spcAft>
                <a:spcPts val="0"/>
              </a:spcAft>
              <a:buClr>
                <a:srgbClr val="FFDE59"/>
              </a:buClr>
              <a:buSzPts val="3200"/>
              <a:buFont typeface="Arial" panose="020B0604020202020204" pitchFamily="34" charset="0"/>
              <a:buChar char="•"/>
              <a:defRPr sz="3200" kern="1200">
                <a:solidFill>
                  <a:schemeClr val="bg1"/>
                </a:solidFill>
                <a:latin typeface="Poppins" panose="00000500000000000000" pitchFamily="2" charset="0"/>
                <a:ea typeface="+mn-ea"/>
                <a:cs typeface="Poppins" panose="00000500000000000000" pitchFamily="2" charset="0"/>
              </a:defRPr>
            </a:lvl2pPr>
            <a:lvl3pPr marL="1371600" lvl="2" indent="-406400" algn="l" defTabSz="1828800" rtl="0" eaLnBrk="1" latinLnBrk="0" hangingPunct="1">
              <a:lnSpc>
                <a:spcPct val="90000"/>
              </a:lnSpc>
              <a:spcBef>
                <a:spcPts val="500"/>
              </a:spcBef>
              <a:spcAft>
                <a:spcPts val="0"/>
              </a:spcAft>
              <a:buClr>
                <a:schemeClr val="dk1"/>
              </a:buClr>
              <a:buSzPts val="2800"/>
              <a:buFont typeface="Arial" panose="020B0604020202020204" pitchFamily="34" charset="0"/>
              <a:buChar char="•"/>
              <a:defRPr sz="2800" kern="1200">
                <a:solidFill>
                  <a:schemeClr val="bg1"/>
                </a:solidFill>
                <a:latin typeface="Poppins" panose="00000500000000000000" pitchFamily="2" charset="0"/>
                <a:ea typeface="+mn-ea"/>
                <a:cs typeface="Poppins" panose="00000500000000000000" pitchFamily="2" charset="0"/>
              </a:defRPr>
            </a:lvl3pPr>
            <a:lvl4pPr marL="1828800" lvl="3"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4pPr>
            <a:lvl5pPr marL="2286000" lvl="4"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pPr marL="0" indent="0" algn="just">
              <a:buNone/>
            </a:pPr>
            <a:r>
              <a:rPr lang="en-US" sz="3400" b="1" dirty="0">
                <a:solidFill>
                  <a:srgbClr val="002F9F"/>
                </a:solidFill>
              </a:rPr>
              <a:t>Business case depends on:</a:t>
            </a:r>
          </a:p>
          <a:p>
            <a:pPr algn="just">
              <a:buClr>
                <a:srgbClr val="025EFF"/>
              </a:buClr>
              <a:buSzPct val="100000"/>
            </a:pPr>
            <a:r>
              <a:rPr lang="en-US" sz="3400" dirty="0">
                <a:solidFill>
                  <a:srgbClr val="0D1E25"/>
                </a:solidFill>
              </a:rPr>
              <a:t>Volume of recurring classes</a:t>
            </a:r>
          </a:p>
          <a:p>
            <a:pPr algn="just">
              <a:buClr>
                <a:srgbClr val="025EFF"/>
              </a:buClr>
              <a:buSzPct val="100000"/>
            </a:pPr>
            <a:r>
              <a:rPr lang="en-US" sz="3400" dirty="0">
                <a:solidFill>
                  <a:srgbClr val="0D1E25"/>
                </a:solidFill>
              </a:rPr>
              <a:t>Current manual effort for existing cases, added value for new cases</a:t>
            </a:r>
          </a:p>
          <a:p>
            <a:pPr algn="just">
              <a:buClr>
                <a:srgbClr val="025EFF"/>
              </a:buClr>
              <a:buSzPct val="100000"/>
            </a:pPr>
            <a:r>
              <a:rPr lang="en-US" sz="3400" dirty="0">
                <a:solidFill>
                  <a:srgbClr val="0D1E25"/>
                </a:solidFill>
              </a:rPr>
              <a:t>Feasibility</a:t>
            </a:r>
          </a:p>
          <a:p>
            <a:pPr marL="0" indent="0" algn="just">
              <a:buNone/>
            </a:pPr>
            <a:endParaRPr lang="en-US" sz="3400" dirty="0">
              <a:solidFill>
                <a:srgbClr val="002F9F"/>
              </a:solidFill>
            </a:endParaRPr>
          </a:p>
          <a:p>
            <a:pPr marL="0" indent="0" algn="just">
              <a:buNone/>
            </a:pPr>
            <a:r>
              <a:rPr lang="en-US" sz="3400" b="1" dirty="0">
                <a:solidFill>
                  <a:srgbClr val="002F9F"/>
                </a:solidFill>
              </a:rPr>
              <a:t>Feasibility depends on:</a:t>
            </a:r>
          </a:p>
          <a:p>
            <a:pPr algn="just">
              <a:buClr>
                <a:srgbClr val="025EFF"/>
              </a:buClr>
              <a:buSzPct val="100000"/>
            </a:pPr>
            <a:r>
              <a:rPr lang="en-US" sz="3400" dirty="0">
                <a:solidFill>
                  <a:srgbClr val="0D1E25"/>
                </a:solidFill>
              </a:rPr>
              <a:t>Limited number of classes</a:t>
            </a:r>
          </a:p>
          <a:p>
            <a:pPr algn="just">
              <a:buClr>
                <a:srgbClr val="025EFF"/>
              </a:buClr>
              <a:buSzPct val="100000"/>
            </a:pPr>
            <a:r>
              <a:rPr lang="en-US" sz="3400" dirty="0">
                <a:solidFill>
                  <a:srgbClr val="0D1E25"/>
                </a:solidFill>
              </a:rPr>
              <a:t>Not too much ”world knowledge” needed or subtle differences in wordings</a:t>
            </a:r>
          </a:p>
          <a:p>
            <a:pPr algn="just">
              <a:buClr>
                <a:srgbClr val="025EFF"/>
              </a:buClr>
              <a:buSzPct val="100000"/>
            </a:pPr>
            <a:r>
              <a:rPr lang="en-US" sz="3400" dirty="0">
                <a:solidFill>
                  <a:srgbClr val="0D1E25"/>
                </a:solidFill>
              </a:rPr>
              <a:t>Data availability: there is annotated data or an easy way to self-supervise or weakly supervise</a:t>
            </a:r>
          </a:p>
          <a:p>
            <a:pPr algn="just">
              <a:buClr>
                <a:srgbClr val="025EFF"/>
              </a:buClr>
              <a:buSzPct val="100000"/>
            </a:pPr>
            <a:r>
              <a:rPr lang="en-US" sz="3400" dirty="0">
                <a:solidFill>
                  <a:srgbClr val="0D1E25"/>
                </a:solidFill>
              </a:rPr>
              <a:t>Easy for humans = easy for AI</a:t>
            </a:r>
          </a:p>
          <a:p>
            <a:pPr marL="0" indent="0" algn="just">
              <a:buNone/>
            </a:pPr>
            <a:endParaRPr lang="en-US" sz="3400" dirty="0">
              <a:solidFill>
                <a:srgbClr val="002F9F"/>
              </a:solidFill>
            </a:endParaRPr>
          </a:p>
          <a:p>
            <a:pPr marL="0" indent="0" algn="just">
              <a:buNone/>
            </a:pPr>
            <a:r>
              <a:rPr lang="en-US" sz="3400" b="1" dirty="0">
                <a:solidFill>
                  <a:srgbClr val="002F9F"/>
                </a:solidFill>
              </a:rPr>
              <a:t>Watch out for:</a:t>
            </a:r>
          </a:p>
          <a:p>
            <a:pPr algn="just">
              <a:buClr>
                <a:srgbClr val="025EFF"/>
              </a:buClr>
              <a:buSzPct val="100000"/>
            </a:pPr>
            <a:r>
              <a:rPr lang="en-US" sz="3400" dirty="0">
                <a:solidFill>
                  <a:srgbClr val="0D1E25"/>
                </a:solidFill>
              </a:rPr>
              <a:t>Negations</a:t>
            </a:r>
          </a:p>
          <a:p>
            <a:pPr algn="just">
              <a:buClr>
                <a:srgbClr val="025EFF"/>
              </a:buClr>
              <a:buSzPct val="100000"/>
            </a:pPr>
            <a:r>
              <a:rPr lang="en-US" sz="3400" dirty="0">
                <a:solidFill>
                  <a:srgbClr val="0D1E25"/>
                </a:solidFill>
              </a:rPr>
              <a:t>Multi-label problems</a:t>
            </a:r>
          </a:p>
        </p:txBody>
      </p:sp>
    </p:spTree>
    <p:extLst>
      <p:ext uri="{BB962C8B-B14F-4D97-AF65-F5344CB8AC3E}">
        <p14:creationId xmlns:p14="http://schemas.microsoft.com/office/powerpoint/2010/main" val="1298315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72A2-66C0-4927-A282-54B7BFF57F56}"/>
              </a:ext>
            </a:extLst>
          </p:cNvPr>
          <p:cNvSpPr>
            <a:spLocks noGrp="1"/>
          </p:cNvSpPr>
          <p:nvPr>
            <p:ph type="title"/>
          </p:nvPr>
        </p:nvSpPr>
        <p:spPr/>
        <p:txBody>
          <a:bodyPr/>
          <a:lstStyle/>
          <a:p>
            <a:r>
              <a:rPr lang="en-US" dirty="0"/>
              <a:t>Limitations</a:t>
            </a:r>
          </a:p>
        </p:txBody>
      </p:sp>
      <p:sp>
        <p:nvSpPr>
          <p:cNvPr id="3" name="Text Placeholder 2">
            <a:extLst>
              <a:ext uri="{FF2B5EF4-FFF2-40B4-BE49-F238E27FC236}">
                <a16:creationId xmlns:a16="http://schemas.microsoft.com/office/drawing/2014/main" id="{AE24DF6B-6D13-4A11-90B9-9B486A2FCACF}"/>
              </a:ext>
            </a:extLst>
          </p:cNvPr>
          <p:cNvSpPr>
            <a:spLocks noGrp="1"/>
          </p:cNvSpPr>
          <p:nvPr>
            <p:ph type="body" idx="1"/>
          </p:nvPr>
        </p:nvSpPr>
        <p:spPr/>
        <p:txBody>
          <a:bodyPr/>
          <a:lstStyle/>
          <a:p>
            <a:endParaRPr lang="en-US" dirty="0"/>
          </a:p>
          <a:p>
            <a:pPr algn="ctr"/>
            <a:r>
              <a:rPr lang="en-US" dirty="0"/>
              <a:t>Why we’ll need TRANSFORMERS</a:t>
            </a:r>
          </a:p>
        </p:txBody>
      </p:sp>
    </p:spTree>
    <p:extLst>
      <p:ext uri="{BB962C8B-B14F-4D97-AF65-F5344CB8AC3E}">
        <p14:creationId xmlns:p14="http://schemas.microsoft.com/office/powerpoint/2010/main" val="1638088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CEBC-B42C-4910-8A4E-6EB691B0C8C3}"/>
              </a:ext>
            </a:extLst>
          </p:cNvPr>
          <p:cNvSpPr>
            <a:spLocks noGrp="1"/>
          </p:cNvSpPr>
          <p:nvPr>
            <p:ph type="title"/>
          </p:nvPr>
        </p:nvSpPr>
        <p:spPr>
          <a:xfrm>
            <a:off x="514459" y="1006421"/>
            <a:ext cx="5407609" cy="1432188"/>
          </a:xfrm>
        </p:spPr>
        <p:txBody>
          <a:bodyPr/>
          <a:lstStyle/>
          <a:p>
            <a:r>
              <a:rPr lang="en-US" dirty="0"/>
              <a:t>PROBLEM</a:t>
            </a:r>
          </a:p>
        </p:txBody>
      </p:sp>
      <p:sp>
        <p:nvSpPr>
          <p:cNvPr id="4" name="Text Placeholder 3">
            <a:extLst>
              <a:ext uri="{FF2B5EF4-FFF2-40B4-BE49-F238E27FC236}">
                <a16:creationId xmlns:a16="http://schemas.microsoft.com/office/drawing/2014/main" id="{36B1CFB2-BC2B-47BA-964F-06E77D722D78}"/>
              </a:ext>
            </a:extLst>
          </p:cNvPr>
          <p:cNvSpPr>
            <a:spLocks noGrp="1"/>
          </p:cNvSpPr>
          <p:nvPr>
            <p:ph type="body" idx="2"/>
          </p:nvPr>
        </p:nvSpPr>
        <p:spPr>
          <a:xfrm>
            <a:off x="5361171" y="1413202"/>
            <a:ext cx="13100761" cy="618627"/>
          </a:xfrm>
        </p:spPr>
        <p:txBody>
          <a:bodyPr>
            <a:noAutofit/>
          </a:bodyPr>
          <a:lstStyle/>
          <a:p>
            <a:r>
              <a:rPr lang="en-US" sz="3200" dirty="0">
                <a:solidFill>
                  <a:srgbClr val="002F9F"/>
                </a:solidFill>
              </a:rPr>
              <a:t>The same word means different things depending on context</a:t>
            </a:r>
          </a:p>
        </p:txBody>
      </p:sp>
      <p:pic>
        <p:nvPicPr>
          <p:cNvPr id="5" name="Google Shape;740;p58">
            <a:extLst>
              <a:ext uri="{FF2B5EF4-FFF2-40B4-BE49-F238E27FC236}">
                <a16:creationId xmlns:a16="http://schemas.microsoft.com/office/drawing/2014/main" id="{B4E71EFA-3FC5-4216-8D93-B552101E48E8}"/>
              </a:ext>
            </a:extLst>
          </p:cNvPr>
          <p:cNvPicPr preferRelativeResize="0"/>
          <p:nvPr/>
        </p:nvPicPr>
        <p:blipFill rotWithShape="1">
          <a:blip r:embed="rId2">
            <a:alphaModFix/>
          </a:blip>
          <a:srcRect t="5067"/>
          <a:stretch/>
        </p:blipFill>
        <p:spPr>
          <a:xfrm>
            <a:off x="3617593" y="2340810"/>
            <a:ext cx="17148814" cy="10212640"/>
          </a:xfrm>
          <a:prstGeom prst="rect">
            <a:avLst/>
          </a:prstGeom>
          <a:noFill/>
          <a:ln>
            <a:noFill/>
          </a:ln>
        </p:spPr>
      </p:pic>
      <p:sp>
        <p:nvSpPr>
          <p:cNvPr id="7" name="Text Placeholder 6">
            <a:extLst>
              <a:ext uri="{FF2B5EF4-FFF2-40B4-BE49-F238E27FC236}">
                <a16:creationId xmlns:a16="http://schemas.microsoft.com/office/drawing/2014/main" id="{634BED4B-7B10-1653-0282-295C670A8375}"/>
              </a:ext>
            </a:extLst>
          </p:cNvPr>
          <p:cNvSpPr>
            <a:spLocks noGrp="1"/>
          </p:cNvSpPr>
          <p:nvPr>
            <p:ph type="body" idx="1"/>
          </p:nvPr>
        </p:nvSpPr>
        <p:spPr/>
        <p:txBody>
          <a:bodyPr/>
          <a:lstStyle/>
          <a:p>
            <a:endParaRPr lang="en-BE"/>
          </a:p>
        </p:txBody>
      </p:sp>
    </p:spTree>
    <p:extLst>
      <p:ext uri="{BB962C8B-B14F-4D97-AF65-F5344CB8AC3E}">
        <p14:creationId xmlns:p14="http://schemas.microsoft.com/office/powerpoint/2010/main" val="1611365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6D78-8078-4722-B0F9-A7B594310A4E}"/>
              </a:ext>
            </a:extLst>
          </p:cNvPr>
          <p:cNvSpPr>
            <a:spLocks noGrp="1"/>
          </p:cNvSpPr>
          <p:nvPr>
            <p:ph type="title"/>
          </p:nvPr>
        </p:nvSpPr>
        <p:spPr>
          <a:xfrm>
            <a:off x="1071715" y="1082409"/>
            <a:ext cx="5372385" cy="962630"/>
          </a:xfrm>
        </p:spPr>
        <p:txBody>
          <a:bodyPr/>
          <a:lstStyle/>
          <a:p>
            <a:r>
              <a:rPr lang="en-US" sz="7200" b="1" dirty="0">
                <a:solidFill>
                  <a:srgbClr val="002F9F"/>
                </a:solidFill>
              </a:rPr>
              <a:t>Interest</a:t>
            </a:r>
          </a:p>
        </p:txBody>
      </p:sp>
      <p:pic>
        <p:nvPicPr>
          <p:cNvPr id="3" name="Google Shape;749;p59">
            <a:extLst>
              <a:ext uri="{FF2B5EF4-FFF2-40B4-BE49-F238E27FC236}">
                <a16:creationId xmlns:a16="http://schemas.microsoft.com/office/drawing/2014/main" id="{2A609213-4701-485C-9EB9-EFB9410E908B}"/>
              </a:ext>
            </a:extLst>
          </p:cNvPr>
          <p:cNvPicPr preferRelativeResize="0"/>
          <p:nvPr/>
        </p:nvPicPr>
        <p:blipFill rotWithShape="1">
          <a:blip r:embed="rId2">
            <a:alphaModFix/>
          </a:blip>
          <a:srcRect l="24979" t="7518" r="39308" b="89164"/>
          <a:stretch/>
        </p:blipFill>
        <p:spPr>
          <a:xfrm>
            <a:off x="1071716" y="2045039"/>
            <a:ext cx="8797636" cy="1981608"/>
          </a:xfrm>
          <a:prstGeom prst="rect">
            <a:avLst/>
          </a:prstGeom>
          <a:noFill/>
          <a:ln>
            <a:noFill/>
          </a:ln>
        </p:spPr>
      </p:pic>
      <p:pic>
        <p:nvPicPr>
          <p:cNvPr id="4" name="Google Shape;751;p59">
            <a:extLst>
              <a:ext uri="{FF2B5EF4-FFF2-40B4-BE49-F238E27FC236}">
                <a16:creationId xmlns:a16="http://schemas.microsoft.com/office/drawing/2014/main" id="{BB989CAF-BA4B-4447-910D-3DBCBB800F9B}"/>
              </a:ext>
            </a:extLst>
          </p:cNvPr>
          <p:cNvPicPr preferRelativeResize="0"/>
          <p:nvPr/>
        </p:nvPicPr>
        <p:blipFill rotWithShape="1">
          <a:blip r:embed="rId2">
            <a:alphaModFix/>
          </a:blip>
          <a:srcRect l="24979" t="15321" r="39308" b="69719"/>
          <a:stretch/>
        </p:blipFill>
        <p:spPr>
          <a:xfrm>
            <a:off x="1071717" y="4026647"/>
            <a:ext cx="8797636" cy="8936744"/>
          </a:xfrm>
          <a:prstGeom prst="rect">
            <a:avLst/>
          </a:prstGeom>
          <a:noFill/>
          <a:ln>
            <a:noFill/>
          </a:ln>
        </p:spPr>
      </p:pic>
      <p:pic>
        <p:nvPicPr>
          <p:cNvPr id="5" name="Google Shape;753;p59">
            <a:extLst>
              <a:ext uri="{FF2B5EF4-FFF2-40B4-BE49-F238E27FC236}">
                <a16:creationId xmlns:a16="http://schemas.microsoft.com/office/drawing/2014/main" id="{FBAC4CE1-B673-49D7-BCC9-F900BE60C4B2}"/>
              </a:ext>
            </a:extLst>
          </p:cNvPr>
          <p:cNvPicPr preferRelativeResize="0"/>
          <p:nvPr/>
        </p:nvPicPr>
        <p:blipFill rotWithShape="1">
          <a:blip r:embed="rId2">
            <a:alphaModFix/>
          </a:blip>
          <a:srcRect l="24979" t="22789" r="39308" b="75501"/>
          <a:stretch/>
        </p:blipFill>
        <p:spPr>
          <a:xfrm>
            <a:off x="4067995" y="4738582"/>
            <a:ext cx="18253562" cy="2119418"/>
          </a:xfrm>
          <a:prstGeom prst="rect">
            <a:avLst/>
          </a:prstGeom>
          <a:noFill/>
          <a:ln>
            <a:noFill/>
          </a:ln>
        </p:spPr>
      </p:pic>
      <p:sp>
        <p:nvSpPr>
          <p:cNvPr id="6" name="Google Shape;746;p59">
            <a:extLst>
              <a:ext uri="{FF2B5EF4-FFF2-40B4-BE49-F238E27FC236}">
                <a16:creationId xmlns:a16="http://schemas.microsoft.com/office/drawing/2014/main" id="{BDC407DA-1149-4AE3-A326-5EB0CB780DFE}"/>
              </a:ext>
            </a:extLst>
          </p:cNvPr>
          <p:cNvSpPr txBox="1"/>
          <p:nvPr/>
        </p:nvSpPr>
        <p:spPr>
          <a:xfrm>
            <a:off x="10493371" y="7270322"/>
            <a:ext cx="12818912" cy="2086685"/>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E54333"/>
              </a:buClr>
              <a:buSzPts val="3600"/>
              <a:buFont typeface="Roboto Light"/>
              <a:buNone/>
            </a:pPr>
            <a:r>
              <a:rPr lang="en-GB" sz="3600" b="1" i="0" u="none" strike="noStrike" cap="none" dirty="0">
                <a:solidFill>
                  <a:srgbClr val="E72B3C"/>
                </a:solidFill>
                <a:latin typeface="Poppins" panose="00000500000000000000" pitchFamily="2" charset="0"/>
                <a:ea typeface="Roboto Light"/>
                <a:cs typeface="Poppins" panose="00000500000000000000" pitchFamily="2" charset="0"/>
                <a:sym typeface="Roboto Light"/>
              </a:rPr>
              <a:t>Solution 1</a:t>
            </a:r>
            <a:endParaRPr sz="3600" b="1" dirty="0">
              <a:solidFill>
                <a:srgbClr val="E72B3C"/>
              </a:solidFill>
              <a:latin typeface="Poppins" panose="00000500000000000000" pitchFamily="2" charset="0"/>
              <a:cs typeface="Poppins" panose="00000500000000000000" pitchFamily="2" charset="0"/>
            </a:endParaRPr>
          </a:p>
          <a:p>
            <a:pPr marL="0" marR="0" lvl="0" indent="0" algn="l" rtl="0">
              <a:lnSpc>
                <a:spcPct val="120000"/>
              </a:lnSpc>
              <a:spcBef>
                <a:spcPts val="0"/>
              </a:spcBef>
              <a:spcAft>
                <a:spcPts val="0"/>
              </a:spcAft>
              <a:buClr>
                <a:srgbClr val="43FF7D"/>
              </a:buClr>
              <a:buSzPts val="3600"/>
              <a:buFont typeface="Roboto Light"/>
              <a:buNone/>
            </a:pPr>
            <a:r>
              <a:rPr lang="en-GB" sz="3600" b="0" i="0" u="none" strike="noStrike" cap="none" dirty="0">
                <a:solidFill>
                  <a:srgbClr val="002F9F"/>
                </a:solidFill>
                <a:latin typeface="Poppins" panose="00000500000000000000" pitchFamily="2" charset="0"/>
                <a:ea typeface="Roboto Light"/>
                <a:cs typeface="Poppins" panose="00000500000000000000" pitchFamily="2" charset="0"/>
                <a:sym typeface="Roboto Light"/>
              </a:rPr>
              <a:t>Force domain specific knowledge by fine-tuning embeddings</a:t>
            </a:r>
            <a:endParaRPr sz="3600" b="0" i="0" u="none" strike="noStrike" cap="none" dirty="0">
              <a:solidFill>
                <a:srgbClr val="002F9F"/>
              </a:solidFill>
              <a:latin typeface="Poppins" panose="00000500000000000000" pitchFamily="2" charset="0"/>
              <a:ea typeface="Roboto Light"/>
              <a:cs typeface="Poppins" panose="00000500000000000000" pitchFamily="2" charset="0"/>
              <a:sym typeface="Roboto Light"/>
            </a:endParaRPr>
          </a:p>
        </p:txBody>
      </p:sp>
      <p:sp>
        <p:nvSpPr>
          <p:cNvPr id="8" name="Google Shape;752;p59">
            <a:extLst>
              <a:ext uri="{FF2B5EF4-FFF2-40B4-BE49-F238E27FC236}">
                <a16:creationId xmlns:a16="http://schemas.microsoft.com/office/drawing/2014/main" id="{91D12A5C-7D2E-4EE3-8DCB-967F5D74F353}"/>
              </a:ext>
            </a:extLst>
          </p:cNvPr>
          <p:cNvSpPr/>
          <p:nvPr/>
        </p:nvSpPr>
        <p:spPr>
          <a:xfrm>
            <a:off x="1071714" y="8529018"/>
            <a:ext cx="8797635" cy="1009384"/>
          </a:xfrm>
          <a:prstGeom prst="rect">
            <a:avLst/>
          </a:prstGeom>
          <a:noFill/>
          <a:ln w="41275" cap="flat" cmpd="sng">
            <a:solidFill>
              <a:srgbClr val="E543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chemeClr val="lt1"/>
              </a:buClr>
              <a:buSzPts val="5200"/>
              <a:buFont typeface="Roboto Light"/>
              <a:buNone/>
            </a:pPr>
            <a:endParaRPr sz="5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61448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6D78-8078-4722-B0F9-A7B594310A4E}"/>
              </a:ext>
            </a:extLst>
          </p:cNvPr>
          <p:cNvSpPr>
            <a:spLocks noGrp="1"/>
          </p:cNvSpPr>
          <p:nvPr>
            <p:ph type="title"/>
          </p:nvPr>
        </p:nvSpPr>
        <p:spPr>
          <a:xfrm>
            <a:off x="1071715" y="1082409"/>
            <a:ext cx="5372385" cy="962630"/>
          </a:xfrm>
        </p:spPr>
        <p:txBody>
          <a:bodyPr/>
          <a:lstStyle/>
          <a:p>
            <a:r>
              <a:rPr lang="en-US" sz="7200" b="1" dirty="0">
                <a:solidFill>
                  <a:srgbClr val="002F9F"/>
                </a:solidFill>
              </a:rPr>
              <a:t>Interest</a:t>
            </a:r>
          </a:p>
        </p:txBody>
      </p:sp>
      <p:pic>
        <p:nvPicPr>
          <p:cNvPr id="3" name="Google Shape;749;p59">
            <a:extLst>
              <a:ext uri="{FF2B5EF4-FFF2-40B4-BE49-F238E27FC236}">
                <a16:creationId xmlns:a16="http://schemas.microsoft.com/office/drawing/2014/main" id="{2A609213-4701-485C-9EB9-EFB9410E908B}"/>
              </a:ext>
            </a:extLst>
          </p:cNvPr>
          <p:cNvPicPr preferRelativeResize="0"/>
          <p:nvPr/>
        </p:nvPicPr>
        <p:blipFill rotWithShape="1">
          <a:blip r:embed="rId2">
            <a:alphaModFix/>
          </a:blip>
          <a:srcRect l="24979" t="7518" r="39308" b="89164"/>
          <a:stretch/>
        </p:blipFill>
        <p:spPr>
          <a:xfrm>
            <a:off x="1071716" y="2045039"/>
            <a:ext cx="8797636" cy="1981608"/>
          </a:xfrm>
          <a:prstGeom prst="rect">
            <a:avLst/>
          </a:prstGeom>
          <a:noFill/>
          <a:ln>
            <a:noFill/>
          </a:ln>
        </p:spPr>
      </p:pic>
      <p:pic>
        <p:nvPicPr>
          <p:cNvPr id="4" name="Google Shape;751;p59">
            <a:extLst>
              <a:ext uri="{FF2B5EF4-FFF2-40B4-BE49-F238E27FC236}">
                <a16:creationId xmlns:a16="http://schemas.microsoft.com/office/drawing/2014/main" id="{BB989CAF-BA4B-4447-910D-3DBCBB800F9B}"/>
              </a:ext>
            </a:extLst>
          </p:cNvPr>
          <p:cNvPicPr preferRelativeResize="0"/>
          <p:nvPr/>
        </p:nvPicPr>
        <p:blipFill rotWithShape="1">
          <a:blip r:embed="rId2">
            <a:alphaModFix/>
          </a:blip>
          <a:srcRect l="24979" t="15321" r="39308" b="69719"/>
          <a:stretch/>
        </p:blipFill>
        <p:spPr>
          <a:xfrm>
            <a:off x="1071717" y="4026647"/>
            <a:ext cx="8797636" cy="8936744"/>
          </a:xfrm>
          <a:prstGeom prst="rect">
            <a:avLst/>
          </a:prstGeom>
          <a:noFill/>
          <a:ln>
            <a:noFill/>
          </a:ln>
        </p:spPr>
      </p:pic>
      <p:pic>
        <p:nvPicPr>
          <p:cNvPr id="5" name="Google Shape;753;p59">
            <a:extLst>
              <a:ext uri="{FF2B5EF4-FFF2-40B4-BE49-F238E27FC236}">
                <a16:creationId xmlns:a16="http://schemas.microsoft.com/office/drawing/2014/main" id="{FBAC4CE1-B673-49D7-BCC9-F900BE60C4B2}"/>
              </a:ext>
            </a:extLst>
          </p:cNvPr>
          <p:cNvPicPr preferRelativeResize="0"/>
          <p:nvPr/>
        </p:nvPicPr>
        <p:blipFill rotWithShape="1">
          <a:blip r:embed="rId2">
            <a:alphaModFix/>
          </a:blip>
          <a:srcRect l="24979" t="22789" r="39308" b="75501"/>
          <a:stretch/>
        </p:blipFill>
        <p:spPr>
          <a:xfrm>
            <a:off x="4067995" y="4738582"/>
            <a:ext cx="18253562" cy="2119418"/>
          </a:xfrm>
          <a:prstGeom prst="rect">
            <a:avLst/>
          </a:prstGeom>
          <a:noFill/>
          <a:ln>
            <a:noFill/>
          </a:ln>
        </p:spPr>
      </p:pic>
      <p:sp>
        <p:nvSpPr>
          <p:cNvPr id="6" name="Google Shape;746;p59">
            <a:extLst>
              <a:ext uri="{FF2B5EF4-FFF2-40B4-BE49-F238E27FC236}">
                <a16:creationId xmlns:a16="http://schemas.microsoft.com/office/drawing/2014/main" id="{BDC407DA-1149-4AE3-A326-5EB0CB780DFE}"/>
              </a:ext>
            </a:extLst>
          </p:cNvPr>
          <p:cNvSpPr txBox="1"/>
          <p:nvPr/>
        </p:nvSpPr>
        <p:spPr>
          <a:xfrm>
            <a:off x="10493371" y="7270322"/>
            <a:ext cx="12818912" cy="1421887"/>
          </a:xfrm>
          <a:prstGeom prst="rect">
            <a:avLst/>
          </a:prstGeom>
          <a:noFill/>
          <a:ln>
            <a:noFill/>
          </a:ln>
        </p:spPr>
        <p:txBody>
          <a:bodyPr spcFirstLastPara="1" wrap="square" lIns="91425" tIns="45700" rIns="91425" bIns="45700" anchor="t" anchorCtr="0">
            <a:spAutoFit/>
          </a:bodyPr>
          <a:lstStyle/>
          <a:p>
            <a:pPr lvl="0">
              <a:lnSpc>
                <a:spcPct val="120000"/>
              </a:lnSpc>
              <a:buClr>
                <a:srgbClr val="E54333"/>
              </a:buClr>
              <a:buSzPts val="3600"/>
            </a:pPr>
            <a:r>
              <a:rPr lang="en-US" sz="3600" b="1" dirty="0">
                <a:solidFill>
                  <a:srgbClr val="E72B3C"/>
                </a:solidFill>
                <a:latin typeface="Poppins" panose="00000500000000000000" pitchFamily="2" charset="0"/>
                <a:ea typeface="Roboto Light"/>
                <a:cs typeface="Poppins" panose="00000500000000000000" pitchFamily="2" charset="0"/>
                <a:sym typeface="Roboto Light"/>
              </a:rPr>
              <a:t>Solution 2</a:t>
            </a:r>
          </a:p>
          <a:p>
            <a:pPr lvl="0">
              <a:lnSpc>
                <a:spcPct val="120000"/>
              </a:lnSpc>
              <a:buClr>
                <a:srgbClr val="E54333"/>
              </a:buClr>
              <a:buSzPts val="3600"/>
            </a:pPr>
            <a:r>
              <a:rPr lang="en-US" sz="3600" dirty="0">
                <a:solidFill>
                  <a:srgbClr val="002F9F"/>
                </a:solidFill>
                <a:latin typeface="Poppins" panose="00000500000000000000" pitchFamily="2" charset="0"/>
                <a:ea typeface="Roboto Light"/>
                <a:cs typeface="Poppins" panose="00000500000000000000" pitchFamily="2" charset="0"/>
                <a:sym typeface="Roboto Light"/>
              </a:rPr>
              <a:t>Use Language Models instead of embeddings</a:t>
            </a:r>
          </a:p>
        </p:txBody>
      </p:sp>
      <p:sp>
        <p:nvSpPr>
          <p:cNvPr id="8" name="Google Shape;752;p59">
            <a:extLst>
              <a:ext uri="{FF2B5EF4-FFF2-40B4-BE49-F238E27FC236}">
                <a16:creationId xmlns:a16="http://schemas.microsoft.com/office/drawing/2014/main" id="{7A9DB707-94E1-428D-9549-D44D4B15DECB}"/>
              </a:ext>
            </a:extLst>
          </p:cNvPr>
          <p:cNvSpPr/>
          <p:nvPr/>
        </p:nvSpPr>
        <p:spPr>
          <a:xfrm>
            <a:off x="1071714" y="8529018"/>
            <a:ext cx="8797635" cy="1009384"/>
          </a:xfrm>
          <a:prstGeom prst="rect">
            <a:avLst/>
          </a:prstGeom>
          <a:noFill/>
          <a:ln w="41275" cap="flat" cmpd="sng">
            <a:solidFill>
              <a:srgbClr val="E543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chemeClr val="lt1"/>
              </a:buClr>
              <a:buSzPts val="5200"/>
              <a:buFont typeface="Roboto Light"/>
              <a:buNone/>
            </a:pPr>
            <a:endParaRPr sz="5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2854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770;p61">
            <a:extLst>
              <a:ext uri="{FF2B5EF4-FFF2-40B4-BE49-F238E27FC236}">
                <a16:creationId xmlns:a16="http://schemas.microsoft.com/office/drawing/2014/main" id="{986C4C83-7DD1-4065-86F5-171791D428CC}"/>
              </a:ext>
            </a:extLst>
          </p:cNvPr>
          <p:cNvPicPr preferRelativeResize="0"/>
          <p:nvPr/>
        </p:nvPicPr>
        <p:blipFill rotWithShape="1">
          <a:blip r:embed="rId3">
            <a:alphaModFix/>
          </a:blip>
          <a:srcRect/>
          <a:stretch/>
        </p:blipFill>
        <p:spPr>
          <a:xfrm>
            <a:off x="-1087031" y="4267671"/>
            <a:ext cx="12040166" cy="9566316"/>
          </a:xfrm>
          <a:prstGeom prst="rect">
            <a:avLst/>
          </a:prstGeom>
          <a:noFill/>
          <a:ln>
            <a:noFill/>
          </a:ln>
        </p:spPr>
      </p:pic>
      <p:pic>
        <p:nvPicPr>
          <p:cNvPr id="3" name="Google Shape;771;p61">
            <a:extLst>
              <a:ext uri="{FF2B5EF4-FFF2-40B4-BE49-F238E27FC236}">
                <a16:creationId xmlns:a16="http://schemas.microsoft.com/office/drawing/2014/main" id="{FE2C2E7C-AB0F-43E7-9FC1-3184BAD2713B}"/>
              </a:ext>
            </a:extLst>
          </p:cNvPr>
          <p:cNvPicPr preferRelativeResize="0"/>
          <p:nvPr/>
        </p:nvPicPr>
        <p:blipFill rotWithShape="1">
          <a:blip r:embed="rId4">
            <a:alphaModFix/>
          </a:blip>
          <a:srcRect/>
          <a:stretch/>
        </p:blipFill>
        <p:spPr>
          <a:xfrm>
            <a:off x="15610828" y="3687098"/>
            <a:ext cx="5413698" cy="9744422"/>
          </a:xfrm>
          <a:prstGeom prst="rect">
            <a:avLst/>
          </a:prstGeom>
          <a:noFill/>
          <a:ln>
            <a:noFill/>
          </a:ln>
        </p:spPr>
      </p:pic>
      <p:sp>
        <p:nvSpPr>
          <p:cNvPr id="6" name="TextBox 5">
            <a:extLst>
              <a:ext uri="{FF2B5EF4-FFF2-40B4-BE49-F238E27FC236}">
                <a16:creationId xmlns:a16="http://schemas.microsoft.com/office/drawing/2014/main" id="{97A3CD20-549C-42D4-A88F-72CE1AA6C011}"/>
              </a:ext>
            </a:extLst>
          </p:cNvPr>
          <p:cNvSpPr txBox="1"/>
          <p:nvPr/>
        </p:nvSpPr>
        <p:spPr>
          <a:xfrm>
            <a:off x="793149" y="1257874"/>
            <a:ext cx="10757536" cy="2429224"/>
          </a:xfrm>
          <a:prstGeom prst="rect">
            <a:avLst/>
          </a:prstGeom>
          <a:noFill/>
          <a:ln>
            <a:solidFill>
              <a:srgbClr val="002F9F"/>
            </a:solidFill>
          </a:ln>
        </p:spPr>
        <p:txBody>
          <a:bodyPr wrap="square" lIns="182880" tIns="91440" rIns="182880" bIns="91440" rtlCol="0">
            <a:noAutofit/>
          </a:bodyPr>
          <a:lstStyle/>
          <a:p>
            <a:r>
              <a:rPr lang="en-US" sz="4800" b="1" dirty="0" err="1">
                <a:solidFill>
                  <a:srgbClr val="002F9F"/>
                </a:solidFill>
                <a:latin typeface="Poppins" panose="00000500000000000000" pitchFamily="2" charset="0"/>
                <a:cs typeface="Poppins" panose="00000500000000000000" pitchFamily="2" charset="0"/>
              </a:rPr>
              <a:t>ELMo</a:t>
            </a:r>
            <a:r>
              <a:rPr lang="en-US" sz="4800" b="1" dirty="0">
                <a:solidFill>
                  <a:srgbClr val="002F9F"/>
                </a:solidFill>
                <a:latin typeface="Poppins" panose="00000500000000000000" pitchFamily="2" charset="0"/>
                <a:cs typeface="Poppins" panose="00000500000000000000" pitchFamily="2" charset="0"/>
              </a:rPr>
              <a:t> (Mar 2018)</a:t>
            </a:r>
          </a:p>
          <a:p>
            <a:r>
              <a:rPr lang="en-US" sz="4800" b="1" dirty="0">
                <a:solidFill>
                  <a:srgbClr val="002F9F"/>
                </a:solidFill>
                <a:latin typeface="Poppins" panose="00000500000000000000" pitchFamily="2" charset="0"/>
                <a:cs typeface="Poppins" panose="00000500000000000000" pitchFamily="2" charset="0"/>
              </a:rPr>
              <a:t>E</a:t>
            </a:r>
            <a:r>
              <a:rPr lang="en-US" sz="4800" dirty="0">
                <a:solidFill>
                  <a:srgbClr val="002F9F"/>
                </a:solidFill>
                <a:latin typeface="Poppins" panose="00000500000000000000" pitchFamily="2" charset="0"/>
                <a:cs typeface="Poppins" panose="00000500000000000000" pitchFamily="2" charset="0"/>
              </a:rPr>
              <a:t>mbeddings for </a:t>
            </a:r>
            <a:r>
              <a:rPr lang="en-US" sz="4800" b="1" dirty="0">
                <a:solidFill>
                  <a:srgbClr val="002F9F"/>
                </a:solidFill>
                <a:latin typeface="Poppins" panose="00000500000000000000" pitchFamily="2" charset="0"/>
                <a:cs typeface="Poppins" panose="00000500000000000000" pitchFamily="2" charset="0"/>
              </a:rPr>
              <a:t>L</a:t>
            </a:r>
            <a:r>
              <a:rPr lang="en-US" sz="4800" dirty="0">
                <a:solidFill>
                  <a:srgbClr val="002F9F"/>
                </a:solidFill>
                <a:latin typeface="Poppins" panose="00000500000000000000" pitchFamily="2" charset="0"/>
                <a:cs typeface="Poppins" panose="00000500000000000000" pitchFamily="2" charset="0"/>
              </a:rPr>
              <a:t>anguage </a:t>
            </a:r>
            <a:r>
              <a:rPr lang="en-US" sz="4800" b="1" dirty="0">
                <a:solidFill>
                  <a:srgbClr val="002F9F"/>
                </a:solidFill>
                <a:latin typeface="Poppins" panose="00000500000000000000" pitchFamily="2" charset="0"/>
                <a:cs typeface="Poppins" panose="00000500000000000000" pitchFamily="2" charset="0"/>
              </a:rPr>
              <a:t>M</a:t>
            </a:r>
            <a:r>
              <a:rPr lang="en-US" sz="4800" dirty="0">
                <a:solidFill>
                  <a:srgbClr val="002F9F"/>
                </a:solidFill>
                <a:latin typeface="Poppins" panose="00000500000000000000" pitchFamily="2" charset="0"/>
                <a:cs typeface="Poppins" panose="00000500000000000000" pitchFamily="2" charset="0"/>
              </a:rPr>
              <a:t>odels</a:t>
            </a:r>
            <a:endParaRPr lang="en-US" sz="4800" b="1" dirty="0">
              <a:solidFill>
                <a:srgbClr val="002F9F"/>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9A49D3A6-DF3D-4EFB-92A7-549720ADA921}"/>
              </a:ext>
            </a:extLst>
          </p:cNvPr>
          <p:cNvSpPr txBox="1"/>
          <p:nvPr/>
        </p:nvSpPr>
        <p:spPr>
          <a:xfrm>
            <a:off x="12683973" y="1257874"/>
            <a:ext cx="11267408" cy="2429224"/>
          </a:xfrm>
          <a:prstGeom prst="rect">
            <a:avLst/>
          </a:prstGeom>
          <a:noFill/>
          <a:ln>
            <a:solidFill>
              <a:srgbClr val="002F9F"/>
            </a:solidFill>
          </a:ln>
        </p:spPr>
        <p:txBody>
          <a:bodyPr wrap="square" lIns="182880" tIns="91440" rIns="182880" bIns="91440" rtlCol="0">
            <a:noAutofit/>
          </a:bodyPr>
          <a:lstStyle/>
          <a:p>
            <a:r>
              <a:rPr lang="en-US" sz="4800" b="1" dirty="0">
                <a:solidFill>
                  <a:srgbClr val="002F9F"/>
                </a:solidFill>
                <a:latin typeface="Poppins" panose="00000500000000000000" pitchFamily="2" charset="0"/>
                <a:cs typeface="Poppins" panose="00000500000000000000" pitchFamily="2" charset="0"/>
              </a:rPr>
              <a:t>BERT (Oct 2018)</a:t>
            </a:r>
          </a:p>
          <a:p>
            <a:r>
              <a:rPr lang="en-US" sz="4800" b="1" dirty="0">
                <a:solidFill>
                  <a:srgbClr val="002F9F"/>
                </a:solidFill>
                <a:latin typeface="Poppins" panose="00000500000000000000" pitchFamily="2" charset="0"/>
                <a:cs typeface="Poppins" panose="00000500000000000000" pitchFamily="2" charset="0"/>
              </a:rPr>
              <a:t>B</a:t>
            </a:r>
            <a:r>
              <a:rPr lang="en-US" sz="4800" dirty="0">
                <a:solidFill>
                  <a:srgbClr val="002F9F"/>
                </a:solidFill>
                <a:latin typeface="Poppins" panose="00000500000000000000" pitchFamily="2" charset="0"/>
                <a:cs typeface="Poppins" panose="00000500000000000000" pitchFamily="2" charset="0"/>
              </a:rPr>
              <a:t>idirectional </a:t>
            </a:r>
            <a:r>
              <a:rPr lang="en-US" sz="4800" b="1" dirty="0">
                <a:solidFill>
                  <a:srgbClr val="002F9F"/>
                </a:solidFill>
                <a:latin typeface="Poppins" panose="00000500000000000000" pitchFamily="2" charset="0"/>
                <a:cs typeface="Poppins" panose="00000500000000000000" pitchFamily="2" charset="0"/>
              </a:rPr>
              <a:t>E</a:t>
            </a:r>
            <a:r>
              <a:rPr lang="en-US" sz="4800" dirty="0">
                <a:solidFill>
                  <a:srgbClr val="002F9F"/>
                </a:solidFill>
                <a:latin typeface="Poppins" panose="00000500000000000000" pitchFamily="2" charset="0"/>
                <a:cs typeface="Poppins" panose="00000500000000000000" pitchFamily="2" charset="0"/>
              </a:rPr>
              <a:t>ncoder </a:t>
            </a:r>
            <a:r>
              <a:rPr lang="en-US" sz="4800" b="1" dirty="0">
                <a:solidFill>
                  <a:srgbClr val="002F9F"/>
                </a:solidFill>
                <a:latin typeface="Poppins" panose="00000500000000000000" pitchFamily="2" charset="0"/>
                <a:cs typeface="Poppins" panose="00000500000000000000" pitchFamily="2" charset="0"/>
              </a:rPr>
              <a:t>R</a:t>
            </a:r>
            <a:r>
              <a:rPr lang="en-US" sz="4800" dirty="0">
                <a:solidFill>
                  <a:srgbClr val="002F9F"/>
                </a:solidFill>
                <a:latin typeface="Poppins" panose="00000500000000000000" pitchFamily="2" charset="0"/>
                <a:cs typeface="Poppins" panose="00000500000000000000" pitchFamily="2" charset="0"/>
              </a:rPr>
              <a:t>epresentations from </a:t>
            </a:r>
            <a:r>
              <a:rPr lang="en-US" sz="4800" b="1" dirty="0">
                <a:solidFill>
                  <a:srgbClr val="002F9F"/>
                </a:solidFill>
                <a:latin typeface="Poppins" panose="00000500000000000000" pitchFamily="2" charset="0"/>
                <a:cs typeface="Poppins" panose="00000500000000000000" pitchFamily="2" charset="0"/>
              </a:rPr>
              <a:t>T</a:t>
            </a:r>
            <a:r>
              <a:rPr lang="en-US" sz="4800" dirty="0">
                <a:solidFill>
                  <a:srgbClr val="002F9F"/>
                </a:solidFill>
                <a:latin typeface="Poppins" panose="00000500000000000000" pitchFamily="2" charset="0"/>
                <a:cs typeface="Poppins" panose="00000500000000000000" pitchFamily="2" charset="0"/>
              </a:rPr>
              <a:t>ransformers</a:t>
            </a:r>
            <a:endParaRPr lang="en-US" sz="4800" b="1" dirty="0">
              <a:solidFill>
                <a:srgbClr val="002F9F"/>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778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6D78-8078-4722-B0F9-A7B594310A4E}"/>
              </a:ext>
            </a:extLst>
          </p:cNvPr>
          <p:cNvSpPr>
            <a:spLocks noGrp="1"/>
          </p:cNvSpPr>
          <p:nvPr>
            <p:ph type="title"/>
          </p:nvPr>
        </p:nvSpPr>
        <p:spPr>
          <a:xfrm>
            <a:off x="1071715" y="1082409"/>
            <a:ext cx="5372385" cy="962630"/>
          </a:xfrm>
        </p:spPr>
        <p:txBody>
          <a:bodyPr/>
          <a:lstStyle/>
          <a:p>
            <a:r>
              <a:rPr lang="en-US" sz="7200" b="1" dirty="0">
                <a:solidFill>
                  <a:srgbClr val="002F9F"/>
                </a:solidFill>
              </a:rPr>
              <a:t>Interest</a:t>
            </a:r>
          </a:p>
        </p:txBody>
      </p:sp>
      <p:pic>
        <p:nvPicPr>
          <p:cNvPr id="3" name="Google Shape;749;p59">
            <a:extLst>
              <a:ext uri="{FF2B5EF4-FFF2-40B4-BE49-F238E27FC236}">
                <a16:creationId xmlns:a16="http://schemas.microsoft.com/office/drawing/2014/main" id="{2A609213-4701-485C-9EB9-EFB9410E908B}"/>
              </a:ext>
            </a:extLst>
          </p:cNvPr>
          <p:cNvPicPr preferRelativeResize="0"/>
          <p:nvPr/>
        </p:nvPicPr>
        <p:blipFill rotWithShape="1">
          <a:blip r:embed="rId3">
            <a:alphaModFix/>
          </a:blip>
          <a:srcRect l="24979" t="7518" r="39308" b="89164"/>
          <a:stretch/>
        </p:blipFill>
        <p:spPr>
          <a:xfrm>
            <a:off x="1071716" y="2045039"/>
            <a:ext cx="8797636" cy="1981608"/>
          </a:xfrm>
          <a:prstGeom prst="rect">
            <a:avLst/>
          </a:prstGeom>
          <a:noFill/>
          <a:ln>
            <a:noFill/>
          </a:ln>
        </p:spPr>
      </p:pic>
      <p:pic>
        <p:nvPicPr>
          <p:cNvPr id="4" name="Google Shape;751;p59">
            <a:extLst>
              <a:ext uri="{FF2B5EF4-FFF2-40B4-BE49-F238E27FC236}">
                <a16:creationId xmlns:a16="http://schemas.microsoft.com/office/drawing/2014/main" id="{BB989CAF-BA4B-4447-910D-3DBCBB800F9B}"/>
              </a:ext>
            </a:extLst>
          </p:cNvPr>
          <p:cNvPicPr preferRelativeResize="0"/>
          <p:nvPr/>
        </p:nvPicPr>
        <p:blipFill rotWithShape="1">
          <a:blip r:embed="rId3">
            <a:alphaModFix/>
          </a:blip>
          <a:srcRect l="24979" t="15321" r="39308" b="69719"/>
          <a:stretch/>
        </p:blipFill>
        <p:spPr>
          <a:xfrm>
            <a:off x="1071717" y="4026647"/>
            <a:ext cx="8797636" cy="8936744"/>
          </a:xfrm>
          <a:prstGeom prst="rect">
            <a:avLst/>
          </a:prstGeom>
          <a:noFill/>
          <a:ln>
            <a:noFill/>
          </a:ln>
        </p:spPr>
      </p:pic>
      <p:pic>
        <p:nvPicPr>
          <p:cNvPr id="5" name="Google Shape;753;p59">
            <a:extLst>
              <a:ext uri="{FF2B5EF4-FFF2-40B4-BE49-F238E27FC236}">
                <a16:creationId xmlns:a16="http://schemas.microsoft.com/office/drawing/2014/main" id="{FBAC4CE1-B673-49D7-BCC9-F900BE60C4B2}"/>
              </a:ext>
            </a:extLst>
          </p:cNvPr>
          <p:cNvPicPr preferRelativeResize="0"/>
          <p:nvPr/>
        </p:nvPicPr>
        <p:blipFill rotWithShape="1">
          <a:blip r:embed="rId3">
            <a:alphaModFix/>
          </a:blip>
          <a:srcRect l="24979" t="22789" r="39308" b="75501"/>
          <a:stretch/>
        </p:blipFill>
        <p:spPr>
          <a:xfrm>
            <a:off x="4067995" y="4738582"/>
            <a:ext cx="18253562" cy="2119418"/>
          </a:xfrm>
          <a:prstGeom prst="rect">
            <a:avLst/>
          </a:prstGeom>
          <a:noFill/>
          <a:ln>
            <a:noFill/>
          </a:ln>
        </p:spPr>
      </p:pic>
      <p:sp>
        <p:nvSpPr>
          <p:cNvPr id="6" name="Google Shape;746;p59">
            <a:extLst>
              <a:ext uri="{FF2B5EF4-FFF2-40B4-BE49-F238E27FC236}">
                <a16:creationId xmlns:a16="http://schemas.microsoft.com/office/drawing/2014/main" id="{BDC407DA-1149-4AE3-A326-5EB0CB780DFE}"/>
              </a:ext>
            </a:extLst>
          </p:cNvPr>
          <p:cNvSpPr txBox="1"/>
          <p:nvPr/>
        </p:nvSpPr>
        <p:spPr>
          <a:xfrm>
            <a:off x="10493371" y="7270322"/>
            <a:ext cx="12818912" cy="1421887"/>
          </a:xfrm>
          <a:prstGeom prst="rect">
            <a:avLst/>
          </a:prstGeom>
          <a:noFill/>
          <a:ln>
            <a:noFill/>
          </a:ln>
        </p:spPr>
        <p:txBody>
          <a:bodyPr spcFirstLastPara="1" wrap="square" lIns="91425" tIns="45700" rIns="91425" bIns="45700" anchor="t" anchorCtr="0">
            <a:spAutoFit/>
          </a:bodyPr>
          <a:lstStyle/>
          <a:p>
            <a:pPr lvl="0">
              <a:lnSpc>
                <a:spcPct val="120000"/>
              </a:lnSpc>
              <a:buClr>
                <a:srgbClr val="E54333"/>
              </a:buClr>
              <a:buSzPts val="3600"/>
            </a:pPr>
            <a:r>
              <a:rPr lang="en-US" sz="3600" b="1" dirty="0">
                <a:solidFill>
                  <a:srgbClr val="E72B3C"/>
                </a:solidFill>
                <a:latin typeface="Poppins" panose="00000500000000000000" pitchFamily="2" charset="0"/>
                <a:ea typeface="Roboto Light"/>
                <a:cs typeface="Poppins" panose="00000500000000000000" pitchFamily="2" charset="0"/>
                <a:sym typeface="Roboto Light"/>
              </a:rPr>
              <a:t>Solution 3: combine</a:t>
            </a:r>
          </a:p>
          <a:p>
            <a:pPr lvl="0">
              <a:lnSpc>
                <a:spcPct val="120000"/>
              </a:lnSpc>
              <a:buClr>
                <a:srgbClr val="E54333"/>
              </a:buClr>
              <a:buSzPts val="3600"/>
            </a:pPr>
            <a:r>
              <a:rPr lang="en-US" sz="3600" dirty="0">
                <a:solidFill>
                  <a:srgbClr val="002F9F"/>
                </a:solidFill>
                <a:latin typeface="Poppins" panose="00000500000000000000" pitchFamily="2" charset="0"/>
                <a:ea typeface="Roboto Light"/>
                <a:cs typeface="Poppins" panose="00000500000000000000" pitchFamily="2" charset="0"/>
                <a:sym typeface="Roboto Light"/>
              </a:rPr>
              <a:t>Fine-tune language models based on domain data</a:t>
            </a:r>
          </a:p>
        </p:txBody>
      </p:sp>
      <p:sp>
        <p:nvSpPr>
          <p:cNvPr id="9" name="Google Shape;752;p59">
            <a:extLst>
              <a:ext uri="{FF2B5EF4-FFF2-40B4-BE49-F238E27FC236}">
                <a16:creationId xmlns:a16="http://schemas.microsoft.com/office/drawing/2014/main" id="{14C4E7DD-6EE4-402F-9B10-9D79CB91BC3A}"/>
              </a:ext>
            </a:extLst>
          </p:cNvPr>
          <p:cNvSpPr/>
          <p:nvPr/>
        </p:nvSpPr>
        <p:spPr>
          <a:xfrm>
            <a:off x="1071714" y="8529018"/>
            <a:ext cx="8797635" cy="1009384"/>
          </a:xfrm>
          <a:prstGeom prst="rect">
            <a:avLst/>
          </a:prstGeom>
          <a:noFill/>
          <a:ln w="41275" cap="flat" cmpd="sng">
            <a:solidFill>
              <a:srgbClr val="E543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chemeClr val="lt1"/>
              </a:buClr>
              <a:buSzPts val="5200"/>
              <a:buFont typeface="Roboto Light"/>
              <a:buNone/>
            </a:pPr>
            <a:endParaRPr sz="5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83685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B4EE-BB1B-45CC-B85E-24B19D0A49B1}"/>
              </a:ext>
            </a:extLst>
          </p:cNvPr>
          <p:cNvSpPr>
            <a:spLocks noGrp="1"/>
          </p:cNvSpPr>
          <p:nvPr>
            <p:ph type="title"/>
          </p:nvPr>
        </p:nvSpPr>
        <p:spPr/>
        <p:txBody>
          <a:bodyPr/>
          <a:lstStyle/>
          <a:p>
            <a:r>
              <a:rPr lang="en-US" dirty="0"/>
              <a:t>Mandatory Preparation for next lesson</a:t>
            </a:r>
          </a:p>
        </p:txBody>
      </p:sp>
      <p:sp>
        <p:nvSpPr>
          <p:cNvPr id="5" name="Google Shape;699;p52">
            <a:extLst>
              <a:ext uri="{FF2B5EF4-FFF2-40B4-BE49-F238E27FC236}">
                <a16:creationId xmlns:a16="http://schemas.microsoft.com/office/drawing/2014/main" id="{3D1DCE1A-3E3B-43A2-9344-26CBDA93E463}"/>
              </a:ext>
            </a:extLst>
          </p:cNvPr>
          <p:cNvSpPr txBox="1">
            <a:spLocks noGrp="1"/>
          </p:cNvSpPr>
          <p:nvPr>
            <p:ph type="body" idx="1"/>
          </p:nvPr>
        </p:nvSpPr>
        <p:spPr>
          <a:xfrm>
            <a:off x="1528461" y="3651250"/>
            <a:ext cx="21179139" cy="9425314"/>
          </a:xfrm>
          <a:prstGeom prst="rect">
            <a:avLst/>
          </a:prstGeom>
          <a:noFill/>
          <a:ln>
            <a:noFill/>
          </a:ln>
        </p:spPr>
        <p:txBody>
          <a:bodyPr spcFirstLastPara="1" wrap="square" lIns="91425" tIns="45700" rIns="91425" bIns="45700" anchor="t" anchorCtr="0">
            <a:noAutofit/>
          </a:bodyPr>
          <a:lstStyle/>
          <a:p>
            <a:pPr marL="0" lvl="0" indent="0" rtl="0">
              <a:lnSpc>
                <a:spcPts val="4600"/>
              </a:lnSpc>
              <a:spcBef>
                <a:spcPts val="1000"/>
              </a:spcBef>
              <a:spcAft>
                <a:spcPts val="0"/>
              </a:spcAft>
              <a:buClr>
                <a:schemeClr val="dk1"/>
              </a:buClr>
              <a:buSzPts val="3600"/>
              <a:buNone/>
            </a:pPr>
            <a:r>
              <a:rPr lang="en-GB" dirty="0">
                <a:solidFill>
                  <a:srgbClr val="0D1E25"/>
                </a:solidFill>
              </a:rPr>
              <a:t>Required</a:t>
            </a:r>
            <a:endParaRPr u="sng" dirty="0">
              <a:solidFill>
                <a:srgbClr val="0D1E25"/>
              </a:solidFill>
              <a:hlinkClick r:id="rId2">
                <a:extLst>
                  <a:ext uri="{A12FA001-AC4F-418D-AE19-62706E023703}">
                    <ahyp:hlinkClr xmlns:ahyp="http://schemas.microsoft.com/office/drawing/2018/hyperlinkcolor" val="tx"/>
                  </a:ext>
                </a:extLst>
              </a:hlinkClick>
            </a:endParaRPr>
          </a:p>
          <a:p>
            <a:pPr marL="742950" lvl="0" indent="-742950" rtl="0">
              <a:lnSpc>
                <a:spcPts val="4600"/>
              </a:lnSpc>
              <a:spcBef>
                <a:spcPts val="1000"/>
              </a:spcBef>
              <a:spcAft>
                <a:spcPts val="0"/>
              </a:spcAft>
              <a:buClr>
                <a:srgbClr val="025EFF"/>
              </a:buClr>
              <a:buSzPts val="3600"/>
              <a:buFont typeface="+mj-lt"/>
              <a:buAutoNum type="arabicPeriod"/>
            </a:pPr>
            <a:r>
              <a:rPr lang="en-GB" dirty="0">
                <a:solidFill>
                  <a:srgbClr val="0D1E25"/>
                </a:solidFill>
              </a:rPr>
              <a:t>Financial times’ intro to Generative AI </a:t>
            </a:r>
            <a:r>
              <a:rPr lang="en-GB" dirty="0">
                <a:solidFill>
                  <a:srgbClr val="0D1E25"/>
                </a:solidFill>
                <a:hlinkClick r:id="rId3"/>
              </a:rPr>
              <a:t>https://ig.ft.com/generative-ai/</a:t>
            </a:r>
            <a:endParaRPr lang="en-GB" dirty="0">
              <a:solidFill>
                <a:srgbClr val="0D1E25"/>
              </a:solidFill>
            </a:endParaRPr>
          </a:p>
          <a:p>
            <a:pPr marL="742950" lvl="0" indent="-742950" rtl="0">
              <a:lnSpc>
                <a:spcPts val="4600"/>
              </a:lnSpc>
              <a:spcBef>
                <a:spcPts val="1000"/>
              </a:spcBef>
              <a:spcAft>
                <a:spcPts val="0"/>
              </a:spcAft>
              <a:buClr>
                <a:srgbClr val="025EFF"/>
              </a:buClr>
              <a:buSzPts val="3600"/>
              <a:buFont typeface="+mj-lt"/>
              <a:buAutoNum type="arabicPeriod"/>
            </a:pPr>
            <a:r>
              <a:rPr lang="en-GB" dirty="0">
                <a:solidFill>
                  <a:srgbClr val="0D1E25"/>
                </a:solidFill>
              </a:rPr>
              <a:t>Attention</a:t>
            </a:r>
            <a:r>
              <a:rPr lang="en-GB" dirty="0">
                <a:solidFill>
                  <a:srgbClr val="002F9F"/>
                </a:solidFill>
              </a:rPr>
              <a:t>: </a:t>
            </a:r>
            <a:r>
              <a:rPr lang="en-GB" u="sng" dirty="0">
                <a:solidFill>
                  <a:srgbClr val="025EFF"/>
                </a:solidFill>
                <a:hlinkClick r:id="rId4">
                  <a:extLst>
                    <a:ext uri="{A12FA001-AC4F-418D-AE19-62706E023703}">
                      <ahyp:hlinkClr xmlns:ahyp="http://schemas.microsoft.com/office/drawing/2018/hyperlinkcolor" val="tx"/>
                    </a:ext>
                  </a:extLst>
                </a:hlinkClick>
              </a:rPr>
              <a:t>https://jalammar.github.io/visualizing-neural-machine-translation-mechanics-of-seq2seq-models-with-attention/</a:t>
            </a:r>
            <a:endParaRPr dirty="0">
              <a:solidFill>
                <a:srgbClr val="025EFF"/>
              </a:solidFill>
            </a:endParaRPr>
          </a:p>
          <a:p>
            <a:pPr marL="742950" lvl="0" indent="-742950" rtl="0">
              <a:lnSpc>
                <a:spcPts val="4600"/>
              </a:lnSpc>
              <a:spcBef>
                <a:spcPts val="1000"/>
              </a:spcBef>
              <a:spcAft>
                <a:spcPts val="0"/>
              </a:spcAft>
              <a:buClr>
                <a:srgbClr val="025EFF"/>
              </a:buClr>
              <a:buSzPts val="3600"/>
              <a:buFont typeface="+mj-lt"/>
              <a:buAutoNum type="arabicPeriod"/>
            </a:pPr>
            <a:r>
              <a:rPr lang="en-GB" dirty="0">
                <a:solidFill>
                  <a:srgbClr val="0D1E25"/>
                </a:solidFill>
              </a:rPr>
              <a:t>Transformers - theory </a:t>
            </a:r>
            <a:r>
              <a:rPr lang="en-GB" u="sng" dirty="0">
                <a:solidFill>
                  <a:srgbClr val="025EFF"/>
                </a:solidFill>
                <a:hlinkClick r:id="rId5">
                  <a:extLst>
                    <a:ext uri="{A12FA001-AC4F-418D-AE19-62706E023703}">
                      <ahyp:hlinkClr xmlns:ahyp="http://schemas.microsoft.com/office/drawing/2018/hyperlinkcolor" val="tx"/>
                    </a:ext>
                  </a:extLst>
                </a:hlinkClick>
              </a:rPr>
              <a:t>https://jalammar.github.io/illustrated-transformer/</a:t>
            </a:r>
            <a:endParaRPr dirty="0">
              <a:solidFill>
                <a:srgbClr val="025EFF"/>
              </a:solidFill>
            </a:endParaRPr>
          </a:p>
          <a:p>
            <a:pPr marL="0" lvl="0" indent="0" rtl="0">
              <a:lnSpc>
                <a:spcPts val="4600"/>
              </a:lnSpc>
              <a:spcBef>
                <a:spcPts val="1000"/>
              </a:spcBef>
              <a:spcAft>
                <a:spcPts val="0"/>
              </a:spcAft>
              <a:buClr>
                <a:schemeClr val="dk1"/>
              </a:buClr>
              <a:buSzPts val="3600"/>
              <a:buNone/>
            </a:pPr>
            <a:endParaRPr dirty="0">
              <a:solidFill>
                <a:srgbClr val="0D1E25"/>
              </a:solidFill>
            </a:endParaRPr>
          </a:p>
          <a:p>
            <a:pPr marL="0" lvl="0" indent="0" rtl="0">
              <a:lnSpc>
                <a:spcPts val="4600"/>
              </a:lnSpc>
              <a:spcBef>
                <a:spcPts val="1000"/>
              </a:spcBef>
              <a:spcAft>
                <a:spcPts val="0"/>
              </a:spcAft>
              <a:buClr>
                <a:schemeClr val="dk1"/>
              </a:buClr>
              <a:buSzPts val="3600"/>
              <a:buNone/>
            </a:pPr>
            <a:r>
              <a:rPr lang="en-GB" dirty="0">
                <a:solidFill>
                  <a:srgbClr val="0D1E25"/>
                </a:solidFill>
              </a:rPr>
              <a:t>Optional: actual code implementations</a:t>
            </a:r>
            <a:endParaRPr u="sng" dirty="0">
              <a:solidFill>
                <a:srgbClr val="0D1E25"/>
              </a:solidFill>
              <a:hlinkClick r:id="rId2">
                <a:extLst>
                  <a:ext uri="{A12FA001-AC4F-418D-AE19-62706E023703}">
                    <ahyp:hlinkClr xmlns:ahyp="http://schemas.microsoft.com/office/drawing/2018/hyperlinkcolor" val="tx"/>
                  </a:ext>
                </a:extLst>
              </a:hlinkClick>
            </a:endParaRPr>
          </a:p>
          <a:p>
            <a:pPr marL="228600" lvl="0" indent="-228600" rtl="0">
              <a:lnSpc>
                <a:spcPts val="4600"/>
              </a:lnSpc>
              <a:spcBef>
                <a:spcPts val="1000"/>
              </a:spcBef>
              <a:spcAft>
                <a:spcPts val="0"/>
              </a:spcAft>
              <a:buClr>
                <a:srgbClr val="025EFF"/>
              </a:buClr>
              <a:buSzPts val="3600"/>
              <a:buChar char="•"/>
            </a:pPr>
            <a:r>
              <a:rPr lang="en-GB" u="sng" dirty="0">
                <a:solidFill>
                  <a:srgbClr val="025EFF"/>
                </a:solidFill>
                <a:hlinkClick r:id="rId2">
                  <a:extLst>
                    <a:ext uri="{A12FA001-AC4F-418D-AE19-62706E023703}">
                      <ahyp:hlinkClr xmlns:ahyp="http://schemas.microsoft.com/office/drawing/2018/hyperlinkcolor" val="tx"/>
                    </a:ext>
                  </a:extLst>
                </a:hlinkClick>
              </a:rPr>
              <a:t>https://nn.labml.ai/transformers/mha.html</a:t>
            </a:r>
            <a:r>
              <a:rPr lang="en-GB" dirty="0">
                <a:solidFill>
                  <a:srgbClr val="025EFF"/>
                </a:solidFill>
              </a:rPr>
              <a:t> </a:t>
            </a:r>
            <a:endParaRPr dirty="0">
              <a:solidFill>
                <a:srgbClr val="025EFF"/>
              </a:solidFill>
            </a:endParaRPr>
          </a:p>
          <a:p>
            <a:pPr marL="228600" lvl="0" indent="-228600" rtl="0">
              <a:lnSpc>
                <a:spcPts val="4600"/>
              </a:lnSpc>
              <a:spcBef>
                <a:spcPts val="1000"/>
              </a:spcBef>
              <a:spcAft>
                <a:spcPts val="0"/>
              </a:spcAft>
              <a:buClr>
                <a:srgbClr val="025EFF"/>
              </a:buClr>
              <a:buSzPts val="3600"/>
              <a:buChar char="•"/>
            </a:pPr>
            <a:r>
              <a:rPr lang="en-GB" u="sng" dirty="0">
                <a:solidFill>
                  <a:srgbClr val="025EFF"/>
                </a:solidFill>
                <a:hlinkClick r:id="rId6">
                  <a:extLst>
                    <a:ext uri="{A12FA001-AC4F-418D-AE19-62706E023703}">
                      <ahyp:hlinkClr xmlns:ahyp="http://schemas.microsoft.com/office/drawing/2018/hyperlinkcolor" val="tx"/>
                    </a:ext>
                  </a:extLst>
                </a:hlinkClick>
              </a:rPr>
              <a:t>https://nn.labml.ai/transformers/positional_encoding.html</a:t>
            </a:r>
            <a:r>
              <a:rPr lang="en-GB" dirty="0">
                <a:solidFill>
                  <a:srgbClr val="025EFF"/>
                </a:solidFill>
              </a:rPr>
              <a:t> </a:t>
            </a:r>
            <a:endParaRPr dirty="0">
              <a:solidFill>
                <a:srgbClr val="025EFF"/>
              </a:solidFill>
            </a:endParaRPr>
          </a:p>
          <a:p>
            <a:pPr marL="228600" lvl="0" indent="-228600" rtl="0">
              <a:lnSpc>
                <a:spcPts val="4600"/>
              </a:lnSpc>
              <a:spcBef>
                <a:spcPts val="1000"/>
              </a:spcBef>
              <a:spcAft>
                <a:spcPts val="0"/>
              </a:spcAft>
              <a:buClr>
                <a:srgbClr val="025EFF"/>
              </a:buClr>
              <a:buSzPts val="3600"/>
              <a:buChar char="•"/>
            </a:pPr>
            <a:r>
              <a:rPr lang="en-GB" u="sng" dirty="0">
                <a:solidFill>
                  <a:srgbClr val="025EFF"/>
                </a:solidFill>
                <a:hlinkClick r:id="rId7">
                  <a:extLst>
                    <a:ext uri="{A12FA001-AC4F-418D-AE19-62706E023703}">
                      <ahyp:hlinkClr xmlns:ahyp="http://schemas.microsoft.com/office/drawing/2018/hyperlinkcolor" val="tx"/>
                    </a:ext>
                  </a:extLst>
                </a:hlinkClick>
              </a:rPr>
              <a:t>https://nn.labml.ai/transformers/models.html#section-7</a:t>
            </a:r>
            <a:r>
              <a:rPr lang="en-GB" dirty="0">
                <a:solidFill>
                  <a:srgbClr val="025EFF"/>
                </a:solidFill>
              </a:rPr>
              <a:t> </a:t>
            </a:r>
          </a:p>
          <a:p>
            <a:pPr marL="228600" lvl="0" indent="-228600" rtl="0">
              <a:lnSpc>
                <a:spcPts val="4600"/>
              </a:lnSpc>
              <a:spcBef>
                <a:spcPts val="1000"/>
              </a:spcBef>
              <a:spcAft>
                <a:spcPts val="0"/>
              </a:spcAft>
              <a:buClr>
                <a:srgbClr val="025EFF"/>
              </a:buClr>
              <a:buSzPts val="3600"/>
              <a:buChar char="•"/>
            </a:pPr>
            <a:r>
              <a:rPr lang="en-GB" dirty="0">
                <a:solidFill>
                  <a:srgbClr val="025EFF"/>
                </a:solidFill>
                <a:hlinkClick r:id="rId8"/>
              </a:rPr>
              <a:t>https://jaykmody.com/blog/gpt-from-scratch/</a:t>
            </a:r>
            <a:endParaRPr lang="en-GB" dirty="0">
              <a:solidFill>
                <a:srgbClr val="025EFF"/>
              </a:solidFill>
            </a:endParaRPr>
          </a:p>
          <a:p>
            <a:pPr marL="228600" lvl="0" indent="-228600" rtl="0">
              <a:lnSpc>
                <a:spcPts val="4600"/>
              </a:lnSpc>
              <a:spcBef>
                <a:spcPts val="1000"/>
              </a:spcBef>
              <a:spcAft>
                <a:spcPts val="0"/>
              </a:spcAft>
              <a:buClr>
                <a:srgbClr val="025EFF"/>
              </a:buClr>
              <a:buSzPts val="3600"/>
              <a:buChar char="•"/>
            </a:pPr>
            <a:r>
              <a:rPr lang="en-GB" dirty="0">
                <a:solidFill>
                  <a:srgbClr val="025EFF"/>
                </a:solidFill>
              </a:rPr>
              <a:t>Math details: </a:t>
            </a:r>
            <a:r>
              <a:rPr lang="en-GB" dirty="0">
                <a:solidFill>
                  <a:srgbClr val="025EFF"/>
                </a:solidFill>
                <a:hlinkClick r:id="rId9"/>
              </a:rPr>
              <a:t>https://osanseviero.github.io/hackerllama/blog/posts/random_transformer/</a:t>
            </a:r>
            <a:endParaRPr lang="en-GB" dirty="0">
              <a:solidFill>
                <a:srgbClr val="025EFF"/>
              </a:solidFill>
            </a:endParaRPr>
          </a:p>
          <a:p>
            <a:pPr marL="228600" lvl="0" indent="-228600" rtl="0">
              <a:lnSpc>
                <a:spcPts val="4600"/>
              </a:lnSpc>
              <a:spcBef>
                <a:spcPts val="1000"/>
              </a:spcBef>
              <a:spcAft>
                <a:spcPts val="0"/>
              </a:spcAft>
              <a:buClr>
                <a:srgbClr val="025EFF"/>
              </a:buClr>
              <a:buSzPts val="3600"/>
              <a:buChar char="•"/>
            </a:pPr>
            <a:endParaRPr lang="en-GB" dirty="0">
              <a:solidFill>
                <a:srgbClr val="025EFF"/>
              </a:solidFill>
            </a:endParaRPr>
          </a:p>
          <a:p>
            <a:pPr marL="228600" lvl="0" indent="-228600" rtl="0">
              <a:lnSpc>
                <a:spcPts val="4600"/>
              </a:lnSpc>
              <a:spcBef>
                <a:spcPts val="1000"/>
              </a:spcBef>
              <a:spcAft>
                <a:spcPts val="0"/>
              </a:spcAft>
              <a:buClr>
                <a:srgbClr val="025EFF"/>
              </a:buClr>
              <a:buSzPts val="3600"/>
              <a:buChar char="•"/>
            </a:pPr>
            <a:endParaRPr dirty="0">
              <a:solidFill>
                <a:srgbClr val="025EFF"/>
              </a:solidFill>
            </a:endParaRPr>
          </a:p>
        </p:txBody>
      </p:sp>
    </p:spTree>
    <p:extLst>
      <p:ext uri="{BB962C8B-B14F-4D97-AF65-F5344CB8AC3E}">
        <p14:creationId xmlns:p14="http://schemas.microsoft.com/office/powerpoint/2010/main" val="334606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A0C5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51384-C4A0-BE82-DE7A-5F64FCC70C0A}"/>
              </a:ext>
            </a:extLst>
          </p:cNvPr>
          <p:cNvPicPr>
            <a:picLocks noChangeAspect="1"/>
          </p:cNvPicPr>
          <p:nvPr/>
        </p:nvPicPr>
        <p:blipFill rotWithShape="1">
          <a:blip r:embed="rId2">
            <a:extLst>
              <a:ext uri="{28A0092B-C50C-407E-A947-70E740481C1C}">
                <a14:useLocalDpi xmlns:a14="http://schemas.microsoft.com/office/drawing/2010/main" val="0"/>
              </a:ext>
            </a:extLst>
          </a:blip>
          <a:srcRect l="-2609" t="29645" r="28046" b="43928"/>
          <a:stretch/>
        </p:blipFill>
        <p:spPr>
          <a:xfrm flipV="1">
            <a:off x="6202356" y="1"/>
            <a:ext cx="18181644" cy="4296018"/>
          </a:xfrm>
          <a:prstGeom prst="rect">
            <a:avLst/>
          </a:prstGeom>
        </p:spPr>
      </p:pic>
      <p:pic>
        <p:nvPicPr>
          <p:cNvPr id="3" name="Picture 2">
            <a:extLst>
              <a:ext uri="{FF2B5EF4-FFF2-40B4-BE49-F238E27FC236}">
                <a16:creationId xmlns:a16="http://schemas.microsoft.com/office/drawing/2014/main" id="{8AAB7D5C-A08D-3AD7-32A4-F462C610F5DE}"/>
              </a:ext>
            </a:extLst>
          </p:cNvPr>
          <p:cNvPicPr>
            <a:picLocks noChangeAspect="1"/>
          </p:cNvPicPr>
          <p:nvPr/>
        </p:nvPicPr>
        <p:blipFill rotWithShape="1">
          <a:blip r:embed="rId2">
            <a:extLst>
              <a:ext uri="{28A0092B-C50C-407E-A947-70E740481C1C}">
                <a14:useLocalDpi xmlns:a14="http://schemas.microsoft.com/office/drawing/2010/main" val="0"/>
              </a:ext>
            </a:extLst>
          </a:blip>
          <a:srcRect t="33022" b="36705"/>
          <a:stretch/>
        </p:blipFill>
        <p:spPr>
          <a:xfrm>
            <a:off x="0" y="8794871"/>
            <a:ext cx="24384000" cy="4921130"/>
          </a:xfrm>
          <a:prstGeom prst="rect">
            <a:avLst/>
          </a:prstGeom>
        </p:spPr>
      </p:pic>
      <p:sp>
        <p:nvSpPr>
          <p:cNvPr id="6" name="Rectangle 5">
            <a:extLst>
              <a:ext uri="{FF2B5EF4-FFF2-40B4-BE49-F238E27FC236}">
                <a16:creationId xmlns:a16="http://schemas.microsoft.com/office/drawing/2014/main" id="{A89F0689-A2C8-43D9-FC8D-D0DFDF00FDC3}"/>
              </a:ext>
            </a:extLst>
          </p:cNvPr>
          <p:cNvSpPr/>
          <p:nvPr/>
        </p:nvSpPr>
        <p:spPr>
          <a:xfrm>
            <a:off x="37569848" y="-219396"/>
            <a:ext cx="1828800" cy="1828800"/>
          </a:xfrm>
          <a:prstGeom prst="rect">
            <a:avLst/>
          </a:prstGeom>
          <a:solidFill>
            <a:srgbClr val="0A0C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7" name="Rectangle 6">
            <a:extLst>
              <a:ext uri="{FF2B5EF4-FFF2-40B4-BE49-F238E27FC236}">
                <a16:creationId xmlns:a16="http://schemas.microsoft.com/office/drawing/2014/main" id="{8DD1092D-EA82-BB84-50DA-E703D7A92DFE}"/>
              </a:ext>
            </a:extLst>
          </p:cNvPr>
          <p:cNvSpPr/>
          <p:nvPr/>
        </p:nvSpPr>
        <p:spPr>
          <a:xfrm>
            <a:off x="37569848" y="2215714"/>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8" name="Rectangle 7">
            <a:extLst>
              <a:ext uri="{FF2B5EF4-FFF2-40B4-BE49-F238E27FC236}">
                <a16:creationId xmlns:a16="http://schemas.microsoft.com/office/drawing/2014/main" id="{F62F987E-E258-5C1C-7B94-8F01DB81C509}"/>
              </a:ext>
            </a:extLst>
          </p:cNvPr>
          <p:cNvSpPr/>
          <p:nvPr/>
        </p:nvSpPr>
        <p:spPr>
          <a:xfrm>
            <a:off x="37569848" y="4398236"/>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9" name="Rectangle 8">
            <a:extLst>
              <a:ext uri="{FF2B5EF4-FFF2-40B4-BE49-F238E27FC236}">
                <a16:creationId xmlns:a16="http://schemas.microsoft.com/office/drawing/2014/main" id="{6678DC18-5A1C-6C96-AC58-AEC0B65088F8}"/>
              </a:ext>
            </a:extLst>
          </p:cNvPr>
          <p:cNvSpPr/>
          <p:nvPr/>
        </p:nvSpPr>
        <p:spPr>
          <a:xfrm>
            <a:off x="37487226" y="6667062"/>
            <a:ext cx="1828800" cy="1828800"/>
          </a:xfrm>
          <a:prstGeom prst="rect">
            <a:avLst/>
          </a:prstGeom>
          <a:solidFill>
            <a:srgbClr val="A4A4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10" name="Rectangle 9">
            <a:extLst>
              <a:ext uri="{FF2B5EF4-FFF2-40B4-BE49-F238E27FC236}">
                <a16:creationId xmlns:a16="http://schemas.microsoft.com/office/drawing/2014/main" id="{22F4250E-F0DB-2181-C644-97E6ECCF2164}"/>
              </a:ext>
            </a:extLst>
          </p:cNvPr>
          <p:cNvSpPr/>
          <p:nvPr/>
        </p:nvSpPr>
        <p:spPr>
          <a:xfrm>
            <a:off x="37487224" y="8958800"/>
            <a:ext cx="1828800" cy="1828800"/>
          </a:xfrm>
          <a:prstGeom prst="rect">
            <a:avLst/>
          </a:prstGeom>
          <a:solidFill>
            <a:srgbClr val="000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5" name="Oval 4">
            <a:extLst>
              <a:ext uri="{FF2B5EF4-FFF2-40B4-BE49-F238E27FC236}">
                <a16:creationId xmlns:a16="http://schemas.microsoft.com/office/drawing/2014/main" id="{D87162CE-9B96-30F1-DDAA-3BA703B6D9F5}"/>
              </a:ext>
            </a:extLst>
          </p:cNvPr>
          <p:cNvSpPr/>
          <p:nvPr/>
        </p:nvSpPr>
        <p:spPr>
          <a:xfrm>
            <a:off x="-6219837" y="-2307604"/>
            <a:ext cx="18871850" cy="18269264"/>
          </a:xfrm>
          <a:prstGeom prst="ellipse">
            <a:avLst/>
          </a:prstGeom>
          <a:gradFill>
            <a:gsLst>
              <a:gs pos="8000">
                <a:srgbClr val="00008F"/>
              </a:gs>
              <a:gs pos="100000">
                <a:srgbClr val="A4A4A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4" name="Oval 3">
            <a:extLst>
              <a:ext uri="{FF2B5EF4-FFF2-40B4-BE49-F238E27FC236}">
                <a16:creationId xmlns:a16="http://schemas.microsoft.com/office/drawing/2014/main" id="{0C604CAD-2841-A646-845C-B35C25ADA107}"/>
              </a:ext>
            </a:extLst>
          </p:cNvPr>
          <p:cNvSpPr/>
          <p:nvPr/>
        </p:nvSpPr>
        <p:spPr>
          <a:xfrm>
            <a:off x="-7116308" y="-2245660"/>
            <a:ext cx="19308308" cy="1820732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grpSp>
        <p:nvGrpSpPr>
          <p:cNvPr id="3316" name="Group 3315">
            <a:extLst>
              <a:ext uri="{FF2B5EF4-FFF2-40B4-BE49-F238E27FC236}">
                <a16:creationId xmlns:a16="http://schemas.microsoft.com/office/drawing/2014/main" id="{19E13F9A-9E15-07D8-741F-B6ADFEBCF580}"/>
              </a:ext>
            </a:extLst>
          </p:cNvPr>
          <p:cNvGrpSpPr/>
          <p:nvPr/>
        </p:nvGrpSpPr>
        <p:grpSpPr>
          <a:xfrm>
            <a:off x="14375341" y="5443156"/>
            <a:ext cx="8979958" cy="3602380"/>
            <a:chOff x="7187670" y="3113518"/>
            <a:chExt cx="4489979" cy="1070265"/>
          </a:xfrm>
        </p:grpSpPr>
        <p:sp>
          <p:nvSpPr>
            <p:cNvPr id="22" name="TextBox 21">
              <a:extLst>
                <a:ext uri="{FF2B5EF4-FFF2-40B4-BE49-F238E27FC236}">
                  <a16:creationId xmlns:a16="http://schemas.microsoft.com/office/drawing/2014/main" id="{FC97D867-CFA7-6038-24A5-BBD34AA5159A}"/>
                </a:ext>
              </a:extLst>
            </p:cNvPr>
            <p:cNvSpPr txBox="1"/>
            <p:nvPr/>
          </p:nvSpPr>
          <p:spPr>
            <a:xfrm>
              <a:off x="7187670" y="3113518"/>
              <a:ext cx="4489979" cy="658370"/>
            </a:xfrm>
            <a:prstGeom prst="rect">
              <a:avLst/>
            </a:prstGeom>
            <a:noFill/>
          </p:spPr>
          <p:txBody>
            <a:bodyPr wrap="square">
              <a:spAutoFit/>
            </a:bodyPr>
            <a:lstStyle/>
            <a:p>
              <a:pPr defTabSz="1828800"/>
              <a:r>
                <a:rPr lang="en-GB" sz="13800" b="1" dirty="0">
                  <a:solidFill>
                    <a:prstClr val="white"/>
                  </a:solidFill>
                  <a:latin typeface="TT Firs" panose="02000503030000020003" pitchFamily="50" charset="0"/>
                  <a:ea typeface="Open Sans" pitchFamily="2" charset="0"/>
                  <a:cs typeface="Open Sans" pitchFamily="2" charset="0"/>
                  <a:sym typeface="Arial"/>
                </a:rPr>
                <a:t>Lecture 2</a:t>
              </a:r>
              <a:endParaRPr lang="en-US" sz="13800" b="1" dirty="0">
                <a:solidFill>
                  <a:prstClr val="white"/>
                </a:solidFill>
                <a:latin typeface="TT Firs" panose="02000503030000020003" pitchFamily="50" charset="0"/>
                <a:ea typeface="Open Sans" pitchFamily="2" charset="0"/>
                <a:cs typeface="Open Sans" pitchFamily="2" charset="0"/>
              </a:endParaRPr>
            </a:p>
          </p:txBody>
        </p:sp>
        <p:sp>
          <p:nvSpPr>
            <p:cNvPr id="3315" name="TextBox 3314">
              <a:extLst>
                <a:ext uri="{FF2B5EF4-FFF2-40B4-BE49-F238E27FC236}">
                  <a16:creationId xmlns:a16="http://schemas.microsoft.com/office/drawing/2014/main" id="{37C97F3F-6759-8EB6-A0CC-31CA98202BD8}"/>
                </a:ext>
              </a:extLst>
            </p:cNvPr>
            <p:cNvSpPr txBox="1"/>
            <p:nvPr/>
          </p:nvSpPr>
          <p:spPr>
            <a:xfrm>
              <a:off x="7187670" y="3882030"/>
              <a:ext cx="4337040" cy="301753"/>
            </a:xfrm>
            <a:prstGeom prst="rect">
              <a:avLst/>
            </a:prstGeom>
            <a:noFill/>
          </p:spPr>
          <p:txBody>
            <a:bodyPr wrap="square" rtlCol="0">
              <a:spAutoFit/>
            </a:bodyPr>
            <a:lstStyle/>
            <a:p>
              <a:pPr defTabSz="1828800"/>
              <a:r>
                <a:rPr lang="en-US" sz="6000" dirty="0">
                  <a:solidFill>
                    <a:prstClr val="white"/>
                  </a:solidFill>
                  <a:latin typeface="Lato" panose="020F0502020204030203" pitchFamily="34" charset="0"/>
                  <a:ea typeface="Open Sans" pitchFamily="2" charset="0"/>
                  <a:cs typeface="Open Sans" pitchFamily="2" charset="0"/>
                </a:rPr>
                <a:t>MAI NLP</a:t>
              </a:r>
            </a:p>
          </p:txBody>
        </p:sp>
      </p:grpSp>
    </p:spTree>
    <p:extLst>
      <p:ext uri="{BB962C8B-B14F-4D97-AF65-F5344CB8AC3E}">
        <p14:creationId xmlns:p14="http://schemas.microsoft.com/office/powerpoint/2010/main" val="4038449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CF02-B921-4B54-9582-987163C329FC}"/>
              </a:ext>
            </a:extLst>
          </p:cNvPr>
          <p:cNvSpPr>
            <a:spLocks noGrp="1"/>
          </p:cNvSpPr>
          <p:nvPr>
            <p:ph type="title"/>
          </p:nvPr>
        </p:nvSpPr>
        <p:spPr>
          <a:xfrm>
            <a:off x="1676400" y="4625258"/>
            <a:ext cx="21031200" cy="4102200"/>
          </a:xfrm>
        </p:spPr>
        <p:txBody>
          <a:bodyPr/>
          <a:lstStyle/>
          <a:p>
            <a:r>
              <a:rPr lang="en-GB" dirty="0">
                <a:solidFill>
                  <a:srgbClr val="FFFFFF"/>
                </a:solidFill>
                <a:sym typeface="Arial"/>
              </a:rPr>
              <a:t>Why NLP?</a:t>
            </a:r>
            <a:br>
              <a:rPr lang="en-GB" dirty="0">
                <a:solidFill>
                  <a:srgbClr val="FFFFFF"/>
                </a:solidFill>
                <a:sym typeface="Arial"/>
              </a:rPr>
            </a:br>
            <a:r>
              <a:rPr lang="en-GB" sz="9600" dirty="0">
                <a:solidFill>
                  <a:srgbClr val="FFFFFF"/>
                </a:solidFill>
                <a:ea typeface="Lato"/>
                <a:sym typeface="Lato"/>
              </a:rPr>
              <a:t>HISTORY, IMPACT AND FUTURE</a:t>
            </a:r>
            <a:endParaRPr lang="en-US" dirty="0"/>
          </a:p>
        </p:txBody>
      </p:sp>
      <p:sp>
        <p:nvSpPr>
          <p:cNvPr id="3" name="Text Placeholder 2">
            <a:extLst>
              <a:ext uri="{FF2B5EF4-FFF2-40B4-BE49-F238E27FC236}">
                <a16:creationId xmlns:a16="http://schemas.microsoft.com/office/drawing/2014/main" id="{C8C52D83-B8DB-41E2-97E8-D3713B9B5379}"/>
              </a:ext>
            </a:extLst>
          </p:cNvPr>
          <p:cNvSpPr>
            <a:spLocks noGrp="1"/>
          </p:cNvSpPr>
          <p:nvPr>
            <p:ph type="body" idx="1"/>
          </p:nvPr>
        </p:nvSpPr>
        <p:spPr>
          <a:xfrm>
            <a:off x="0" y="12722086"/>
            <a:ext cx="19122887" cy="993913"/>
          </a:xfrm>
          <a:noFill/>
        </p:spPr>
        <p:txBody>
          <a:bodyPr>
            <a:normAutofit lnSpcReduction="10000"/>
          </a:bodyPr>
          <a:lstStyle/>
          <a:p>
            <a:pPr lvl="0">
              <a:lnSpc>
                <a:spcPct val="120000"/>
              </a:lnSpc>
              <a:spcBef>
                <a:spcPts val="0"/>
              </a:spcBef>
              <a:buClr>
                <a:srgbClr val="FFFFFF"/>
              </a:buClr>
              <a:buSzPts val="2600"/>
            </a:pPr>
            <a:r>
              <a:rPr lang="en-US" sz="2000" dirty="0">
                <a:solidFill>
                  <a:schemeClr val="bg1"/>
                </a:solidFill>
                <a:ea typeface="Roboto Light"/>
                <a:sym typeface="Roboto Light"/>
              </a:rPr>
              <a:t>Read more and get inspired by Stanford CS224N: NLP with Deep Learning | Winter 2021 | Lecture 1 </a:t>
            </a:r>
            <a:r>
              <a:rPr lang="en-US" sz="2000" dirty="0">
                <a:solidFill>
                  <a:schemeClr val="bg1"/>
                </a:solidFill>
                <a:ea typeface="Roboto Light"/>
                <a:sym typeface="Roboto Light"/>
                <a:hlinkClick r:id="rId3">
                  <a:extLst>
                    <a:ext uri="{A12FA001-AC4F-418D-AE19-62706E023703}">
                      <ahyp:hlinkClr xmlns:ahyp="http://schemas.microsoft.com/office/drawing/2018/hyperlinkcolor" val="tx"/>
                    </a:ext>
                  </a:extLst>
                </a:hlinkClick>
              </a:rPr>
              <a:t>–</a:t>
            </a:r>
            <a:r>
              <a:rPr lang="en-US" sz="2000" dirty="0">
                <a:solidFill>
                  <a:schemeClr val="bg1"/>
                </a:solidFill>
                <a:ea typeface="Roboto Light"/>
                <a:sym typeface="Roboto Light"/>
              </a:rPr>
              <a:t> Intro</a:t>
            </a:r>
            <a:r>
              <a:rPr lang="en-US" sz="2000" dirty="0">
                <a:solidFill>
                  <a:schemeClr val="bg1"/>
                </a:solidFill>
                <a:sym typeface="Roboto Light"/>
              </a:rPr>
              <a:t> </a:t>
            </a:r>
            <a:r>
              <a:rPr lang="en-US" sz="2000" dirty="0">
                <a:solidFill>
                  <a:schemeClr val="bg1"/>
                </a:solidFill>
                <a:ea typeface="Roboto Light"/>
                <a:sym typeface="Roboto Light"/>
                <a:hlinkClick r:id="rId3">
                  <a:extLst>
                    <a:ext uri="{A12FA001-AC4F-418D-AE19-62706E023703}">
                      <ahyp:hlinkClr xmlns:ahyp="http://schemas.microsoft.com/office/drawing/2018/hyperlinkcolor" val="tx"/>
                    </a:ext>
                  </a:extLst>
                </a:hlinkClick>
              </a:rPr>
              <a:t>https://www.youtube.com/watch?v=rmVRLeJRkl4&amp;t=1481s</a:t>
            </a:r>
            <a:endParaRPr lang="en-US" sz="2000" dirty="0">
              <a:solidFill>
                <a:schemeClr val="bg1"/>
              </a:solidFill>
            </a:endParaRPr>
          </a:p>
          <a:p>
            <a:endParaRPr lang="en-US" sz="3200" dirty="0">
              <a:solidFill>
                <a:schemeClr val="bg1"/>
              </a:solidFill>
            </a:endParaRPr>
          </a:p>
        </p:txBody>
      </p:sp>
    </p:spTree>
    <p:extLst>
      <p:ext uri="{BB962C8B-B14F-4D97-AF65-F5344CB8AC3E}">
        <p14:creationId xmlns:p14="http://schemas.microsoft.com/office/powerpoint/2010/main" val="906412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11520709" y="4563638"/>
            <a:ext cx="11418852" cy="2308326"/>
            <a:chOff x="5718791" y="117110"/>
            <a:chExt cx="5709426" cy="1154163"/>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96949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r>
                <a:rPr lang="en-US" sz="12000" b="1" kern="0" dirty="0">
                  <a:solidFill>
                    <a:srgbClr val="022CFF"/>
                  </a:solidFill>
                  <a:latin typeface="Arial"/>
                  <a:cs typeface="Arial"/>
                  <a:sym typeface="Arial"/>
                </a:rPr>
                <a:t>Transformers</a:t>
              </a:r>
              <a:endParaRPr kumimoji="0" lang="en-US" sz="12000" b="1" i="0" u="none" strike="noStrike" kern="0" cap="none" spc="0" normalizeH="0" baseline="0" noProof="0" dirty="0">
                <a:ln>
                  <a:noFill/>
                </a:ln>
                <a:solidFill>
                  <a:srgbClr val="022CFF"/>
                </a:solidFill>
                <a:effectLst/>
                <a:uLnTx/>
                <a:uFillTx/>
                <a:latin typeface="Arial"/>
                <a:ea typeface="+mn-ea"/>
                <a:cs typeface="Arial"/>
                <a:sym typeface="Arial"/>
              </a:endParaRP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endParaRPr kumimoji="0" lang="en-US" sz="3600" b="0" i="0" u="none" strike="noStrike" kern="0" cap="none" spc="0" normalizeH="0" baseline="0" noProof="0" dirty="0">
                <a:ln>
                  <a:noFill/>
                </a:ln>
                <a:solidFill>
                  <a:srgbClr val="EEEEEE">
                    <a:lumMod val="75000"/>
                  </a:srgbClr>
                </a:solidFill>
                <a:effectLst/>
                <a:uLnTx/>
                <a:uFillTx/>
                <a:latin typeface="Roboto Light" charset="0"/>
                <a:ea typeface="Roboto Light" charset="0"/>
                <a:cs typeface="Roboto Light" charset="0"/>
                <a:sym typeface="Arial"/>
              </a:endParaRPr>
            </a:p>
          </p:txBody>
        </p:sp>
      </p:grpSp>
      <p:sp>
        <p:nvSpPr>
          <p:cNvPr id="3" name="TextBox 2">
            <a:extLst>
              <a:ext uri="{FF2B5EF4-FFF2-40B4-BE49-F238E27FC236}">
                <a16:creationId xmlns:a16="http://schemas.microsoft.com/office/drawing/2014/main" id="{20EC07AE-A925-B959-E489-EA18C2F6DCF8}"/>
              </a:ext>
            </a:extLst>
          </p:cNvPr>
          <p:cNvSpPr txBox="1"/>
          <p:nvPr/>
        </p:nvSpPr>
        <p:spPr>
          <a:xfrm>
            <a:off x="11520709" y="7010462"/>
            <a:ext cx="12192000" cy="2308324"/>
          </a:xfrm>
          <a:prstGeom prst="rect">
            <a:avLst/>
          </a:prstGeom>
          <a:noFill/>
        </p:spPr>
        <p:txBody>
          <a:bodyPr wrap="square">
            <a:spAutoFit/>
          </a:bodyPr>
          <a:lstStyle/>
          <a:p>
            <a:r>
              <a:rPr lang="en-BE" sz="3600" dirty="0">
                <a:solidFill>
                  <a:schemeClr val="bg1"/>
                </a:solidFill>
              </a:rPr>
              <a:t>Guess how hard they are.</a:t>
            </a:r>
          </a:p>
          <a:p>
            <a:endParaRPr lang="en-BE" sz="3600" dirty="0">
              <a:solidFill>
                <a:schemeClr val="bg1"/>
              </a:solidFill>
            </a:endParaRPr>
          </a:p>
          <a:p>
            <a:r>
              <a:rPr lang="en-BE" sz="3600" dirty="0">
                <a:solidFill>
                  <a:schemeClr val="bg1"/>
                </a:solidFill>
              </a:rPr>
              <a:t>https://informationisbeautiful.net/visualizations/million-lines-of-code/</a:t>
            </a:r>
          </a:p>
        </p:txBody>
      </p:sp>
    </p:spTree>
    <p:extLst>
      <p:ext uri="{BB962C8B-B14F-4D97-AF65-F5344CB8AC3E}">
        <p14:creationId xmlns:p14="http://schemas.microsoft.com/office/powerpoint/2010/main" val="397847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11520709" y="4563638"/>
            <a:ext cx="11418852" cy="3785652"/>
            <a:chOff x="5718791" y="117110"/>
            <a:chExt cx="5709426" cy="1892826"/>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189282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r>
                <a:rPr kumimoji="0" lang="en-US" sz="12000" b="1" i="0" u="none" strike="noStrike" kern="0" cap="none" spc="0" normalizeH="0" baseline="0" noProof="0" dirty="0">
                  <a:ln>
                    <a:noFill/>
                  </a:ln>
                  <a:solidFill>
                    <a:srgbClr val="022CFF"/>
                  </a:solidFill>
                  <a:effectLst/>
                  <a:uLnTx/>
                  <a:uFillTx/>
                  <a:latin typeface="Arial"/>
                  <a:ea typeface="+mn-ea"/>
                  <a:cs typeface="Arial"/>
                  <a:sym typeface="Arial"/>
                </a:rPr>
                <a:t>Let’s build a GPT</a:t>
              </a: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endParaRPr kumimoji="0" lang="en-US" sz="3600" b="0" i="0" u="none" strike="noStrike" kern="0" cap="none" spc="0" normalizeH="0" baseline="0" noProof="0" dirty="0">
                <a:ln>
                  <a:noFill/>
                </a:ln>
                <a:solidFill>
                  <a:srgbClr val="EEEEEE">
                    <a:lumMod val="75000"/>
                  </a:srgbClr>
                </a:solidFill>
                <a:effectLst/>
                <a:uLnTx/>
                <a:uFillTx/>
                <a:latin typeface="Roboto Light" charset="0"/>
                <a:ea typeface="Roboto Light" charset="0"/>
                <a:cs typeface="Roboto Light" charset="0"/>
                <a:sym typeface="Arial"/>
              </a:endParaRPr>
            </a:p>
          </p:txBody>
        </p:sp>
      </p:grpSp>
    </p:spTree>
    <p:extLst>
      <p:ext uri="{BB962C8B-B14F-4D97-AF65-F5344CB8AC3E}">
        <p14:creationId xmlns:p14="http://schemas.microsoft.com/office/powerpoint/2010/main" val="13742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E43A-A3FF-495B-A020-4BB1E2A7174D}"/>
              </a:ext>
            </a:extLst>
          </p:cNvPr>
          <p:cNvSpPr>
            <a:spLocks noGrp="1"/>
          </p:cNvSpPr>
          <p:nvPr>
            <p:ph type="title"/>
          </p:nvPr>
        </p:nvSpPr>
        <p:spPr/>
        <p:txBody>
          <a:bodyPr/>
          <a:lstStyle/>
          <a:p>
            <a:r>
              <a:rPr lang="en-US" sz="11800" dirty="0"/>
              <a:t>FROM </a:t>
            </a:r>
            <a:r>
              <a:rPr lang="en-US" sz="11800" dirty="0">
                <a:solidFill>
                  <a:schemeClr val="accent4">
                    <a:lumMod val="40000"/>
                    <a:lumOff val="60000"/>
                  </a:schemeClr>
                </a:solidFill>
              </a:rPr>
              <a:t>VERBS</a:t>
            </a:r>
            <a:r>
              <a:rPr lang="en-US" sz="11800" dirty="0"/>
              <a:t> TO </a:t>
            </a:r>
            <a:r>
              <a:rPr lang="en-US" sz="11800" dirty="0">
                <a:solidFill>
                  <a:schemeClr val="accent4">
                    <a:lumMod val="40000"/>
                    <a:lumOff val="60000"/>
                  </a:schemeClr>
                </a:solidFill>
              </a:rPr>
              <a:t>VECTORS</a:t>
            </a:r>
            <a:br>
              <a:rPr lang="en-US" sz="11800" dirty="0"/>
            </a:br>
            <a:r>
              <a:rPr lang="en-US" sz="11800" dirty="0"/>
              <a:t>FROM </a:t>
            </a:r>
            <a:r>
              <a:rPr lang="en-US" sz="11800" dirty="0">
                <a:solidFill>
                  <a:schemeClr val="accent6">
                    <a:lumMod val="40000"/>
                    <a:lumOff val="60000"/>
                  </a:schemeClr>
                </a:solidFill>
              </a:rPr>
              <a:t>WORDS</a:t>
            </a:r>
            <a:r>
              <a:rPr lang="en-US" sz="11800" dirty="0"/>
              <a:t> TO </a:t>
            </a:r>
            <a:r>
              <a:rPr lang="en-US" sz="11800" dirty="0">
                <a:solidFill>
                  <a:schemeClr val="accent6">
                    <a:lumMod val="40000"/>
                    <a:lumOff val="60000"/>
                  </a:schemeClr>
                </a:solidFill>
              </a:rPr>
              <a:t>WEIGHTS</a:t>
            </a:r>
            <a:endParaRPr lang="en-US" sz="11800" dirty="0"/>
          </a:p>
        </p:txBody>
      </p:sp>
      <p:sp>
        <p:nvSpPr>
          <p:cNvPr id="3" name="Text Placeholder 2">
            <a:extLst>
              <a:ext uri="{FF2B5EF4-FFF2-40B4-BE49-F238E27FC236}">
                <a16:creationId xmlns:a16="http://schemas.microsoft.com/office/drawing/2014/main" id="{C388E635-3159-4DFC-B9CE-E1664A48BD3F}"/>
              </a:ext>
            </a:extLst>
          </p:cNvPr>
          <p:cNvSpPr>
            <a:spLocks noGrp="1"/>
          </p:cNvSpPr>
          <p:nvPr>
            <p:ph type="body" idx="1"/>
          </p:nvPr>
        </p:nvSpPr>
        <p:spPr/>
        <p:txBody>
          <a:bodyPr>
            <a:normAutofit lnSpcReduction="10000"/>
          </a:bodyPr>
          <a:lstStyle/>
          <a:p>
            <a:pPr algn="ctr"/>
            <a:endParaRPr lang="en-US" dirty="0"/>
          </a:p>
          <a:p>
            <a:pPr algn="ctr"/>
            <a:r>
              <a:rPr lang="en-US" dirty="0"/>
              <a:t>THE FUNDAMENTAL DIFFICULTY IN NLP</a:t>
            </a:r>
          </a:p>
          <a:p>
            <a:pPr algn="ctr"/>
            <a:r>
              <a:rPr lang="en-US" i="1" dirty="0"/>
              <a:t>Part 2</a:t>
            </a:r>
          </a:p>
        </p:txBody>
      </p:sp>
    </p:spTree>
    <p:extLst>
      <p:ext uri="{BB962C8B-B14F-4D97-AF65-F5344CB8AC3E}">
        <p14:creationId xmlns:p14="http://schemas.microsoft.com/office/powerpoint/2010/main" val="632286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1CF0-0985-47C0-8122-D890A03FD6AD}"/>
              </a:ext>
            </a:extLst>
          </p:cNvPr>
          <p:cNvSpPr>
            <a:spLocks noGrp="1"/>
          </p:cNvSpPr>
          <p:nvPr>
            <p:ph type="title"/>
          </p:nvPr>
        </p:nvSpPr>
        <p:spPr/>
        <p:txBody>
          <a:bodyPr/>
          <a:lstStyle/>
          <a:p>
            <a:r>
              <a:rPr lang="en-US" dirty="0"/>
              <a:t>Modelling text with Transformers</a:t>
            </a:r>
          </a:p>
        </p:txBody>
      </p:sp>
      <p:sp>
        <p:nvSpPr>
          <p:cNvPr id="4" name="Text Placeholder 3">
            <a:extLst>
              <a:ext uri="{FF2B5EF4-FFF2-40B4-BE49-F238E27FC236}">
                <a16:creationId xmlns:a16="http://schemas.microsoft.com/office/drawing/2014/main" id="{81C5D9A3-399E-462D-9623-8CC9AC0AEB3E}"/>
              </a:ext>
            </a:extLst>
          </p:cNvPr>
          <p:cNvSpPr>
            <a:spLocks noGrp="1"/>
          </p:cNvSpPr>
          <p:nvPr>
            <p:ph type="body" idx="2"/>
          </p:nvPr>
        </p:nvSpPr>
        <p:spPr>
          <a:xfrm>
            <a:off x="514459" y="5266971"/>
            <a:ext cx="9975280" cy="3991749"/>
          </a:xfrm>
        </p:spPr>
        <p:txBody>
          <a:bodyPr>
            <a:normAutofit/>
          </a:bodyPr>
          <a:lstStyle/>
          <a:p>
            <a:pPr marL="0" indent="0" algn="just"/>
            <a:r>
              <a:rPr lang="en-US" sz="4400" b="1" dirty="0">
                <a:solidFill>
                  <a:srgbClr val="002F9F"/>
                </a:solidFill>
              </a:rPr>
              <a:t>Word embeddings</a:t>
            </a:r>
          </a:p>
          <a:p>
            <a:pPr marL="0" indent="0" algn="just"/>
            <a:r>
              <a:rPr lang="en-US" sz="3000" dirty="0">
                <a:solidFill>
                  <a:srgbClr val="0D1E25"/>
                </a:solidFill>
              </a:rPr>
              <a:t>Numerical vectors that describe the meaning of the word. Created by large text corpora and huge amounts of processing power. These make the computations feasible. Word embeddings can be reused in multiple use cases.</a:t>
            </a:r>
          </a:p>
        </p:txBody>
      </p:sp>
      <p:graphicFrame>
        <p:nvGraphicFramePr>
          <p:cNvPr id="7" name="Google Shape;588;p39">
            <a:extLst>
              <a:ext uri="{FF2B5EF4-FFF2-40B4-BE49-F238E27FC236}">
                <a16:creationId xmlns:a16="http://schemas.microsoft.com/office/drawing/2014/main" id="{0D52CB4A-7DB0-4F27-8F05-9A137AC5B3CF}"/>
              </a:ext>
            </a:extLst>
          </p:cNvPr>
          <p:cNvGraphicFramePr/>
          <p:nvPr>
            <p:extLst>
              <p:ext uri="{D42A27DB-BD31-4B8C-83A1-F6EECF244321}">
                <p14:modId xmlns:p14="http://schemas.microsoft.com/office/powerpoint/2010/main" val="3535326616"/>
              </p:ext>
            </p:extLst>
          </p:nvPr>
        </p:nvGraphicFramePr>
        <p:xfrm>
          <a:off x="12822723" y="4542367"/>
          <a:ext cx="9726816" cy="5741800"/>
        </p:xfrm>
        <a:graphic>
          <a:graphicData uri="http://schemas.openxmlformats.org/drawingml/2006/table">
            <a:tbl>
              <a:tblPr firstRow="1" bandRow="1">
                <a:noFill/>
              </a:tblPr>
              <a:tblGrid>
                <a:gridCol w="2143466">
                  <a:extLst>
                    <a:ext uri="{9D8B030D-6E8A-4147-A177-3AD203B41FA5}">
                      <a16:colId xmlns:a16="http://schemas.microsoft.com/office/drawing/2014/main" val="20000"/>
                    </a:ext>
                  </a:extLst>
                </a:gridCol>
                <a:gridCol w="2682518">
                  <a:extLst>
                    <a:ext uri="{9D8B030D-6E8A-4147-A177-3AD203B41FA5}">
                      <a16:colId xmlns:a16="http://schemas.microsoft.com/office/drawing/2014/main" val="20001"/>
                    </a:ext>
                  </a:extLst>
                </a:gridCol>
                <a:gridCol w="1524043">
                  <a:extLst>
                    <a:ext uri="{9D8B030D-6E8A-4147-A177-3AD203B41FA5}">
                      <a16:colId xmlns:a16="http://schemas.microsoft.com/office/drawing/2014/main" val="20002"/>
                    </a:ext>
                  </a:extLst>
                </a:gridCol>
                <a:gridCol w="2271123">
                  <a:extLst>
                    <a:ext uri="{9D8B030D-6E8A-4147-A177-3AD203B41FA5}">
                      <a16:colId xmlns:a16="http://schemas.microsoft.com/office/drawing/2014/main" val="20003"/>
                    </a:ext>
                  </a:extLst>
                </a:gridCol>
                <a:gridCol w="1105666">
                  <a:extLst>
                    <a:ext uri="{9D8B030D-6E8A-4147-A177-3AD203B41FA5}">
                      <a16:colId xmlns:a16="http://schemas.microsoft.com/office/drawing/2014/main" val="20004"/>
                    </a:ext>
                  </a:extLst>
                </a:gridCol>
              </a:tblGrid>
              <a:tr h="942250">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word</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Male/female</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name</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regalness</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extLst>
                  <a:ext uri="{0D108BD9-81ED-4DB2-BD59-A6C34878D82A}">
                    <a16:rowId xmlns:a16="http://schemas.microsoft.com/office/drawing/2014/main" val="10000"/>
                  </a:ext>
                </a:extLst>
              </a:tr>
              <a:tr h="685650">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King</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0</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0</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1</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extLst>
                  <a:ext uri="{0D108BD9-81ED-4DB2-BD59-A6C34878D82A}">
                    <a16:rowId xmlns:a16="http://schemas.microsoft.com/office/drawing/2014/main" val="10001"/>
                  </a:ext>
                </a:extLst>
              </a:tr>
              <a:tr h="685650">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Queen</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1</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0</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1</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extLst>
                  <a:ext uri="{0D108BD9-81ED-4DB2-BD59-A6C34878D82A}">
                    <a16:rowId xmlns:a16="http://schemas.microsoft.com/office/drawing/2014/main" val="10002"/>
                  </a:ext>
                </a:extLst>
              </a:tr>
              <a:tr h="685650">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Porsche</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0.3</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dirty="0">
                          <a:latin typeface="Poppins" panose="00000500000000000000" pitchFamily="2" charset="0"/>
                          <a:cs typeface="Poppins" panose="00000500000000000000" pitchFamily="2" charset="0"/>
                        </a:rPr>
                        <a:t>0.2</a:t>
                      </a:r>
                      <a:endParaRPr sz="3600" dirty="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0.3</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extLst>
                  <a:ext uri="{0D108BD9-81ED-4DB2-BD59-A6C34878D82A}">
                    <a16:rowId xmlns:a16="http://schemas.microsoft.com/office/drawing/2014/main" val="10003"/>
                  </a:ext>
                </a:extLst>
              </a:tr>
              <a:tr h="685650">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Fiat 500</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0.6</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0</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0</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extLst>
                  <a:ext uri="{0D108BD9-81ED-4DB2-BD59-A6C34878D82A}">
                    <a16:rowId xmlns:a16="http://schemas.microsoft.com/office/drawing/2014/main" val="10004"/>
                  </a:ext>
                </a:extLst>
              </a:tr>
              <a:tr h="685650">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Lieselotte</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1</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1</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0.1</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extLst>
                  <a:ext uri="{0D108BD9-81ED-4DB2-BD59-A6C34878D82A}">
                    <a16:rowId xmlns:a16="http://schemas.microsoft.com/office/drawing/2014/main" val="10005"/>
                  </a:ext>
                </a:extLst>
              </a:tr>
              <a:tr h="685650">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Elizabeth</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1</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1</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0.4</a:t>
                      </a:r>
                      <a:endParaRPr sz="3600">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extLst>
                  <a:ext uri="{0D108BD9-81ED-4DB2-BD59-A6C34878D82A}">
                    <a16:rowId xmlns:a16="http://schemas.microsoft.com/office/drawing/2014/main" val="10006"/>
                  </a:ext>
                </a:extLst>
              </a:tr>
              <a:tr h="685650">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a:latin typeface="Poppins" panose="00000500000000000000" pitchFamily="2" charset="0"/>
                          <a:cs typeface="Poppins" panose="00000500000000000000" pitchFamily="2" charset="0"/>
                        </a:rPr>
                        <a:t>…</a:t>
                      </a:r>
                      <a:endParaRPr sz="2800" u="none" strike="noStrike" cap="none">
                        <a:latin typeface="Poppins" panose="00000500000000000000" pitchFamily="2" charset="0"/>
                        <a:cs typeface="Poppins" panose="00000500000000000000" pitchFamily="2" charset="0"/>
                      </a:endParaRPr>
                    </a:p>
                  </a:txBody>
                  <a:tcPr marL="182875" marR="182875" marT="91450" marB="91450">
                    <a:solidFill>
                      <a:schemeClr val="bg1"/>
                    </a:solidFill>
                  </a:tcPr>
                </a:tc>
                <a:tc>
                  <a:txBody>
                    <a:bodyPr/>
                    <a:lstStyle/>
                    <a:p>
                      <a:pPr marL="0" marR="0" lvl="0" indent="0" algn="ctr" rtl="0">
                        <a:lnSpc>
                          <a:spcPct val="100000"/>
                        </a:lnSpc>
                        <a:spcBef>
                          <a:spcPts val="0"/>
                        </a:spcBef>
                        <a:spcAft>
                          <a:spcPts val="0"/>
                        </a:spcAft>
                        <a:buClr>
                          <a:schemeClr val="dk1"/>
                        </a:buClr>
                        <a:buSzPts val="2800"/>
                        <a:buFont typeface="Helvetica Neue"/>
                        <a:buNone/>
                      </a:pPr>
                      <a:r>
                        <a:rPr lang="en-GB" sz="2800" u="none" strike="noStrike" cap="none" dirty="0">
                          <a:latin typeface="Poppins" panose="00000500000000000000" pitchFamily="2" charset="0"/>
                          <a:cs typeface="Poppins" panose="00000500000000000000" pitchFamily="2" charset="0"/>
                        </a:rPr>
                        <a:t>…</a:t>
                      </a:r>
                      <a:endParaRPr sz="2800" u="none" strike="noStrike" cap="none" dirty="0">
                        <a:latin typeface="Poppins" panose="00000500000000000000" pitchFamily="2" charset="0"/>
                        <a:cs typeface="Poppins" panose="00000500000000000000" pitchFamily="2" charset="0"/>
                      </a:endParaRPr>
                    </a:p>
                  </a:txBody>
                  <a:tcPr marL="182875" marR="182875" marT="91450" marB="91450">
                    <a:solidFill>
                      <a:schemeClr val="bg1"/>
                    </a:solidFill>
                  </a:tcPr>
                </a:tc>
                <a:extLst>
                  <a:ext uri="{0D108BD9-81ED-4DB2-BD59-A6C34878D82A}">
                    <a16:rowId xmlns:a16="http://schemas.microsoft.com/office/drawing/2014/main" val="10007"/>
                  </a:ext>
                </a:extLst>
              </a:tr>
            </a:tbl>
          </a:graphicData>
        </a:graphic>
      </p:graphicFrame>
      <p:sp>
        <p:nvSpPr>
          <p:cNvPr id="8" name="Google Shape;590;p39">
            <a:extLst>
              <a:ext uri="{FF2B5EF4-FFF2-40B4-BE49-F238E27FC236}">
                <a16:creationId xmlns:a16="http://schemas.microsoft.com/office/drawing/2014/main" id="{1B3EE896-37DB-4380-900A-90A2E98A5475}"/>
              </a:ext>
            </a:extLst>
          </p:cNvPr>
          <p:cNvSpPr txBox="1"/>
          <p:nvPr/>
        </p:nvSpPr>
        <p:spPr>
          <a:xfrm rot="16200000">
            <a:off x="8517756" y="6736569"/>
            <a:ext cx="7665393" cy="1052555"/>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C8285E"/>
              </a:buClr>
              <a:buSzPts val="5200"/>
              <a:buFont typeface="Roboto Light"/>
              <a:buNone/>
            </a:pPr>
            <a:r>
              <a:rPr lang="en-GB" sz="5200" b="1" i="0" u="none" strike="noStrike" cap="none" dirty="0">
                <a:solidFill>
                  <a:srgbClr val="002F9F"/>
                </a:solidFill>
                <a:latin typeface="Poppins" panose="00000500000000000000" pitchFamily="2" charset="0"/>
                <a:ea typeface="Roboto Light"/>
                <a:cs typeface="Poppins" panose="00000500000000000000" pitchFamily="2" charset="0"/>
                <a:sym typeface="Roboto Light"/>
              </a:rPr>
              <a:t>1.6 million words</a:t>
            </a:r>
            <a:endParaRPr dirty="0">
              <a:solidFill>
                <a:srgbClr val="002F9F"/>
              </a:solidFill>
              <a:latin typeface="Poppins" panose="00000500000000000000" pitchFamily="2" charset="0"/>
              <a:cs typeface="Poppins" panose="00000500000000000000" pitchFamily="2" charset="0"/>
            </a:endParaRPr>
          </a:p>
        </p:txBody>
      </p:sp>
      <p:sp>
        <p:nvSpPr>
          <p:cNvPr id="9" name="Google Shape;593;p39">
            <a:extLst>
              <a:ext uri="{FF2B5EF4-FFF2-40B4-BE49-F238E27FC236}">
                <a16:creationId xmlns:a16="http://schemas.microsoft.com/office/drawing/2014/main" id="{F1657FE6-CCA0-4E90-A100-25F4447C9708}"/>
              </a:ext>
            </a:extLst>
          </p:cNvPr>
          <p:cNvSpPr txBox="1"/>
          <p:nvPr/>
        </p:nvSpPr>
        <p:spPr>
          <a:xfrm>
            <a:off x="13036665" y="3644560"/>
            <a:ext cx="896771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C8285E"/>
              </a:buClr>
              <a:buSzPts val="5200"/>
              <a:buFont typeface="Roboto Light"/>
              <a:buNone/>
            </a:pPr>
            <a:r>
              <a:rPr lang="en-GB" sz="4000" b="1" i="0" u="none" strike="noStrike" cap="none" dirty="0">
                <a:solidFill>
                  <a:srgbClr val="002F9F"/>
                </a:solidFill>
                <a:latin typeface="Poppins" panose="00000500000000000000" pitchFamily="2" charset="0"/>
                <a:ea typeface="Roboto Light"/>
                <a:cs typeface="Poppins" panose="00000500000000000000" pitchFamily="2" charset="0"/>
                <a:sym typeface="Roboto Light"/>
              </a:rPr>
              <a:t>300 ‘meaning’ dimensions</a:t>
            </a:r>
            <a:endParaRPr sz="1050" dirty="0">
              <a:solidFill>
                <a:srgbClr val="002F9F"/>
              </a:solidFill>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DBB3EC94-350E-D358-1F07-740213F6AD29}"/>
              </a:ext>
            </a:extLst>
          </p:cNvPr>
          <p:cNvSpPr txBox="1"/>
          <p:nvPr/>
        </p:nvSpPr>
        <p:spPr>
          <a:xfrm>
            <a:off x="13036665" y="10697125"/>
            <a:ext cx="10039371" cy="646331"/>
          </a:xfrm>
          <a:prstGeom prst="rect">
            <a:avLst/>
          </a:prstGeom>
          <a:noFill/>
        </p:spPr>
        <p:txBody>
          <a:bodyPr wrap="square" rtlCol="0">
            <a:spAutoFit/>
          </a:bodyPr>
          <a:lstStyle/>
          <a:p>
            <a:r>
              <a:rPr lang="en-BE" dirty="0"/>
              <a:t>Disclaimer: this is an example to build intuition. In reality, these dimensions are abstract and their meaning unclear</a:t>
            </a:r>
          </a:p>
        </p:txBody>
      </p:sp>
    </p:spTree>
    <p:extLst>
      <p:ext uri="{BB962C8B-B14F-4D97-AF65-F5344CB8AC3E}">
        <p14:creationId xmlns:p14="http://schemas.microsoft.com/office/powerpoint/2010/main" val="92576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p:tgtEl>
                                          <p:spTgt spid="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250"/>
                                        <p:tgtEl>
                                          <p:spTgt spid="8"/>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5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CB65-82C1-E741-DFC0-2BF89C420E9E}"/>
              </a:ext>
            </a:extLst>
          </p:cNvPr>
          <p:cNvSpPr>
            <a:spLocks noGrp="1"/>
          </p:cNvSpPr>
          <p:nvPr>
            <p:ph type="title"/>
          </p:nvPr>
        </p:nvSpPr>
        <p:spPr/>
        <p:txBody>
          <a:bodyPr/>
          <a:lstStyle/>
          <a:p>
            <a:endParaRPr lang="en-BE"/>
          </a:p>
        </p:txBody>
      </p:sp>
      <p:sp>
        <p:nvSpPr>
          <p:cNvPr id="3" name="Text Placeholder 2">
            <a:extLst>
              <a:ext uri="{FF2B5EF4-FFF2-40B4-BE49-F238E27FC236}">
                <a16:creationId xmlns:a16="http://schemas.microsoft.com/office/drawing/2014/main" id="{87AE881E-C8B2-15D9-399E-547C11703EAA}"/>
              </a:ext>
            </a:extLst>
          </p:cNvPr>
          <p:cNvSpPr>
            <a:spLocks noGrp="1"/>
          </p:cNvSpPr>
          <p:nvPr>
            <p:ph type="body" idx="1"/>
          </p:nvPr>
        </p:nvSpPr>
        <p:spPr/>
        <p:txBody>
          <a:bodyPr/>
          <a:lstStyle/>
          <a:p>
            <a:endParaRPr lang="en-BE" dirty="0"/>
          </a:p>
        </p:txBody>
      </p:sp>
      <p:sp>
        <p:nvSpPr>
          <p:cNvPr id="4" name="Text Placeholder 3">
            <a:extLst>
              <a:ext uri="{FF2B5EF4-FFF2-40B4-BE49-F238E27FC236}">
                <a16:creationId xmlns:a16="http://schemas.microsoft.com/office/drawing/2014/main" id="{5ACFBCD2-AC8B-0073-DDE8-C5A60C32F9CD}"/>
              </a:ext>
            </a:extLst>
          </p:cNvPr>
          <p:cNvSpPr>
            <a:spLocks noGrp="1"/>
          </p:cNvSpPr>
          <p:nvPr>
            <p:ph type="body" idx="2"/>
          </p:nvPr>
        </p:nvSpPr>
        <p:spPr/>
        <p:txBody>
          <a:bodyPr>
            <a:normAutofit fontScale="77500" lnSpcReduction="20000"/>
          </a:bodyPr>
          <a:lstStyle/>
          <a:p>
            <a:endParaRPr lang="en-BE"/>
          </a:p>
        </p:txBody>
      </p:sp>
      <p:pic>
        <p:nvPicPr>
          <p:cNvPr id="1026" name="Picture 2" descr="Image">
            <a:extLst>
              <a:ext uri="{FF2B5EF4-FFF2-40B4-BE49-F238E27FC236}">
                <a16:creationId xmlns:a16="http://schemas.microsoft.com/office/drawing/2014/main" id="{E929E5D8-C536-E601-4F9A-8C17F1B87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50800"/>
            <a:ext cx="15240000" cy="136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2EA2C4-853E-77B5-B961-9F00C5067788}"/>
              </a:ext>
            </a:extLst>
          </p:cNvPr>
          <p:cNvSpPr txBox="1"/>
          <p:nvPr/>
        </p:nvSpPr>
        <p:spPr>
          <a:xfrm>
            <a:off x="15961607" y="12467045"/>
            <a:ext cx="7907934" cy="369332"/>
          </a:xfrm>
          <a:prstGeom prst="rect">
            <a:avLst/>
          </a:prstGeom>
          <a:noFill/>
        </p:spPr>
        <p:txBody>
          <a:bodyPr wrap="none" rtlCol="0">
            <a:spAutoFit/>
          </a:bodyPr>
          <a:lstStyle/>
          <a:p>
            <a:r>
              <a:rPr lang="en-GB" dirty="0"/>
              <a:t>https://</a:t>
            </a:r>
            <a:r>
              <a:rPr lang="en-GB" dirty="0" err="1"/>
              <a:t>twitter.com</a:t>
            </a:r>
            <a:r>
              <a:rPr lang="en-GB" dirty="0"/>
              <a:t>/</a:t>
            </a:r>
            <a:r>
              <a:rPr lang="en-GB" dirty="0" err="1"/>
              <a:t>akshay_pachaar</a:t>
            </a:r>
            <a:r>
              <a:rPr lang="en-GB" dirty="0"/>
              <a:t>/status/1682729799926816768</a:t>
            </a:r>
            <a:endParaRPr lang="en-BE" dirty="0"/>
          </a:p>
        </p:txBody>
      </p:sp>
    </p:spTree>
    <p:extLst>
      <p:ext uri="{BB962C8B-B14F-4D97-AF65-F5344CB8AC3E}">
        <p14:creationId xmlns:p14="http://schemas.microsoft.com/office/powerpoint/2010/main" val="2433057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7AAE-0345-43C1-9AB5-386C131D118E}"/>
              </a:ext>
            </a:extLst>
          </p:cNvPr>
          <p:cNvSpPr>
            <a:spLocks noGrp="1"/>
          </p:cNvSpPr>
          <p:nvPr>
            <p:ph type="title"/>
          </p:nvPr>
        </p:nvSpPr>
        <p:spPr/>
        <p:txBody>
          <a:bodyPr/>
          <a:lstStyle/>
          <a:p>
            <a:r>
              <a:rPr lang="en-US" dirty="0"/>
              <a:t>Word arithmetic can be very powerful</a:t>
            </a:r>
          </a:p>
        </p:txBody>
      </p:sp>
      <p:sp>
        <p:nvSpPr>
          <p:cNvPr id="4" name="Text Placeholder 3">
            <a:extLst>
              <a:ext uri="{FF2B5EF4-FFF2-40B4-BE49-F238E27FC236}">
                <a16:creationId xmlns:a16="http://schemas.microsoft.com/office/drawing/2014/main" id="{6D286C12-2782-4ECF-B438-76FB31D94E54}"/>
              </a:ext>
            </a:extLst>
          </p:cNvPr>
          <p:cNvSpPr>
            <a:spLocks noGrp="1"/>
          </p:cNvSpPr>
          <p:nvPr>
            <p:ph type="body" idx="2"/>
          </p:nvPr>
        </p:nvSpPr>
        <p:spPr>
          <a:xfrm>
            <a:off x="424716" y="12890363"/>
            <a:ext cx="14370903" cy="520896"/>
          </a:xfrm>
        </p:spPr>
        <p:txBody>
          <a:bodyPr>
            <a:normAutofit/>
          </a:bodyPr>
          <a:lstStyle/>
          <a:p>
            <a:r>
              <a:rPr lang="en-US" sz="2000" u="sng" dirty="0">
                <a:solidFill>
                  <a:srgbClr val="002F9F"/>
                </a:solidFill>
                <a:hlinkClick r:id="rId4">
                  <a:extLst>
                    <a:ext uri="{A12FA001-AC4F-418D-AE19-62706E023703}">
                      <ahyp:hlinkClr xmlns:ahyp="http://schemas.microsoft.com/office/drawing/2018/hyperlinkcolor" val="tx"/>
                    </a:ext>
                  </a:extLst>
                </a:hlinkClick>
              </a:rPr>
              <a:t>Source</a:t>
            </a:r>
            <a:r>
              <a:rPr lang="en-US" sz="2000" u="sng" dirty="0">
                <a:solidFill>
                  <a:srgbClr val="025EFF"/>
                </a:solidFill>
                <a:hlinkClick r:id="rId4">
                  <a:extLst>
                    <a:ext uri="{A12FA001-AC4F-418D-AE19-62706E023703}">
                      <ahyp:hlinkClr xmlns:ahyp="http://schemas.microsoft.com/office/drawing/2018/hyperlinkcolor" val="tx"/>
                    </a:ext>
                  </a:extLst>
                </a:hlinkClick>
              </a:rPr>
              <a:t>: https://twitter.com/MatthewWSiu/status/1560725842019368962?s=20&amp;t=aU1XyED9fz5_IO9aXJM8VQ</a:t>
            </a:r>
            <a:endParaRPr lang="en-US" sz="2000" u="sng" dirty="0">
              <a:solidFill>
                <a:srgbClr val="025EFF"/>
              </a:solidFill>
            </a:endParaRPr>
          </a:p>
          <a:p>
            <a:endParaRPr lang="en-US" u="sng" dirty="0">
              <a:solidFill>
                <a:srgbClr val="025EFF"/>
              </a:solidFill>
            </a:endParaRPr>
          </a:p>
        </p:txBody>
      </p:sp>
      <p:pic>
        <p:nvPicPr>
          <p:cNvPr id="6" name="color picker">
            <a:hlinkClick r:id="" action="ppaction://media"/>
            <a:extLst>
              <a:ext uri="{FF2B5EF4-FFF2-40B4-BE49-F238E27FC236}">
                <a16:creationId xmlns:a16="http://schemas.microsoft.com/office/drawing/2014/main" id="{0DC902F8-3318-4824-8AA3-F04149DE0F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86400" y="3735029"/>
            <a:ext cx="13411200" cy="7543800"/>
          </a:xfrm>
          <a:prstGeom prst="rect">
            <a:avLst/>
          </a:prstGeom>
          <a:ln>
            <a:solidFill>
              <a:srgbClr val="002F9F"/>
            </a:solidFill>
          </a:ln>
        </p:spPr>
      </p:pic>
      <p:sp>
        <p:nvSpPr>
          <p:cNvPr id="7" name="Half Frame 6">
            <a:extLst>
              <a:ext uri="{FF2B5EF4-FFF2-40B4-BE49-F238E27FC236}">
                <a16:creationId xmlns:a16="http://schemas.microsoft.com/office/drawing/2014/main" id="{2F1E45CA-99DC-4B94-ACD9-C7F662005DD3}"/>
              </a:ext>
            </a:extLst>
          </p:cNvPr>
          <p:cNvSpPr/>
          <p:nvPr/>
        </p:nvSpPr>
        <p:spPr>
          <a:xfrm>
            <a:off x="4866968" y="3017286"/>
            <a:ext cx="5486400" cy="5486400"/>
          </a:xfrm>
          <a:prstGeom prst="halfFrame">
            <a:avLst>
              <a:gd name="adj1" fmla="val 7143"/>
              <a:gd name="adj2" fmla="val 5952"/>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alf Frame 7">
            <a:extLst>
              <a:ext uri="{FF2B5EF4-FFF2-40B4-BE49-F238E27FC236}">
                <a16:creationId xmlns:a16="http://schemas.microsoft.com/office/drawing/2014/main" id="{430B68C9-FC35-405E-AEC2-0C2D1B499FE3}"/>
              </a:ext>
            </a:extLst>
          </p:cNvPr>
          <p:cNvSpPr/>
          <p:nvPr/>
        </p:nvSpPr>
        <p:spPr>
          <a:xfrm flipH="1" flipV="1">
            <a:off x="14030632" y="6510172"/>
            <a:ext cx="5486400" cy="5486400"/>
          </a:xfrm>
          <a:prstGeom prst="halfFrame">
            <a:avLst>
              <a:gd name="adj1" fmla="val 7143"/>
              <a:gd name="adj2" fmla="val 5952"/>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53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8909538" y="1225688"/>
            <a:ext cx="13983131" cy="5632312"/>
            <a:chOff x="5718791" y="117110"/>
            <a:chExt cx="5709426" cy="2816156"/>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281615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r>
                <a:rPr lang="en-US" sz="12000" b="1" kern="0" dirty="0">
                  <a:solidFill>
                    <a:srgbClr val="022CFF"/>
                  </a:solidFill>
                  <a:latin typeface="Arial"/>
                  <a:cs typeface="Arial"/>
                  <a:sym typeface="Arial"/>
                </a:rPr>
                <a:t>Hands-on word arithmetic</a:t>
              </a:r>
              <a:endParaRPr kumimoji="0" lang="en-US" sz="12000" b="1" i="0" u="none" strike="noStrike" kern="0" cap="none" spc="0" normalizeH="0" baseline="0" noProof="0" dirty="0">
                <a:ln>
                  <a:noFill/>
                </a:ln>
                <a:solidFill>
                  <a:srgbClr val="022CFF"/>
                </a:solidFill>
                <a:effectLst/>
                <a:uLnTx/>
                <a:uFillTx/>
                <a:latin typeface="Arial"/>
                <a:ea typeface="+mn-ea"/>
                <a:cs typeface="Arial"/>
                <a:sym typeface="Arial"/>
              </a:endParaRP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endParaRPr kumimoji="0" lang="en-US" sz="3600" b="0" i="0" u="none" strike="noStrike" kern="0" cap="none" spc="0" normalizeH="0" baseline="0" noProof="0" dirty="0">
                <a:ln>
                  <a:noFill/>
                </a:ln>
                <a:solidFill>
                  <a:srgbClr val="EEEEEE">
                    <a:lumMod val="75000"/>
                  </a:srgbClr>
                </a:solidFill>
                <a:effectLst/>
                <a:uLnTx/>
                <a:uFillTx/>
                <a:latin typeface="Roboto Light" charset="0"/>
                <a:ea typeface="Roboto Light" charset="0"/>
                <a:cs typeface="Roboto Light" charset="0"/>
                <a:sym typeface="Arial"/>
              </a:endParaRPr>
            </a:p>
          </p:txBody>
        </p:sp>
      </p:grpSp>
      <p:sp>
        <p:nvSpPr>
          <p:cNvPr id="2" name="Text Placeholder 2">
            <a:extLst>
              <a:ext uri="{FF2B5EF4-FFF2-40B4-BE49-F238E27FC236}">
                <a16:creationId xmlns:a16="http://schemas.microsoft.com/office/drawing/2014/main" id="{F3C0946B-583D-3C66-D6AC-D7261B0D5422}"/>
              </a:ext>
            </a:extLst>
          </p:cNvPr>
          <p:cNvSpPr txBox="1">
            <a:spLocks/>
          </p:cNvSpPr>
          <p:nvPr/>
        </p:nvSpPr>
        <p:spPr>
          <a:xfrm>
            <a:off x="9495691" y="5535975"/>
            <a:ext cx="14466278" cy="7617317"/>
          </a:xfrm>
          <a:prstGeom prst="rect">
            <a:avLst/>
          </a:prstGeom>
        </p:spPr>
        <p:txBody>
          <a:bodyPr>
            <a:normAutofit fontScale="92500" lnSpcReduction="10000"/>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bg1"/>
                </a:solidFill>
                <a:latin typeface="Poppins" panose="00000500000000000000" pitchFamily="2" charset="0"/>
                <a:ea typeface="+mn-ea"/>
                <a:cs typeface="Poppins" panose="00000500000000000000" pitchFamily="2" charset="0"/>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3800" dirty="0"/>
              <a:t>Try out different prompts</a:t>
            </a:r>
          </a:p>
          <a:p>
            <a:pPr>
              <a:buClr>
                <a:srgbClr val="025EFF"/>
              </a:buClr>
              <a:buSzPct val="100000"/>
            </a:pPr>
            <a:r>
              <a:rPr lang="en-US" sz="3800" dirty="0"/>
              <a:t>Can you find bias? E.g. man is to doctor as women is to […]</a:t>
            </a:r>
          </a:p>
          <a:p>
            <a:pPr>
              <a:buClr>
                <a:srgbClr val="025EFF"/>
              </a:buClr>
              <a:buSzPct val="100000"/>
            </a:pPr>
            <a:r>
              <a:rPr lang="en-US" sz="3800" dirty="0"/>
              <a:t>Can you find synonyms?</a:t>
            </a:r>
          </a:p>
          <a:p>
            <a:pPr>
              <a:buClr>
                <a:srgbClr val="025EFF"/>
              </a:buClr>
              <a:buSzPct val="100000"/>
            </a:pPr>
            <a:r>
              <a:rPr lang="en-US" sz="3800" dirty="0"/>
              <a:t>Can you find antonyms?</a:t>
            </a:r>
          </a:p>
          <a:p>
            <a:pPr>
              <a:buClr>
                <a:srgbClr val="025EFF"/>
              </a:buClr>
              <a:buSzPct val="100000"/>
            </a:pPr>
            <a:r>
              <a:rPr lang="en-US" sz="3800" dirty="0"/>
              <a:t>Can you find clusters of words?</a:t>
            </a:r>
          </a:p>
          <a:p>
            <a:pPr>
              <a:buClr>
                <a:srgbClr val="025EFF"/>
              </a:buClr>
              <a:buSzPct val="100000"/>
            </a:pPr>
            <a:r>
              <a:rPr lang="en-GB" sz="3800" i="1" dirty="0">
                <a:ea typeface="Roboto Light"/>
                <a:sym typeface="Roboto Light"/>
              </a:rPr>
              <a:t>Feeling adventurous? Build the application from the last slide!</a:t>
            </a:r>
            <a:endParaRPr lang="en-US" sz="3800" dirty="0"/>
          </a:p>
          <a:p>
            <a:endParaRPr lang="en-US" sz="3800" dirty="0"/>
          </a:p>
          <a:p>
            <a:endParaRPr lang="en-US" sz="3800" dirty="0"/>
          </a:p>
          <a:p>
            <a:pPr marL="0" indent="0">
              <a:buFont typeface="Arial" panose="020B0604020202020204" pitchFamily="34" charset="0"/>
              <a:buNone/>
            </a:pPr>
            <a:r>
              <a:rPr lang="en-US" sz="3800" dirty="0"/>
              <a:t>Post interesting observations real-time on Slack using this link</a:t>
            </a:r>
          </a:p>
          <a:p>
            <a:pPr marL="0" indent="0">
              <a:buFont typeface="Arial" panose="020B0604020202020204" pitchFamily="34" charset="0"/>
              <a:buNone/>
            </a:pPr>
            <a:endParaRPr lang="en-US" sz="3800" dirty="0"/>
          </a:p>
          <a:p>
            <a:pPr marL="0" indent="0">
              <a:buFont typeface="Arial" panose="020B0604020202020204" pitchFamily="34" charset="0"/>
              <a:buNone/>
            </a:pPr>
            <a:r>
              <a:rPr lang="en-US" sz="3800" dirty="0">
                <a:solidFill>
                  <a:schemeClr val="accent4">
                    <a:lumMod val="40000"/>
                    <a:lumOff val="60000"/>
                  </a:schemeClr>
                </a:solidFill>
              </a:rPr>
              <a:t> </a:t>
            </a:r>
          </a:p>
          <a:p>
            <a:endParaRPr lang="en-US" sz="2000" dirty="0"/>
          </a:p>
        </p:txBody>
      </p:sp>
    </p:spTree>
    <p:extLst>
      <p:ext uri="{BB962C8B-B14F-4D97-AF65-F5344CB8AC3E}">
        <p14:creationId xmlns:p14="http://schemas.microsoft.com/office/powerpoint/2010/main" val="3347784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8909538" y="1225688"/>
            <a:ext cx="13983131" cy="2308326"/>
            <a:chOff x="5718791" y="117110"/>
            <a:chExt cx="5709426" cy="1154163"/>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96949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r>
                <a:rPr lang="en-US" sz="12000" b="1" kern="0" dirty="0">
                  <a:solidFill>
                    <a:srgbClr val="022CFF"/>
                  </a:solidFill>
                  <a:latin typeface="Arial"/>
                  <a:cs typeface="Arial"/>
                  <a:sym typeface="Arial"/>
                </a:rPr>
                <a:t>Explorer</a:t>
              </a:r>
              <a:endParaRPr kumimoji="0" lang="en-US" sz="12000" b="1" i="0" u="none" strike="noStrike" kern="0" cap="none" spc="0" normalizeH="0" baseline="0" noProof="0" dirty="0">
                <a:ln>
                  <a:noFill/>
                </a:ln>
                <a:solidFill>
                  <a:srgbClr val="022CFF"/>
                </a:solidFill>
                <a:effectLst/>
                <a:uLnTx/>
                <a:uFillTx/>
                <a:latin typeface="Arial"/>
                <a:ea typeface="+mn-ea"/>
                <a:cs typeface="Arial"/>
                <a:sym typeface="Arial"/>
              </a:endParaRP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endParaRPr kumimoji="0" lang="en-US" sz="3600" b="0" i="0" u="none" strike="noStrike" kern="0" cap="none" spc="0" normalizeH="0" baseline="0" noProof="0" dirty="0">
                <a:ln>
                  <a:noFill/>
                </a:ln>
                <a:solidFill>
                  <a:srgbClr val="EEEEEE">
                    <a:lumMod val="75000"/>
                  </a:srgbClr>
                </a:solidFill>
                <a:effectLst/>
                <a:uLnTx/>
                <a:uFillTx/>
                <a:latin typeface="Roboto Light" charset="0"/>
                <a:ea typeface="Roboto Light" charset="0"/>
                <a:cs typeface="Roboto Light" charset="0"/>
                <a:sym typeface="Arial"/>
              </a:endParaRPr>
            </a:p>
          </p:txBody>
        </p:sp>
      </p:grpSp>
      <p:sp>
        <p:nvSpPr>
          <p:cNvPr id="2" name="Text Placeholder 2">
            <a:extLst>
              <a:ext uri="{FF2B5EF4-FFF2-40B4-BE49-F238E27FC236}">
                <a16:creationId xmlns:a16="http://schemas.microsoft.com/office/drawing/2014/main" id="{F3C0946B-583D-3C66-D6AC-D7261B0D5422}"/>
              </a:ext>
            </a:extLst>
          </p:cNvPr>
          <p:cNvSpPr txBox="1">
            <a:spLocks/>
          </p:cNvSpPr>
          <p:nvPr/>
        </p:nvSpPr>
        <p:spPr>
          <a:xfrm>
            <a:off x="9495691" y="5535975"/>
            <a:ext cx="14466278" cy="7617317"/>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bg1"/>
                </a:solidFill>
                <a:latin typeface="Poppins" panose="00000500000000000000" pitchFamily="2" charset="0"/>
                <a:ea typeface="+mn-ea"/>
                <a:cs typeface="Poppins" panose="00000500000000000000" pitchFamily="2" charset="0"/>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3800" dirty="0"/>
              <a:t>https://</a:t>
            </a:r>
            <a:r>
              <a:rPr lang="en-US" sz="3800" dirty="0" err="1"/>
              <a:t>bbycroft.net</a:t>
            </a:r>
            <a:r>
              <a:rPr lang="en-US" sz="3800" dirty="0"/>
              <a:t>/</a:t>
            </a:r>
            <a:r>
              <a:rPr lang="en-US" sz="3800" dirty="0" err="1"/>
              <a:t>llm</a:t>
            </a:r>
            <a:endParaRPr lang="en-US" sz="2000" dirty="0"/>
          </a:p>
        </p:txBody>
      </p:sp>
    </p:spTree>
    <p:extLst>
      <p:ext uri="{BB962C8B-B14F-4D97-AF65-F5344CB8AC3E}">
        <p14:creationId xmlns:p14="http://schemas.microsoft.com/office/powerpoint/2010/main" val="12958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4B28-AF45-40D1-92B8-5C4827014316}"/>
              </a:ext>
            </a:extLst>
          </p:cNvPr>
          <p:cNvSpPr>
            <a:spLocks noGrp="1"/>
          </p:cNvSpPr>
          <p:nvPr>
            <p:ph type="title"/>
          </p:nvPr>
        </p:nvSpPr>
        <p:spPr/>
        <p:txBody>
          <a:bodyPr/>
          <a:lstStyle/>
          <a:p>
            <a:r>
              <a:rPr lang="en-US" dirty="0"/>
              <a:t>APPLICATIONS</a:t>
            </a:r>
          </a:p>
        </p:txBody>
      </p:sp>
      <p:sp>
        <p:nvSpPr>
          <p:cNvPr id="3" name="Text Placeholder 2">
            <a:extLst>
              <a:ext uri="{FF2B5EF4-FFF2-40B4-BE49-F238E27FC236}">
                <a16:creationId xmlns:a16="http://schemas.microsoft.com/office/drawing/2014/main" id="{1777F9D6-D39B-491B-8F9B-691793F7178B}"/>
              </a:ext>
            </a:extLst>
          </p:cNvPr>
          <p:cNvSpPr>
            <a:spLocks noGrp="1"/>
          </p:cNvSpPr>
          <p:nvPr>
            <p:ph type="body" idx="1"/>
          </p:nvPr>
        </p:nvSpPr>
        <p:spPr/>
        <p:txBody>
          <a:bodyPr/>
          <a:lstStyle/>
          <a:p>
            <a:endParaRPr lang="en-US" dirty="0"/>
          </a:p>
          <a:p>
            <a:pPr algn="ctr"/>
            <a:r>
              <a:rPr lang="en-US" dirty="0"/>
              <a:t>EMBEDDINGS</a:t>
            </a:r>
          </a:p>
        </p:txBody>
      </p:sp>
    </p:spTree>
    <p:extLst>
      <p:ext uri="{BB962C8B-B14F-4D97-AF65-F5344CB8AC3E}">
        <p14:creationId xmlns:p14="http://schemas.microsoft.com/office/powerpoint/2010/main" val="773401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08154-6890-433D-9B5C-68E91AF2CDCC}"/>
              </a:ext>
            </a:extLst>
          </p:cNvPr>
          <p:cNvSpPr>
            <a:spLocks noGrp="1"/>
          </p:cNvSpPr>
          <p:nvPr>
            <p:ph type="title"/>
          </p:nvPr>
        </p:nvSpPr>
        <p:spPr/>
        <p:txBody>
          <a:bodyPr/>
          <a:lstStyle/>
          <a:p>
            <a:r>
              <a:rPr lang="en-US" dirty="0"/>
              <a:t>Using Embeddings - Examples</a:t>
            </a:r>
          </a:p>
        </p:txBody>
      </p:sp>
      <p:sp>
        <p:nvSpPr>
          <p:cNvPr id="3" name="Text Placeholder 2">
            <a:extLst>
              <a:ext uri="{FF2B5EF4-FFF2-40B4-BE49-F238E27FC236}">
                <a16:creationId xmlns:a16="http://schemas.microsoft.com/office/drawing/2014/main" id="{8FBC433B-5FAD-44AE-B413-B6CCEC16701B}"/>
              </a:ext>
            </a:extLst>
          </p:cNvPr>
          <p:cNvSpPr>
            <a:spLocks noGrp="1"/>
          </p:cNvSpPr>
          <p:nvPr>
            <p:ph type="body" idx="1"/>
          </p:nvPr>
        </p:nvSpPr>
        <p:spPr>
          <a:xfrm>
            <a:off x="1602430" y="3661783"/>
            <a:ext cx="21179139" cy="8833147"/>
          </a:xfrm>
        </p:spPr>
        <p:txBody>
          <a:bodyPr>
            <a:spAutoFit/>
          </a:bodyPr>
          <a:lstStyle/>
          <a:p>
            <a:pPr marL="0" indent="0">
              <a:buNone/>
            </a:pPr>
            <a:r>
              <a:rPr lang="en-US" sz="4000" b="1" dirty="0">
                <a:solidFill>
                  <a:srgbClr val="0D1E25"/>
                </a:solidFill>
              </a:rPr>
              <a:t>Example: </a:t>
            </a:r>
            <a:r>
              <a:rPr lang="en-US" sz="4000" dirty="0">
                <a:solidFill>
                  <a:srgbClr val="0D1E25"/>
                </a:solidFill>
              </a:rPr>
              <a:t>Named Entity Recognition for extracting information from e-mails</a:t>
            </a:r>
          </a:p>
          <a:p>
            <a:pPr marL="0" indent="0">
              <a:buNone/>
            </a:pPr>
            <a:r>
              <a:rPr lang="en-US" sz="4000" dirty="0">
                <a:solidFill>
                  <a:srgbClr val="0D1E25"/>
                </a:solidFill>
              </a:rPr>
              <a:t>	Word-level classifier in RNN</a:t>
            </a:r>
          </a:p>
          <a:p>
            <a:pPr marL="0" indent="0">
              <a:buNone/>
            </a:pPr>
            <a:endParaRPr lang="en-US" sz="4000" dirty="0">
              <a:solidFill>
                <a:srgbClr val="0D1E25"/>
              </a:solidFill>
            </a:endParaRPr>
          </a:p>
          <a:p>
            <a:pPr marL="0" indent="0">
              <a:buNone/>
            </a:pPr>
            <a:r>
              <a:rPr lang="en-US" sz="4000" b="1" dirty="0">
                <a:solidFill>
                  <a:srgbClr val="0D1E25"/>
                </a:solidFill>
              </a:rPr>
              <a:t>Example: </a:t>
            </a:r>
            <a:r>
              <a:rPr lang="en-US" sz="4000" dirty="0">
                <a:solidFill>
                  <a:srgbClr val="0D1E25"/>
                </a:solidFill>
              </a:rPr>
              <a:t>Sentiment analysis</a:t>
            </a:r>
          </a:p>
          <a:p>
            <a:pPr marL="0" indent="0">
              <a:buNone/>
            </a:pPr>
            <a:r>
              <a:rPr lang="en-US" sz="4000" dirty="0">
                <a:solidFill>
                  <a:srgbClr val="0D1E25"/>
                </a:solidFill>
              </a:rPr>
              <a:t>	Document embeddings + simple classifier</a:t>
            </a:r>
          </a:p>
          <a:p>
            <a:pPr marL="0" indent="0">
              <a:buNone/>
            </a:pPr>
            <a:endParaRPr lang="en-US" sz="4000" dirty="0">
              <a:solidFill>
                <a:srgbClr val="0D1E25"/>
              </a:solidFill>
            </a:endParaRPr>
          </a:p>
          <a:p>
            <a:pPr marL="0" indent="0">
              <a:buNone/>
            </a:pPr>
            <a:r>
              <a:rPr lang="en-US" sz="4000" b="1" dirty="0">
                <a:solidFill>
                  <a:srgbClr val="0D1E25"/>
                </a:solidFill>
              </a:rPr>
              <a:t>Example</a:t>
            </a:r>
            <a:r>
              <a:rPr lang="en-US" sz="4000" dirty="0">
                <a:solidFill>
                  <a:srgbClr val="0D1E25"/>
                </a:solidFill>
              </a:rPr>
              <a:t>: Author clustering of r/wallstreetbets</a:t>
            </a:r>
          </a:p>
          <a:p>
            <a:pPr marL="0" indent="0">
              <a:buNone/>
            </a:pPr>
            <a:r>
              <a:rPr lang="en-US" sz="4000" dirty="0">
                <a:solidFill>
                  <a:srgbClr val="0D1E25"/>
                </a:solidFill>
              </a:rPr>
              <a:t>- …</a:t>
            </a:r>
          </a:p>
          <a:p>
            <a:pPr marL="0" indent="0">
              <a:buNone/>
            </a:pPr>
            <a:endParaRPr lang="en-US" sz="4000" dirty="0">
              <a:solidFill>
                <a:srgbClr val="0D1E25"/>
              </a:solidFill>
            </a:endParaRPr>
          </a:p>
          <a:p>
            <a:pPr marL="0" indent="0">
              <a:buNone/>
            </a:pPr>
            <a:r>
              <a:rPr lang="en-US" sz="4000" b="1" dirty="0">
                <a:solidFill>
                  <a:srgbClr val="0D1E25"/>
                </a:solidFill>
              </a:rPr>
              <a:t>Example: </a:t>
            </a:r>
            <a:r>
              <a:rPr lang="en-US" sz="4000" dirty="0">
                <a:solidFill>
                  <a:srgbClr val="0D1E25"/>
                </a:solidFill>
              </a:rPr>
              <a:t>Fake news detection </a:t>
            </a:r>
            <a:r>
              <a:rPr lang="en-US" sz="4000" dirty="0">
                <a:solidFill>
                  <a:srgbClr val="025EFF"/>
                </a:solidFill>
                <a:hlinkClick r:id="rId3">
                  <a:extLst>
                    <a:ext uri="{A12FA001-AC4F-418D-AE19-62706E023703}">
                      <ahyp:hlinkClr xmlns:ahyp="http://schemas.microsoft.com/office/drawing/2018/hyperlinkcolor" val="tx"/>
                    </a:ext>
                  </a:extLst>
                </a:hlinkClick>
              </a:rPr>
              <a:t>https://www.kaggle.com/datasets/clmentbisaillon/fake-and-real-news-dataset</a:t>
            </a:r>
            <a:endParaRPr lang="en-US" sz="4000" dirty="0">
              <a:solidFill>
                <a:srgbClr val="025EFF"/>
              </a:solidFill>
            </a:endParaRPr>
          </a:p>
          <a:p>
            <a:pPr marL="0" indent="0">
              <a:buNone/>
            </a:pPr>
            <a:r>
              <a:rPr lang="en-US" sz="4000" dirty="0">
                <a:solidFill>
                  <a:srgbClr val="0D1E25"/>
                </a:solidFill>
              </a:rPr>
              <a:t>…</a:t>
            </a:r>
          </a:p>
          <a:p>
            <a:pPr marL="0" indent="0">
              <a:buNone/>
            </a:pPr>
            <a:r>
              <a:rPr lang="en-US" sz="4000" dirty="0">
                <a:solidFill>
                  <a:srgbClr val="0D1E25"/>
                </a:solidFill>
              </a:rPr>
              <a:t> </a:t>
            </a:r>
            <a:r>
              <a:rPr lang="en-US" sz="4000" b="1" dirty="0">
                <a:solidFill>
                  <a:srgbClr val="0D1E25"/>
                </a:solidFill>
              </a:rPr>
              <a:t>Example: </a:t>
            </a:r>
            <a:r>
              <a:rPr lang="en-US" sz="4000" dirty="0">
                <a:solidFill>
                  <a:srgbClr val="0D1E25"/>
                </a:solidFill>
              </a:rPr>
              <a:t>Knowledge base creation</a:t>
            </a:r>
          </a:p>
        </p:txBody>
      </p:sp>
      <p:sp>
        <p:nvSpPr>
          <p:cNvPr id="6" name="Text Placeholder 5">
            <a:extLst>
              <a:ext uri="{FF2B5EF4-FFF2-40B4-BE49-F238E27FC236}">
                <a16:creationId xmlns:a16="http://schemas.microsoft.com/office/drawing/2014/main" id="{0601CAA0-D1D1-47A6-B66E-B4981229FBE6}"/>
              </a:ext>
            </a:extLst>
          </p:cNvPr>
          <p:cNvSpPr>
            <a:spLocks noGrp="1"/>
          </p:cNvSpPr>
          <p:nvPr>
            <p:ph type="body" idx="2"/>
          </p:nvPr>
        </p:nvSpPr>
        <p:spPr/>
        <p:txBody>
          <a:bodyPr>
            <a:normAutofit fontScale="77500" lnSpcReduction="20000"/>
          </a:bodyPr>
          <a:lstStyle/>
          <a:p>
            <a:endParaRPr lang="en-US" dirty="0"/>
          </a:p>
        </p:txBody>
      </p:sp>
    </p:spTree>
    <p:extLst>
      <p:ext uri="{BB962C8B-B14F-4D97-AF65-F5344CB8AC3E}">
        <p14:creationId xmlns:p14="http://schemas.microsoft.com/office/powerpoint/2010/main" val="1301135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alf Frame 2">
            <a:extLst>
              <a:ext uri="{FF2B5EF4-FFF2-40B4-BE49-F238E27FC236}">
                <a16:creationId xmlns:a16="http://schemas.microsoft.com/office/drawing/2014/main" id="{BAF74198-82DE-4A68-A7DB-B9EA7EC5C8CF}"/>
              </a:ext>
            </a:extLst>
          </p:cNvPr>
          <p:cNvSpPr/>
          <p:nvPr/>
        </p:nvSpPr>
        <p:spPr>
          <a:xfrm>
            <a:off x="3618260" y="3244643"/>
            <a:ext cx="5486400" cy="5486400"/>
          </a:xfrm>
          <a:prstGeom prst="halfFrame">
            <a:avLst>
              <a:gd name="adj1" fmla="val 7143"/>
              <a:gd name="adj2" fmla="val 5952"/>
            </a:avLst>
          </a:prstGeom>
          <a:solidFill>
            <a:srgbClr val="0F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13;p3">
            <a:extLst>
              <a:ext uri="{FF2B5EF4-FFF2-40B4-BE49-F238E27FC236}">
                <a16:creationId xmlns:a16="http://schemas.microsoft.com/office/drawing/2014/main" id="{4F977709-E3CC-4183-87CD-1ABD5F00E5BF}"/>
              </a:ext>
            </a:extLst>
          </p:cNvPr>
          <p:cNvSpPr txBox="1">
            <a:spLocks/>
          </p:cNvSpPr>
          <p:nvPr/>
        </p:nvSpPr>
        <p:spPr>
          <a:xfrm>
            <a:off x="0" y="13168080"/>
            <a:ext cx="14901977" cy="1095839"/>
          </a:xfrm>
          <a:prstGeom prst="rect">
            <a:avLst/>
          </a:prstGeom>
          <a:noFill/>
          <a:ln>
            <a:noFill/>
          </a:ln>
        </p:spPr>
        <p:txBody>
          <a:bodyPr spcFirstLastPara="1" wrap="square" lIns="91425" tIns="45700" rIns="91425" bIns="45700" anchor="t" anchorCtr="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bg1"/>
                </a:solidFill>
                <a:latin typeface="Poppins" panose="00000500000000000000" pitchFamily="2" charset="0"/>
                <a:ea typeface="+mn-ea"/>
                <a:cs typeface="Poppins" panose="00000500000000000000" pitchFamily="2" charset="0"/>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Clr>
                <a:schemeClr val="dk1"/>
              </a:buClr>
              <a:buSzPts val="3600"/>
              <a:buFont typeface="Arial" panose="020B0604020202020204" pitchFamily="34" charset="0"/>
              <a:buNone/>
            </a:pPr>
            <a:r>
              <a:rPr lang="fr-FR" sz="2000" dirty="0">
                <a:solidFill>
                  <a:srgbClr val="002F9F"/>
                </a:solidFill>
              </a:rPr>
              <a:t>Source: </a:t>
            </a:r>
            <a:r>
              <a:rPr lang="fr-FR" sz="2000" dirty="0">
                <a:solidFill>
                  <a:srgbClr val="025EFF"/>
                </a:solidFill>
                <a:hlinkClick r:id="rId2">
                  <a:extLst>
                    <a:ext uri="{A12FA001-AC4F-418D-AE19-62706E023703}">
                      <ahyp:hlinkClr xmlns:ahyp="http://schemas.microsoft.com/office/drawing/2018/hyperlinkcolor" val="tx"/>
                    </a:ext>
                  </a:extLst>
                </a:hlinkClick>
              </a:rPr>
              <a:t>https://twitter.com/ev_fedorenko/status/1554507967881482242</a:t>
            </a:r>
            <a:endParaRPr lang="fr-FR" sz="2000" dirty="0">
              <a:solidFill>
                <a:srgbClr val="025EFF"/>
              </a:solidFill>
            </a:endParaRPr>
          </a:p>
        </p:txBody>
      </p:sp>
      <p:pic>
        <p:nvPicPr>
          <p:cNvPr id="5" name="Google Shape;217;p3" descr="Image">
            <a:extLst>
              <a:ext uri="{FF2B5EF4-FFF2-40B4-BE49-F238E27FC236}">
                <a16:creationId xmlns:a16="http://schemas.microsoft.com/office/drawing/2014/main" id="{5C3A148D-B0F5-4A40-A485-B705BD5DD357}"/>
              </a:ext>
            </a:extLst>
          </p:cNvPr>
          <p:cNvPicPr preferRelativeResize="0"/>
          <p:nvPr/>
        </p:nvPicPr>
        <p:blipFill rotWithShape="1">
          <a:blip r:embed="rId3">
            <a:alphaModFix/>
          </a:blip>
          <a:srcRect/>
          <a:stretch/>
        </p:blipFill>
        <p:spPr>
          <a:xfrm>
            <a:off x="4518137" y="4071927"/>
            <a:ext cx="15347726" cy="5572147"/>
          </a:xfrm>
          <a:prstGeom prst="rect">
            <a:avLst/>
          </a:prstGeom>
          <a:noFill/>
          <a:ln>
            <a:noFill/>
          </a:ln>
        </p:spPr>
      </p:pic>
      <p:sp>
        <p:nvSpPr>
          <p:cNvPr id="6" name="Half Frame 5">
            <a:extLst>
              <a:ext uri="{FF2B5EF4-FFF2-40B4-BE49-F238E27FC236}">
                <a16:creationId xmlns:a16="http://schemas.microsoft.com/office/drawing/2014/main" id="{EC18B2A4-603D-487E-BBFC-6E0BBC8197ED}"/>
              </a:ext>
            </a:extLst>
          </p:cNvPr>
          <p:cNvSpPr/>
          <p:nvPr/>
        </p:nvSpPr>
        <p:spPr>
          <a:xfrm flipH="1" flipV="1">
            <a:off x="15279342" y="4984956"/>
            <a:ext cx="5486400" cy="5486400"/>
          </a:xfrm>
          <a:prstGeom prst="halfFrame">
            <a:avLst>
              <a:gd name="adj1" fmla="val 7143"/>
              <a:gd name="adj2" fmla="val 5952"/>
            </a:avLst>
          </a:prstGeom>
          <a:solidFill>
            <a:srgbClr val="0F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057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1E4E-FCE0-46AE-8DC9-B7F5F8107CCC}"/>
              </a:ext>
            </a:extLst>
          </p:cNvPr>
          <p:cNvSpPr>
            <a:spLocks noGrp="1"/>
          </p:cNvSpPr>
          <p:nvPr>
            <p:ph type="title"/>
          </p:nvPr>
        </p:nvSpPr>
        <p:spPr/>
        <p:txBody>
          <a:bodyPr/>
          <a:lstStyle/>
          <a:p>
            <a:r>
              <a:rPr lang="en-US" dirty="0"/>
              <a:t>Applications of Embeddings </a:t>
            </a:r>
          </a:p>
        </p:txBody>
      </p:sp>
      <p:sp>
        <p:nvSpPr>
          <p:cNvPr id="3" name="Text Placeholder 2">
            <a:extLst>
              <a:ext uri="{FF2B5EF4-FFF2-40B4-BE49-F238E27FC236}">
                <a16:creationId xmlns:a16="http://schemas.microsoft.com/office/drawing/2014/main" id="{E7CE1FBE-A46D-4369-A879-87FD6C01A517}"/>
              </a:ext>
            </a:extLst>
          </p:cNvPr>
          <p:cNvSpPr>
            <a:spLocks noGrp="1"/>
          </p:cNvSpPr>
          <p:nvPr>
            <p:ph type="body" idx="1"/>
          </p:nvPr>
        </p:nvSpPr>
        <p:spPr>
          <a:xfrm>
            <a:off x="1528461" y="3535722"/>
            <a:ext cx="21179139" cy="9425314"/>
          </a:xfrm>
        </p:spPr>
        <p:txBody>
          <a:bodyPr/>
          <a:lstStyle/>
          <a:p>
            <a:pPr marL="0" indent="0" algn="just">
              <a:lnSpc>
                <a:spcPts val="5000"/>
              </a:lnSpc>
              <a:buNone/>
            </a:pPr>
            <a:r>
              <a:rPr lang="en-US" sz="4000" b="1" dirty="0">
                <a:solidFill>
                  <a:srgbClr val="002F9F"/>
                </a:solidFill>
              </a:rPr>
              <a:t>Spell checking: </a:t>
            </a:r>
            <a:r>
              <a:rPr lang="en-US" sz="4000" dirty="0">
                <a:solidFill>
                  <a:srgbClr val="0D1E25"/>
                </a:solidFill>
              </a:rPr>
              <a:t>It’s just the cloze task!</a:t>
            </a:r>
          </a:p>
          <a:p>
            <a:pPr marL="0" indent="0" algn="just">
              <a:lnSpc>
                <a:spcPts val="5000"/>
              </a:lnSpc>
              <a:buNone/>
            </a:pPr>
            <a:r>
              <a:rPr lang="en-US" sz="4000" b="1" dirty="0">
                <a:solidFill>
                  <a:srgbClr val="002F9F"/>
                </a:solidFill>
              </a:rPr>
              <a:t>Synonyms: </a:t>
            </a:r>
            <a:r>
              <a:rPr lang="en-US" sz="4000" dirty="0">
                <a:solidFill>
                  <a:srgbClr val="0D1E25"/>
                </a:solidFill>
              </a:rPr>
              <a:t>It’s just clustering on word level!</a:t>
            </a:r>
          </a:p>
          <a:p>
            <a:pPr marL="0" indent="0" algn="just">
              <a:lnSpc>
                <a:spcPts val="5000"/>
              </a:lnSpc>
              <a:buNone/>
            </a:pPr>
            <a:r>
              <a:rPr lang="en-US" sz="4000" b="1" dirty="0">
                <a:solidFill>
                  <a:srgbClr val="002F9F"/>
                </a:solidFill>
              </a:rPr>
              <a:t>Topic modelling / clustering: </a:t>
            </a:r>
            <a:r>
              <a:rPr lang="en-US" sz="4000" dirty="0">
                <a:solidFill>
                  <a:srgbClr val="0D1E25"/>
                </a:solidFill>
              </a:rPr>
              <a:t>It’s just …</a:t>
            </a:r>
          </a:p>
          <a:p>
            <a:pPr marL="0" indent="0" algn="just">
              <a:lnSpc>
                <a:spcPts val="5000"/>
              </a:lnSpc>
              <a:buNone/>
            </a:pPr>
            <a:r>
              <a:rPr lang="en-US" sz="4000" b="1" dirty="0">
                <a:solidFill>
                  <a:srgbClr val="002F9F"/>
                </a:solidFill>
              </a:rPr>
              <a:t>Semantic search:  </a:t>
            </a:r>
            <a:r>
              <a:rPr lang="en-US" sz="4000" dirty="0">
                <a:solidFill>
                  <a:srgbClr val="0D1E25"/>
                </a:solidFill>
              </a:rPr>
              <a:t>It’s just …</a:t>
            </a:r>
          </a:p>
          <a:p>
            <a:pPr marL="0" indent="0" algn="just">
              <a:lnSpc>
                <a:spcPts val="5000"/>
              </a:lnSpc>
              <a:buNone/>
            </a:pPr>
            <a:r>
              <a:rPr lang="en-US" sz="4000" b="1" dirty="0">
                <a:solidFill>
                  <a:srgbClr val="002F9F"/>
                </a:solidFill>
              </a:rPr>
              <a:t>Document similarity: </a:t>
            </a:r>
            <a:r>
              <a:rPr lang="en-US" sz="4000" dirty="0">
                <a:solidFill>
                  <a:srgbClr val="0D1E25"/>
                </a:solidFill>
              </a:rPr>
              <a:t>It’s just …</a:t>
            </a:r>
          </a:p>
          <a:p>
            <a:pPr marL="0" indent="0" algn="just">
              <a:lnSpc>
                <a:spcPts val="5000"/>
              </a:lnSpc>
              <a:buNone/>
            </a:pPr>
            <a:r>
              <a:rPr lang="en-US" sz="4000" b="1" dirty="0">
                <a:solidFill>
                  <a:srgbClr val="002F9F"/>
                </a:solidFill>
              </a:rPr>
              <a:t>Gmail’s sentence completion: </a:t>
            </a:r>
            <a:r>
              <a:rPr lang="en-US" sz="4000" dirty="0">
                <a:solidFill>
                  <a:srgbClr val="0D1E25"/>
                </a:solidFill>
              </a:rPr>
              <a:t>It’s just …</a:t>
            </a:r>
          </a:p>
          <a:p>
            <a:pPr marL="0" indent="0" algn="just">
              <a:lnSpc>
                <a:spcPts val="5000"/>
              </a:lnSpc>
              <a:buNone/>
            </a:pPr>
            <a:r>
              <a:rPr lang="en-US" sz="4000" b="1" dirty="0">
                <a:solidFill>
                  <a:srgbClr val="002F9F"/>
                </a:solidFill>
              </a:rPr>
              <a:t>CV matching: </a:t>
            </a:r>
            <a:r>
              <a:rPr lang="en-US" sz="4000" dirty="0">
                <a:solidFill>
                  <a:srgbClr val="0D1E25"/>
                </a:solidFill>
              </a:rPr>
              <a:t>It’s just …</a:t>
            </a:r>
          </a:p>
          <a:p>
            <a:pPr marL="0" indent="0" algn="just">
              <a:lnSpc>
                <a:spcPts val="5000"/>
              </a:lnSpc>
              <a:buNone/>
            </a:pPr>
            <a:r>
              <a:rPr lang="en-US" sz="4000" b="1" dirty="0">
                <a:solidFill>
                  <a:srgbClr val="002F9F"/>
                </a:solidFill>
              </a:rPr>
              <a:t>Grammarly: </a:t>
            </a:r>
            <a:r>
              <a:rPr lang="en-US" sz="4000" dirty="0">
                <a:solidFill>
                  <a:srgbClr val="0D1E25"/>
                </a:solidFill>
              </a:rPr>
              <a:t>It’s just …</a:t>
            </a:r>
          </a:p>
          <a:p>
            <a:pPr marL="0" indent="0" algn="just">
              <a:lnSpc>
                <a:spcPts val="5000"/>
              </a:lnSpc>
              <a:buNone/>
            </a:pPr>
            <a:r>
              <a:rPr lang="en-US" sz="4000" b="1" dirty="0">
                <a:solidFill>
                  <a:srgbClr val="002F9F"/>
                </a:solidFill>
              </a:rPr>
              <a:t>Chatbot intent recognition: </a:t>
            </a:r>
            <a:r>
              <a:rPr lang="en-US" sz="4000" dirty="0">
                <a:solidFill>
                  <a:srgbClr val="0D1E25"/>
                </a:solidFill>
              </a:rPr>
              <a:t>It’s just …</a:t>
            </a:r>
          </a:p>
          <a:p>
            <a:pPr marL="0" indent="0" algn="just">
              <a:lnSpc>
                <a:spcPts val="5000"/>
              </a:lnSpc>
              <a:buNone/>
            </a:pPr>
            <a:r>
              <a:rPr lang="en-US" sz="4000" b="1" dirty="0">
                <a:solidFill>
                  <a:srgbClr val="002F9F"/>
                </a:solidFill>
              </a:rPr>
              <a:t>Named entity recognition: </a:t>
            </a:r>
            <a:r>
              <a:rPr lang="en-US" sz="4000" dirty="0">
                <a:solidFill>
                  <a:srgbClr val="0D1E25"/>
                </a:solidFill>
              </a:rPr>
              <a:t>It’s just …</a:t>
            </a:r>
          </a:p>
          <a:p>
            <a:pPr marL="0" indent="0" algn="just">
              <a:lnSpc>
                <a:spcPts val="5000"/>
              </a:lnSpc>
              <a:buNone/>
            </a:pPr>
            <a:endParaRPr lang="en-US" dirty="0">
              <a:solidFill>
                <a:srgbClr val="002F9F"/>
              </a:solidFill>
            </a:endParaRPr>
          </a:p>
          <a:p>
            <a:pPr marL="0" indent="0" algn="just">
              <a:lnSpc>
                <a:spcPts val="5000"/>
              </a:lnSpc>
              <a:buNone/>
            </a:pPr>
            <a:r>
              <a:rPr lang="en-US" dirty="0">
                <a:solidFill>
                  <a:srgbClr val="0D1E25"/>
                </a:solidFill>
              </a:rPr>
              <a:t>Most importantly: embeddings are the foundation of all modern NLP. </a:t>
            </a:r>
          </a:p>
          <a:p>
            <a:pPr marL="0" indent="0" algn="just">
              <a:lnSpc>
                <a:spcPts val="5000"/>
              </a:lnSpc>
              <a:buNone/>
            </a:pPr>
            <a:endParaRPr lang="en-US" dirty="0">
              <a:solidFill>
                <a:srgbClr val="002F9F"/>
              </a:solidFill>
            </a:endParaRPr>
          </a:p>
        </p:txBody>
      </p:sp>
      <p:sp>
        <p:nvSpPr>
          <p:cNvPr id="4" name="Text Placeholder 3">
            <a:extLst>
              <a:ext uri="{FF2B5EF4-FFF2-40B4-BE49-F238E27FC236}">
                <a16:creationId xmlns:a16="http://schemas.microsoft.com/office/drawing/2014/main" id="{29D927CD-1B10-41CD-B0A9-1B640DFCEAB0}"/>
              </a:ext>
            </a:extLst>
          </p:cNvPr>
          <p:cNvSpPr>
            <a:spLocks noGrp="1"/>
          </p:cNvSpPr>
          <p:nvPr>
            <p:ph type="body" idx="2"/>
          </p:nvPr>
        </p:nvSpPr>
        <p:spPr/>
        <p:txBody>
          <a:bodyPr>
            <a:normAutofit fontScale="70000" lnSpcReduction="20000"/>
          </a:bodyPr>
          <a:lstStyle/>
          <a:p>
            <a:r>
              <a:rPr lang="en-US" dirty="0">
                <a:solidFill>
                  <a:srgbClr val="002F9F"/>
                </a:solidFill>
              </a:rPr>
              <a:t>“Word2vec” was the most cited paper in NLP before “Attention is all you need”</a:t>
            </a:r>
          </a:p>
        </p:txBody>
      </p:sp>
    </p:spTree>
    <p:extLst>
      <p:ext uri="{BB962C8B-B14F-4D97-AF65-F5344CB8AC3E}">
        <p14:creationId xmlns:p14="http://schemas.microsoft.com/office/powerpoint/2010/main" val="2060238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DB34-DA1F-4662-9FBA-ADC15C5299F6}"/>
              </a:ext>
            </a:extLst>
          </p:cNvPr>
          <p:cNvSpPr>
            <a:spLocks noGrp="1"/>
          </p:cNvSpPr>
          <p:nvPr>
            <p:ph type="title"/>
          </p:nvPr>
        </p:nvSpPr>
        <p:spPr>
          <a:xfrm>
            <a:off x="1676400" y="3317827"/>
            <a:ext cx="21031200" cy="4102200"/>
          </a:xfrm>
        </p:spPr>
        <p:txBody>
          <a:bodyPr/>
          <a:lstStyle/>
          <a:p>
            <a:r>
              <a:rPr lang="en-US" dirty="0"/>
              <a:t>TRANSFER LEARNING</a:t>
            </a:r>
          </a:p>
        </p:txBody>
      </p:sp>
    </p:spTree>
    <p:extLst>
      <p:ext uri="{BB962C8B-B14F-4D97-AF65-F5344CB8AC3E}">
        <p14:creationId xmlns:p14="http://schemas.microsoft.com/office/powerpoint/2010/main" val="1900555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413A-19D5-47A1-B54F-3A69946D374B}"/>
              </a:ext>
            </a:extLst>
          </p:cNvPr>
          <p:cNvSpPr>
            <a:spLocks noGrp="1"/>
          </p:cNvSpPr>
          <p:nvPr>
            <p:ph type="title"/>
          </p:nvPr>
        </p:nvSpPr>
        <p:spPr/>
        <p:txBody>
          <a:bodyPr/>
          <a:lstStyle/>
          <a:p>
            <a:r>
              <a:rPr lang="en-US" dirty="0"/>
              <a:t>LEVELS OF PRETRAINING</a:t>
            </a:r>
          </a:p>
        </p:txBody>
      </p:sp>
      <p:sp>
        <p:nvSpPr>
          <p:cNvPr id="4" name="Text Placeholder 2">
            <a:extLst>
              <a:ext uri="{FF2B5EF4-FFF2-40B4-BE49-F238E27FC236}">
                <a16:creationId xmlns:a16="http://schemas.microsoft.com/office/drawing/2014/main" id="{EBC14682-699D-476D-B775-51247CC51865}"/>
              </a:ext>
            </a:extLst>
          </p:cNvPr>
          <p:cNvSpPr txBox="1">
            <a:spLocks/>
          </p:cNvSpPr>
          <p:nvPr/>
        </p:nvSpPr>
        <p:spPr>
          <a:xfrm>
            <a:off x="1602430" y="5064232"/>
            <a:ext cx="21179139" cy="8341794"/>
          </a:xfrm>
          <a:prstGeom prst="rect">
            <a:avLst/>
          </a:prstGeom>
        </p:spPr>
        <p:txBody>
          <a:bodyPr vert="horz" lIns="182880" tIns="182880" rIns="182880" bIns="182880" rtlCol="0">
            <a:normAutofit/>
          </a:bodyPr>
          <a:lstStyle>
            <a:lvl1pPr marL="457200" indent="-457200" algn="l" defTabSz="1828800" rtl="0" eaLnBrk="1" latinLnBrk="0" hangingPunct="1">
              <a:lnSpc>
                <a:spcPct val="90000"/>
              </a:lnSpc>
              <a:spcBef>
                <a:spcPts val="2000"/>
              </a:spcBef>
              <a:buClr>
                <a:srgbClr val="FFDE59"/>
              </a:buClr>
              <a:buFont typeface="Arial" panose="020B0604020202020204" pitchFamily="34" charset="0"/>
              <a:buChar char="•"/>
              <a:defRPr sz="5600" kern="1200">
                <a:solidFill>
                  <a:schemeClr val="bg1"/>
                </a:solidFill>
                <a:latin typeface="Poppins" panose="00000500000000000000" pitchFamily="2" charset="0"/>
                <a:ea typeface="+mn-ea"/>
                <a:cs typeface="Poppins" panose="00000500000000000000" pitchFamily="2" charset="0"/>
              </a:defRPr>
            </a:lvl1pPr>
            <a:lvl2pPr marL="1371600" indent="-457200" algn="l" defTabSz="1828800" rtl="0" eaLnBrk="1" latinLnBrk="0" hangingPunct="1">
              <a:lnSpc>
                <a:spcPct val="90000"/>
              </a:lnSpc>
              <a:spcBef>
                <a:spcPts val="1000"/>
              </a:spcBef>
              <a:buClr>
                <a:srgbClr val="FFDE59"/>
              </a:buClr>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2286000" indent="-457200" algn="l" defTabSz="1828800" rtl="0" eaLnBrk="1" latinLnBrk="0" hangingPunct="1">
              <a:lnSpc>
                <a:spcPct val="90000"/>
              </a:lnSpc>
              <a:spcBef>
                <a:spcPts val="1000"/>
              </a:spcBef>
              <a:buClr>
                <a:srgbClr val="FFDE59"/>
              </a:buClr>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3200400" indent="-457200" algn="l" defTabSz="1828800" rtl="0" eaLnBrk="1" latinLnBrk="0" hangingPunct="1">
              <a:lnSpc>
                <a:spcPct val="90000"/>
              </a:lnSpc>
              <a:spcBef>
                <a:spcPts val="1000"/>
              </a:spcBef>
              <a:buClr>
                <a:srgbClr val="FFDE59"/>
              </a:buClr>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4114800" indent="-457200" algn="l" defTabSz="1828800" rtl="0" eaLnBrk="1" latinLnBrk="0" hangingPunct="1">
              <a:lnSpc>
                <a:spcPct val="90000"/>
              </a:lnSpc>
              <a:spcBef>
                <a:spcPts val="1000"/>
              </a:spcBef>
              <a:buClr>
                <a:srgbClr val="FFDE59"/>
              </a:buClr>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42950" indent="-742950">
              <a:buClr>
                <a:srgbClr val="025EFF"/>
              </a:buClr>
              <a:buFont typeface="+mj-lt"/>
              <a:buAutoNum type="arabicPeriod"/>
            </a:pPr>
            <a:r>
              <a:rPr lang="en-US" sz="5400" dirty="0">
                <a:solidFill>
                  <a:srgbClr val="0D1E25"/>
                </a:solidFill>
              </a:rPr>
              <a:t>Train from scratch </a:t>
            </a:r>
          </a:p>
          <a:p>
            <a:pPr marL="742950" indent="-742950">
              <a:buClr>
                <a:srgbClr val="025EFF"/>
              </a:buClr>
              <a:buFont typeface="+mj-lt"/>
              <a:buAutoNum type="arabicPeriod"/>
            </a:pPr>
            <a:r>
              <a:rPr lang="en-US" sz="5400" dirty="0">
                <a:solidFill>
                  <a:srgbClr val="0D1E25"/>
                </a:solidFill>
              </a:rPr>
              <a:t>Feature-based: Train new model on embeddings </a:t>
            </a:r>
          </a:p>
          <a:p>
            <a:pPr marL="742950" indent="-742950">
              <a:buClr>
                <a:srgbClr val="025EFF"/>
              </a:buClr>
              <a:buFont typeface="+mj-lt"/>
              <a:buAutoNum type="arabicPeriod"/>
            </a:pPr>
            <a:r>
              <a:rPr lang="en-US" sz="5400" dirty="0">
                <a:solidFill>
                  <a:srgbClr val="0D1E25"/>
                </a:solidFill>
              </a:rPr>
              <a:t>Finetuning I: Freeze all but output layer weights </a:t>
            </a:r>
          </a:p>
          <a:p>
            <a:pPr marL="742950" indent="-742950">
              <a:buClr>
                <a:srgbClr val="025EFF"/>
              </a:buClr>
              <a:buFont typeface="+mj-lt"/>
              <a:buAutoNum type="arabicPeriod"/>
            </a:pPr>
            <a:r>
              <a:rPr lang="en-US" sz="5400" dirty="0">
                <a:solidFill>
                  <a:srgbClr val="0D1E25"/>
                </a:solidFill>
              </a:rPr>
              <a:t>Finetuning II: Update all weights </a:t>
            </a:r>
          </a:p>
          <a:p>
            <a:pPr marL="742950" indent="-742950">
              <a:buClr>
                <a:srgbClr val="025EFF"/>
              </a:buClr>
              <a:buFont typeface="+mj-lt"/>
              <a:buAutoNum type="arabicPeriod"/>
            </a:pPr>
            <a:r>
              <a:rPr lang="en-US" sz="5400" dirty="0">
                <a:solidFill>
                  <a:srgbClr val="0D1E25"/>
                </a:solidFill>
              </a:rPr>
              <a:t>Zero-shot learning </a:t>
            </a:r>
          </a:p>
          <a:p>
            <a:pPr marL="742950" indent="-742950">
              <a:buClr>
                <a:srgbClr val="025EFF"/>
              </a:buClr>
              <a:buFont typeface="+mj-lt"/>
              <a:buAutoNum type="arabicPeriod"/>
            </a:pPr>
            <a:r>
              <a:rPr lang="en-US" sz="5400" dirty="0">
                <a:solidFill>
                  <a:srgbClr val="0D1E25"/>
                </a:solidFill>
              </a:rPr>
              <a:t>Few-shot learning</a:t>
            </a:r>
          </a:p>
          <a:p>
            <a:pPr marL="742950" indent="-742950">
              <a:buClr>
                <a:srgbClr val="025EFF"/>
              </a:buClr>
              <a:buFont typeface="+mj-lt"/>
              <a:buAutoNum type="arabicPeriod"/>
            </a:pPr>
            <a:r>
              <a:rPr lang="en-US" sz="5400" dirty="0">
                <a:solidFill>
                  <a:srgbClr val="0D1E25"/>
                </a:solidFill>
              </a:rPr>
              <a:t>RAG</a:t>
            </a:r>
          </a:p>
          <a:p>
            <a:pPr marL="0" indent="0">
              <a:buFont typeface="Arial" panose="020B0604020202020204" pitchFamily="34" charset="0"/>
              <a:buNone/>
            </a:pPr>
            <a:endParaRPr lang="en-US" sz="5400" dirty="0">
              <a:solidFill>
                <a:srgbClr val="0D1E25"/>
              </a:solidFill>
            </a:endParaRPr>
          </a:p>
        </p:txBody>
      </p:sp>
      <p:sp>
        <p:nvSpPr>
          <p:cNvPr id="3" name="TextBox 2">
            <a:extLst>
              <a:ext uri="{FF2B5EF4-FFF2-40B4-BE49-F238E27FC236}">
                <a16:creationId xmlns:a16="http://schemas.microsoft.com/office/drawing/2014/main" id="{09667261-66FE-8855-534F-7FA9B265B4E8}"/>
              </a:ext>
            </a:extLst>
          </p:cNvPr>
          <p:cNvSpPr txBox="1"/>
          <p:nvPr/>
        </p:nvSpPr>
        <p:spPr>
          <a:xfrm>
            <a:off x="1602430" y="2884479"/>
            <a:ext cx="11823031" cy="1569660"/>
          </a:xfrm>
          <a:prstGeom prst="rect">
            <a:avLst/>
          </a:prstGeom>
          <a:noFill/>
        </p:spPr>
        <p:txBody>
          <a:bodyPr wrap="square" rtlCol="0">
            <a:spAutoFit/>
          </a:bodyPr>
          <a:lstStyle/>
          <a:p>
            <a:r>
              <a:rPr lang="en-BE" sz="3200" dirty="0"/>
              <a:t>Main question: how can I use data from different datasets in a small way so that I don’t need to collect a lot of task-specific data?</a:t>
            </a:r>
          </a:p>
        </p:txBody>
      </p:sp>
    </p:spTree>
    <p:extLst>
      <p:ext uri="{BB962C8B-B14F-4D97-AF65-F5344CB8AC3E}">
        <p14:creationId xmlns:p14="http://schemas.microsoft.com/office/powerpoint/2010/main" val="34444059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D3A0-1B62-4DB6-8C94-A5D78DA54710}"/>
              </a:ext>
            </a:extLst>
          </p:cNvPr>
          <p:cNvSpPr>
            <a:spLocks noGrp="1"/>
          </p:cNvSpPr>
          <p:nvPr>
            <p:ph type="title"/>
          </p:nvPr>
        </p:nvSpPr>
        <p:spPr/>
        <p:txBody>
          <a:bodyPr/>
          <a:lstStyle/>
          <a:p>
            <a:r>
              <a:rPr lang="en-US" dirty="0"/>
              <a:t>1. TRAIN FROM SCRATCH</a:t>
            </a:r>
          </a:p>
        </p:txBody>
      </p:sp>
      <p:sp>
        <p:nvSpPr>
          <p:cNvPr id="4" name="Text Placeholder 3">
            <a:extLst>
              <a:ext uri="{FF2B5EF4-FFF2-40B4-BE49-F238E27FC236}">
                <a16:creationId xmlns:a16="http://schemas.microsoft.com/office/drawing/2014/main" id="{018FC74E-A66D-436B-A893-0A7264CF1BA7}"/>
              </a:ext>
            </a:extLst>
          </p:cNvPr>
          <p:cNvSpPr>
            <a:spLocks noGrp="1"/>
          </p:cNvSpPr>
          <p:nvPr>
            <p:ph type="body" idx="2"/>
          </p:nvPr>
        </p:nvSpPr>
        <p:spPr>
          <a:xfrm>
            <a:off x="514459" y="2407416"/>
            <a:ext cx="21179139" cy="730250"/>
          </a:xfrm>
        </p:spPr>
        <p:txBody>
          <a:bodyPr>
            <a:normAutofit/>
          </a:bodyPr>
          <a:lstStyle/>
          <a:p>
            <a:r>
              <a:rPr lang="en-US" sz="3600" dirty="0">
                <a:solidFill>
                  <a:srgbClr val="002F9F"/>
                </a:solidFill>
              </a:rPr>
              <a:t>Expensive!</a:t>
            </a:r>
          </a:p>
        </p:txBody>
      </p:sp>
      <p:pic>
        <p:nvPicPr>
          <p:cNvPr id="5" name="Picture 2" descr="Image">
            <a:extLst>
              <a:ext uri="{FF2B5EF4-FFF2-40B4-BE49-F238E27FC236}">
                <a16:creationId xmlns:a16="http://schemas.microsoft.com/office/drawing/2014/main" id="{15F40DD1-64C9-48A1-94F0-3FD6F16E2C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5" t="5179" r="3708" b="8921"/>
          <a:stretch/>
        </p:blipFill>
        <p:spPr bwMode="auto">
          <a:xfrm>
            <a:off x="3497994" y="3428382"/>
            <a:ext cx="17388012" cy="91583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690BB5-4091-426A-8735-246345F82D1A}"/>
              </a:ext>
            </a:extLst>
          </p:cNvPr>
          <p:cNvSpPr txBox="1"/>
          <p:nvPr/>
        </p:nvSpPr>
        <p:spPr>
          <a:xfrm>
            <a:off x="18514142" y="12864754"/>
            <a:ext cx="5869858" cy="584775"/>
          </a:xfrm>
          <a:prstGeom prst="rect">
            <a:avLst/>
          </a:prstGeom>
          <a:solidFill>
            <a:schemeClr val="bg1"/>
          </a:solidFill>
        </p:spPr>
        <p:txBody>
          <a:bodyPr wrap="square" rtlCol="0">
            <a:spAutoFit/>
          </a:bodyPr>
          <a:lstStyle/>
          <a:p>
            <a:r>
              <a:rPr lang="en-BE" sz="3200" i="1" dirty="0">
                <a:solidFill>
                  <a:srgbClr val="025EFF"/>
                </a:solidFill>
                <a:latin typeface="Poppins" panose="00000500000000000000" pitchFamily="2" charset="0"/>
                <a:cs typeface="Poppins" panose="00000500000000000000" pitchFamily="2" charset="0"/>
              </a:rPr>
              <a:t>Source:</a:t>
            </a:r>
            <a:r>
              <a:rPr lang="en-BE" sz="3200" i="1" dirty="0">
                <a:solidFill>
                  <a:srgbClr val="025EFF"/>
                </a:solidFill>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 Sebastian Raschka</a:t>
            </a:r>
            <a:endParaRPr lang="en-BE" sz="3200" i="1" dirty="0">
              <a:solidFill>
                <a:srgbClr val="025EFF"/>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965141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81B4-B00E-4712-B06B-CED8AFA5D342}"/>
              </a:ext>
            </a:extLst>
          </p:cNvPr>
          <p:cNvSpPr>
            <a:spLocks noGrp="1"/>
          </p:cNvSpPr>
          <p:nvPr>
            <p:ph type="title"/>
          </p:nvPr>
        </p:nvSpPr>
        <p:spPr>
          <a:xfrm>
            <a:off x="514459" y="639436"/>
            <a:ext cx="23230444" cy="1432188"/>
          </a:xfrm>
        </p:spPr>
        <p:txBody>
          <a:bodyPr>
            <a:noAutofit/>
          </a:bodyPr>
          <a:lstStyle/>
          <a:p>
            <a:r>
              <a:rPr lang="en-US" sz="6000" dirty="0"/>
              <a:t>2. FEATURE-BASED: Train new models on fixed embeddings</a:t>
            </a:r>
          </a:p>
        </p:txBody>
      </p:sp>
      <p:sp>
        <p:nvSpPr>
          <p:cNvPr id="4" name="Text Placeholder 3">
            <a:extLst>
              <a:ext uri="{FF2B5EF4-FFF2-40B4-BE49-F238E27FC236}">
                <a16:creationId xmlns:a16="http://schemas.microsoft.com/office/drawing/2014/main" id="{BEF1D5B3-FD1D-4DB6-A13B-85786736A6A2}"/>
              </a:ext>
            </a:extLst>
          </p:cNvPr>
          <p:cNvSpPr>
            <a:spLocks noGrp="1"/>
          </p:cNvSpPr>
          <p:nvPr>
            <p:ph type="body" idx="2"/>
          </p:nvPr>
        </p:nvSpPr>
        <p:spPr/>
        <p:txBody>
          <a:bodyPr>
            <a:normAutofit/>
          </a:bodyPr>
          <a:lstStyle/>
          <a:p>
            <a:r>
              <a:rPr lang="en-US" sz="3600" dirty="0">
                <a:solidFill>
                  <a:srgbClr val="002F9F"/>
                </a:solidFill>
              </a:rPr>
              <a:t>Almost exactly the same as we did with simple embeddings!</a:t>
            </a:r>
          </a:p>
        </p:txBody>
      </p:sp>
      <p:sp>
        <p:nvSpPr>
          <p:cNvPr id="5" name="TextBox 4">
            <a:extLst>
              <a:ext uri="{FF2B5EF4-FFF2-40B4-BE49-F238E27FC236}">
                <a16:creationId xmlns:a16="http://schemas.microsoft.com/office/drawing/2014/main" id="{8AA0D5CF-AE7D-4FED-AF62-F51364991B48}"/>
              </a:ext>
            </a:extLst>
          </p:cNvPr>
          <p:cNvSpPr txBox="1"/>
          <p:nvPr/>
        </p:nvSpPr>
        <p:spPr>
          <a:xfrm>
            <a:off x="18514142" y="12864754"/>
            <a:ext cx="5869858" cy="584775"/>
          </a:xfrm>
          <a:prstGeom prst="rect">
            <a:avLst/>
          </a:prstGeom>
          <a:solidFill>
            <a:schemeClr val="bg1"/>
          </a:solidFill>
        </p:spPr>
        <p:txBody>
          <a:bodyPr wrap="square" rtlCol="0">
            <a:spAutoFit/>
          </a:bodyPr>
          <a:lstStyle/>
          <a:p>
            <a:r>
              <a:rPr lang="en-BE" sz="3200" i="1" dirty="0">
                <a:solidFill>
                  <a:srgbClr val="025EFF"/>
                </a:solidFill>
                <a:latin typeface="Poppins" panose="00000500000000000000" pitchFamily="2" charset="0"/>
                <a:cs typeface="Poppins" panose="00000500000000000000" pitchFamily="2" charset="0"/>
              </a:rPr>
              <a:t>Source:</a:t>
            </a:r>
            <a:r>
              <a:rPr lang="en-BE" sz="3200" i="1" dirty="0">
                <a:solidFill>
                  <a:srgbClr val="025EFF"/>
                </a:solidFill>
                <a:latin typeface="Poppins" panose="00000500000000000000" pitchFamily="2" charset="0"/>
                <a:cs typeface="Poppins" panose="00000500000000000000" pitchFamily="2" charset="0"/>
                <a:hlinkClick r:id="rId2">
                  <a:extLst>
                    <a:ext uri="{A12FA001-AC4F-418D-AE19-62706E023703}">
                      <ahyp:hlinkClr xmlns:ahyp="http://schemas.microsoft.com/office/drawing/2018/hyperlinkcolor" val="tx"/>
                    </a:ext>
                  </a:extLst>
                </a:hlinkClick>
              </a:rPr>
              <a:t> Sebastian Raschka</a:t>
            </a:r>
            <a:endParaRPr lang="en-BE" sz="3200" i="1" dirty="0">
              <a:solidFill>
                <a:srgbClr val="025EFF"/>
              </a:solidFill>
              <a:latin typeface="Poppins" panose="00000500000000000000" pitchFamily="2" charset="0"/>
              <a:cs typeface="Poppins" panose="00000500000000000000" pitchFamily="2" charset="0"/>
            </a:endParaRPr>
          </a:p>
        </p:txBody>
      </p:sp>
      <p:pic>
        <p:nvPicPr>
          <p:cNvPr id="6" name="Picture 2" descr="Image">
            <a:extLst>
              <a:ext uri="{FF2B5EF4-FFF2-40B4-BE49-F238E27FC236}">
                <a16:creationId xmlns:a16="http://schemas.microsoft.com/office/drawing/2014/main" id="{D129BEB7-1249-4AF1-9230-1BA8AF5F00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0" b="19599"/>
          <a:stretch/>
        </p:blipFill>
        <p:spPr bwMode="auto">
          <a:xfrm>
            <a:off x="1887841" y="4298237"/>
            <a:ext cx="20608318" cy="7437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058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11520709" y="4563638"/>
            <a:ext cx="11418852" cy="7478970"/>
            <a:chOff x="5718791" y="117110"/>
            <a:chExt cx="5709426" cy="3739485"/>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3739485"/>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r>
                <a:rPr kumimoji="0" lang="en-US" sz="12000" b="1" i="0" u="none" strike="noStrike" kern="0" cap="none" spc="0" normalizeH="0" baseline="0" noProof="0" dirty="0">
                  <a:ln>
                    <a:noFill/>
                  </a:ln>
                  <a:solidFill>
                    <a:srgbClr val="022CFF"/>
                  </a:solidFill>
                  <a:effectLst/>
                  <a:uLnTx/>
                  <a:uFillTx/>
                  <a:latin typeface="Arial"/>
                  <a:ea typeface="+mn-ea"/>
                  <a:cs typeface="Arial"/>
                  <a:sym typeface="Arial"/>
                </a:rPr>
                <a:t>Let’s train based on fixed embeddings</a:t>
              </a: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endParaRPr kumimoji="0" lang="en-US" sz="3600" b="0" i="0" u="none" strike="noStrike" kern="0" cap="none" spc="0" normalizeH="0" baseline="0" noProof="0" dirty="0">
                <a:ln>
                  <a:noFill/>
                </a:ln>
                <a:solidFill>
                  <a:srgbClr val="EEEEEE">
                    <a:lumMod val="75000"/>
                  </a:srgbClr>
                </a:solidFill>
                <a:effectLst/>
                <a:uLnTx/>
                <a:uFillTx/>
                <a:latin typeface="Roboto Light" charset="0"/>
                <a:ea typeface="Roboto Light" charset="0"/>
                <a:cs typeface="Roboto Light" charset="0"/>
                <a:sym typeface="Arial"/>
              </a:endParaRPr>
            </a:p>
          </p:txBody>
        </p:sp>
      </p:grpSp>
    </p:spTree>
    <p:extLst>
      <p:ext uri="{BB962C8B-B14F-4D97-AF65-F5344CB8AC3E}">
        <p14:creationId xmlns:p14="http://schemas.microsoft.com/office/powerpoint/2010/main" val="2891414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08154-6890-433D-9B5C-68E91AF2CDCC}"/>
              </a:ext>
            </a:extLst>
          </p:cNvPr>
          <p:cNvSpPr>
            <a:spLocks noGrp="1"/>
          </p:cNvSpPr>
          <p:nvPr>
            <p:ph type="title"/>
          </p:nvPr>
        </p:nvSpPr>
        <p:spPr/>
        <p:txBody>
          <a:bodyPr/>
          <a:lstStyle/>
          <a:p>
            <a:r>
              <a:rPr lang="en-US" dirty="0"/>
              <a:t>Using Embeddings</a:t>
            </a:r>
          </a:p>
        </p:txBody>
      </p:sp>
      <p:sp>
        <p:nvSpPr>
          <p:cNvPr id="3" name="Text Placeholder 2">
            <a:extLst>
              <a:ext uri="{FF2B5EF4-FFF2-40B4-BE49-F238E27FC236}">
                <a16:creationId xmlns:a16="http://schemas.microsoft.com/office/drawing/2014/main" id="{8FBC433B-5FAD-44AE-B413-B6CCEC16701B}"/>
              </a:ext>
            </a:extLst>
          </p:cNvPr>
          <p:cNvSpPr>
            <a:spLocks noGrp="1"/>
          </p:cNvSpPr>
          <p:nvPr>
            <p:ph type="body" idx="1"/>
          </p:nvPr>
        </p:nvSpPr>
        <p:spPr>
          <a:xfrm>
            <a:off x="1602430" y="3661783"/>
            <a:ext cx="21179139" cy="6392434"/>
          </a:xfrm>
        </p:spPr>
        <p:txBody>
          <a:bodyPr>
            <a:normAutofit/>
          </a:bodyPr>
          <a:lstStyle/>
          <a:p>
            <a:pPr marL="742950" indent="-742950">
              <a:buClr>
                <a:srgbClr val="025EFF"/>
              </a:buClr>
              <a:buSzPct val="100000"/>
              <a:buFont typeface="+mj-lt"/>
              <a:buAutoNum type="arabicPeriod"/>
            </a:pPr>
            <a:r>
              <a:rPr lang="en-US" sz="4000" dirty="0">
                <a:solidFill>
                  <a:srgbClr val="0D1E25"/>
                </a:solidFill>
              </a:rPr>
              <a:t>Decide on the </a:t>
            </a:r>
            <a:r>
              <a:rPr lang="en-US" sz="4000" dirty="0">
                <a:solidFill>
                  <a:srgbClr val="025EFF"/>
                </a:solidFill>
              </a:rPr>
              <a:t>proper modelling </a:t>
            </a:r>
            <a:r>
              <a:rPr lang="en-US" sz="4000" dirty="0">
                <a:solidFill>
                  <a:srgbClr val="0D1E25"/>
                </a:solidFill>
              </a:rPr>
              <a:t>level: word, sentence, paragraph, document, … This will become one “example”</a:t>
            </a:r>
          </a:p>
          <a:p>
            <a:pPr marL="742950" indent="-742950">
              <a:buClr>
                <a:srgbClr val="025EFF"/>
              </a:buClr>
              <a:buSzPct val="100000"/>
              <a:buFont typeface="+mj-lt"/>
              <a:buAutoNum type="arabicPeriod"/>
            </a:pPr>
            <a:endParaRPr lang="en-US" sz="4000" dirty="0">
              <a:solidFill>
                <a:srgbClr val="0D1E25"/>
              </a:solidFill>
            </a:endParaRPr>
          </a:p>
          <a:p>
            <a:pPr marL="742950" indent="-742950">
              <a:buClr>
                <a:srgbClr val="025EFF"/>
              </a:buClr>
              <a:buSzPct val="100000"/>
              <a:buFont typeface="+mj-lt"/>
              <a:buAutoNum type="arabicPeriod"/>
            </a:pPr>
            <a:r>
              <a:rPr lang="en-US" sz="4000" dirty="0">
                <a:solidFill>
                  <a:srgbClr val="0D1E25"/>
                </a:solidFill>
              </a:rPr>
              <a:t>Decide how to </a:t>
            </a:r>
            <a:r>
              <a:rPr lang="en-US" sz="4000" dirty="0">
                <a:solidFill>
                  <a:srgbClr val="025EFF"/>
                </a:solidFill>
              </a:rPr>
              <a:t>summarize embeddings </a:t>
            </a:r>
            <a:r>
              <a:rPr lang="en-US" sz="4000" dirty="0">
                <a:solidFill>
                  <a:srgbClr val="0D1E25"/>
                </a:solidFill>
              </a:rPr>
              <a:t>into that example (if needed): averaging, sentence encoding, concatenating, …</a:t>
            </a:r>
          </a:p>
          <a:p>
            <a:pPr marL="742950" indent="-742950">
              <a:buClr>
                <a:srgbClr val="025EFF"/>
              </a:buClr>
              <a:buSzPct val="100000"/>
              <a:buFont typeface="+mj-lt"/>
              <a:buAutoNum type="arabicPeriod"/>
            </a:pPr>
            <a:endParaRPr lang="en-US" sz="4000" dirty="0">
              <a:solidFill>
                <a:srgbClr val="0D1E25"/>
              </a:solidFill>
            </a:endParaRPr>
          </a:p>
          <a:p>
            <a:pPr marL="742950" indent="-742950">
              <a:buClr>
                <a:srgbClr val="025EFF"/>
              </a:buClr>
              <a:buSzPct val="100000"/>
              <a:buFont typeface="+mj-lt"/>
              <a:buAutoNum type="arabicPeriod"/>
            </a:pPr>
            <a:r>
              <a:rPr lang="en-US" sz="4000" dirty="0">
                <a:solidFill>
                  <a:srgbClr val="0D1E25"/>
                </a:solidFill>
              </a:rPr>
              <a:t>Use the ML models you already know (Random Forests, Support Vector Machines, CNN’s, Bi-LSTM, …)</a:t>
            </a:r>
          </a:p>
        </p:txBody>
      </p:sp>
    </p:spTree>
    <p:extLst>
      <p:ext uri="{BB962C8B-B14F-4D97-AF65-F5344CB8AC3E}">
        <p14:creationId xmlns:p14="http://schemas.microsoft.com/office/powerpoint/2010/main" val="3972389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5;p8">
            <a:extLst>
              <a:ext uri="{FF2B5EF4-FFF2-40B4-BE49-F238E27FC236}">
                <a16:creationId xmlns:a16="http://schemas.microsoft.com/office/drawing/2014/main" id="{6D93E4B3-BBA3-4FAF-B3B4-7BDFD7A1B300}"/>
              </a:ext>
            </a:extLst>
          </p:cNvPr>
          <p:cNvSpPr txBox="1"/>
          <p:nvPr/>
        </p:nvSpPr>
        <p:spPr>
          <a:xfrm>
            <a:off x="514459" y="670277"/>
            <a:ext cx="18923915" cy="1432187"/>
          </a:xfrm>
          <a:prstGeom prst="rect">
            <a:avLst/>
          </a:prstGeom>
          <a:noFill/>
          <a:ln>
            <a:noFill/>
          </a:ln>
        </p:spPr>
        <p:txBody>
          <a:bodyPr spcFirstLastPara="1" wrap="square" lIns="50800" tIns="50800" rIns="50800" bIns="50800" anchor="ctr" anchorCtr="0">
            <a:spAutoFit/>
          </a:bodyPr>
          <a:lstStyle/>
          <a:p>
            <a:pPr marL="0" marR="0" lvl="0" indent="0" rtl="0">
              <a:lnSpc>
                <a:spcPct val="120000"/>
              </a:lnSpc>
              <a:spcBef>
                <a:spcPts val="0"/>
              </a:spcBef>
              <a:spcAft>
                <a:spcPts val="0"/>
              </a:spcAft>
              <a:buClr>
                <a:srgbClr val="FFFFFF"/>
              </a:buClr>
              <a:buSzPts val="11500"/>
              <a:buFont typeface="Arial"/>
              <a:buNone/>
            </a:pPr>
            <a:r>
              <a:rPr lang="en-GB" sz="7200" b="1" u="none" strike="noStrike" cap="none" dirty="0">
                <a:solidFill>
                  <a:srgbClr val="002F9F"/>
                </a:solidFill>
                <a:latin typeface="Poppins" panose="00000500000000000000" pitchFamily="2" charset="0"/>
                <a:cs typeface="Poppins" panose="00000500000000000000" pitchFamily="2" charset="0"/>
                <a:sym typeface="Arial"/>
              </a:rPr>
              <a:t>DATA-CENTRIC ML</a:t>
            </a:r>
            <a:endParaRPr lang="en-GB" sz="8800" b="0" u="none" strike="noStrike" cap="none" dirty="0">
              <a:solidFill>
                <a:srgbClr val="002F9F"/>
              </a:solidFill>
              <a:latin typeface="Poppins" panose="00000500000000000000" pitchFamily="2" charset="0"/>
              <a:cs typeface="Poppins" panose="00000500000000000000" pitchFamily="2" charset="0"/>
              <a:sym typeface="Arial"/>
            </a:endParaRPr>
          </a:p>
        </p:txBody>
      </p:sp>
      <p:cxnSp>
        <p:nvCxnSpPr>
          <p:cNvPr id="9" name="Straight Connector 8">
            <a:extLst>
              <a:ext uri="{FF2B5EF4-FFF2-40B4-BE49-F238E27FC236}">
                <a16:creationId xmlns:a16="http://schemas.microsoft.com/office/drawing/2014/main" id="{579B33B8-7673-490B-BEDA-2D709B9B25CB}"/>
              </a:ext>
            </a:extLst>
          </p:cNvPr>
          <p:cNvCxnSpPr>
            <a:cxnSpLocks/>
          </p:cNvCxnSpPr>
          <p:nvPr/>
        </p:nvCxnSpPr>
        <p:spPr>
          <a:xfrm>
            <a:off x="-2771714" y="2102464"/>
            <a:ext cx="21326168" cy="0"/>
          </a:xfrm>
          <a:prstGeom prst="line">
            <a:avLst/>
          </a:prstGeom>
          <a:ln>
            <a:solidFill>
              <a:srgbClr val="002F9F"/>
            </a:solidFill>
          </a:ln>
        </p:spPr>
        <p:style>
          <a:lnRef idx="1">
            <a:schemeClr val="accent1"/>
          </a:lnRef>
          <a:fillRef idx="0">
            <a:schemeClr val="accent1"/>
          </a:fillRef>
          <a:effectRef idx="0">
            <a:schemeClr val="accent1"/>
          </a:effectRef>
          <a:fontRef idx="minor">
            <a:schemeClr val="tx1"/>
          </a:fontRef>
        </p:style>
      </p:cxnSp>
      <p:sp>
        <p:nvSpPr>
          <p:cNvPr id="5" name="Google Shape;419;p23">
            <a:extLst>
              <a:ext uri="{FF2B5EF4-FFF2-40B4-BE49-F238E27FC236}">
                <a16:creationId xmlns:a16="http://schemas.microsoft.com/office/drawing/2014/main" id="{3A25432A-354E-4A28-83EF-6A55186D1392}"/>
              </a:ext>
            </a:extLst>
          </p:cNvPr>
          <p:cNvSpPr txBox="1"/>
          <p:nvPr/>
        </p:nvSpPr>
        <p:spPr>
          <a:xfrm>
            <a:off x="1725606" y="2521676"/>
            <a:ext cx="19137151" cy="10881486"/>
          </a:xfrm>
          <a:prstGeom prst="rect">
            <a:avLst/>
          </a:prstGeom>
          <a:noFill/>
          <a:ln>
            <a:noFill/>
          </a:ln>
        </p:spPr>
        <p:txBody>
          <a:bodyPr spcFirstLastPara="1" wrap="square" lIns="50800" tIns="50800" rIns="50800" bIns="50800" anchor="t" anchorCtr="0">
            <a:noAutofit/>
          </a:bodyPr>
          <a:lstStyle/>
          <a:p>
            <a:pPr marL="571500" lvl="0" indent="-571500" algn="just">
              <a:lnSpc>
                <a:spcPct val="120000"/>
              </a:lnSpc>
              <a:buClr>
                <a:srgbClr val="025EFF"/>
              </a:buClr>
              <a:buSzPct val="100000"/>
              <a:buFont typeface="Arial" panose="020B0604020202020204" pitchFamily="34" charset="0"/>
              <a:buChar char="•"/>
            </a:pPr>
            <a:r>
              <a:rPr lang="en-US" sz="5400" b="1" dirty="0">
                <a:solidFill>
                  <a:srgbClr val="0D1E25"/>
                </a:solidFill>
                <a:latin typeface="Poppins" panose="00000500000000000000" pitchFamily="2" charset="0"/>
                <a:cs typeface="Poppins" panose="00000500000000000000" pitchFamily="2" charset="0"/>
                <a:sym typeface="Lato Light"/>
              </a:rPr>
              <a:t>The data is never what you expect it to be</a:t>
            </a:r>
          </a:p>
          <a:p>
            <a:pPr marL="571500" lvl="0" indent="-571500" algn="just">
              <a:lnSpc>
                <a:spcPct val="120000"/>
              </a:lnSpc>
              <a:buClr>
                <a:srgbClr val="025EFF"/>
              </a:buClr>
              <a:buSzPct val="100000"/>
              <a:buFont typeface="Arial" panose="020B0604020202020204" pitchFamily="34" charset="0"/>
              <a:buChar char="•"/>
            </a:pPr>
            <a:r>
              <a:rPr lang="en-US" sz="5400" dirty="0">
                <a:solidFill>
                  <a:srgbClr val="0D1E25"/>
                </a:solidFill>
                <a:latin typeface="Poppins" panose="00000500000000000000" pitchFamily="2" charset="0"/>
                <a:cs typeface="Poppins" panose="00000500000000000000" pitchFamily="2" charset="0"/>
                <a:sym typeface="Lato Light"/>
              </a:rPr>
              <a:t>Find outliers by analyzing misprediction residuals and using cross validation</a:t>
            </a:r>
          </a:p>
          <a:p>
            <a:pPr marL="571500" lvl="0" indent="-571500" algn="just">
              <a:lnSpc>
                <a:spcPct val="120000"/>
              </a:lnSpc>
              <a:buClr>
                <a:srgbClr val="025EFF"/>
              </a:buClr>
              <a:buSzPct val="100000"/>
              <a:buFont typeface="Arial" panose="020B0604020202020204" pitchFamily="34" charset="0"/>
              <a:buChar char="•"/>
            </a:pPr>
            <a:r>
              <a:rPr lang="en-US" sz="5400" dirty="0">
                <a:solidFill>
                  <a:srgbClr val="0D1E25"/>
                </a:solidFill>
                <a:latin typeface="Poppins" panose="00000500000000000000" pitchFamily="2" charset="0"/>
                <a:cs typeface="Poppins" panose="00000500000000000000" pitchFamily="2" charset="0"/>
                <a:sym typeface="Lato Light"/>
              </a:rPr>
              <a:t>Use different sentiment classifier and compare predictions to find misannotate data</a:t>
            </a:r>
          </a:p>
          <a:p>
            <a:pPr marL="571500" lvl="0" indent="-571500" algn="just">
              <a:lnSpc>
                <a:spcPct val="120000"/>
              </a:lnSpc>
              <a:buClr>
                <a:srgbClr val="025EFF"/>
              </a:buClr>
              <a:buSzPct val="100000"/>
              <a:buFont typeface="Arial" panose="020B0604020202020204" pitchFamily="34" charset="0"/>
              <a:buChar char="•"/>
            </a:pPr>
            <a:r>
              <a:rPr lang="en-US" sz="5400" dirty="0">
                <a:solidFill>
                  <a:srgbClr val="0D1E25"/>
                </a:solidFill>
                <a:latin typeface="Poppins" panose="00000500000000000000" pitchFamily="2" charset="0"/>
                <a:cs typeface="Poppins" panose="00000500000000000000" pitchFamily="2" charset="0"/>
                <a:sym typeface="Lato Light"/>
              </a:rPr>
              <a:t>Find clusters in the data</a:t>
            </a:r>
          </a:p>
          <a:p>
            <a:pPr lvl="0" algn="just">
              <a:lnSpc>
                <a:spcPct val="120000"/>
              </a:lnSpc>
              <a:buClr>
                <a:srgbClr val="025EFF"/>
              </a:buClr>
              <a:buSzPct val="100000"/>
            </a:pPr>
            <a:endParaRPr lang="en-US" sz="5400" dirty="0">
              <a:solidFill>
                <a:srgbClr val="0D1E25"/>
              </a:solidFill>
              <a:latin typeface="Poppins" panose="00000500000000000000" pitchFamily="2" charset="0"/>
              <a:cs typeface="Poppins" panose="00000500000000000000" pitchFamily="2" charset="0"/>
              <a:sym typeface="Lato Light"/>
            </a:endParaRPr>
          </a:p>
          <a:p>
            <a:pPr lvl="0" algn="just">
              <a:lnSpc>
                <a:spcPct val="120000"/>
              </a:lnSpc>
              <a:buClr>
                <a:srgbClr val="025EFF"/>
              </a:buClr>
              <a:buSzPct val="100000"/>
            </a:pPr>
            <a:r>
              <a:rPr lang="en-US" sz="4400" dirty="0">
                <a:solidFill>
                  <a:srgbClr val="0D1E25"/>
                </a:solidFill>
                <a:latin typeface="Poppins" panose="00000500000000000000" pitchFamily="2" charset="0"/>
                <a:cs typeface="Poppins" panose="00000500000000000000" pitchFamily="2" charset="0"/>
                <a:sym typeface="Lato Light"/>
              </a:rPr>
              <a:t>Learn more</a:t>
            </a:r>
          </a:p>
          <a:p>
            <a:pPr marL="685800" lvl="0" indent="-685800" algn="just">
              <a:lnSpc>
                <a:spcPct val="120000"/>
              </a:lnSpc>
              <a:buClr>
                <a:srgbClr val="025EFF"/>
              </a:buClr>
              <a:buSzPct val="100000"/>
              <a:buFontTx/>
              <a:buChar char="-"/>
            </a:pPr>
            <a:r>
              <a:rPr lang="en-US" sz="4400" dirty="0">
                <a:solidFill>
                  <a:srgbClr val="0D1E25"/>
                </a:solidFill>
                <a:latin typeface="Poppins" panose="00000500000000000000" pitchFamily="2" charset="0"/>
                <a:cs typeface="Poppins" panose="00000500000000000000" pitchFamily="2" charset="0"/>
                <a:sym typeface="Lato Light"/>
              </a:rPr>
              <a:t>Tutorials on bad label detection </a:t>
            </a:r>
            <a:r>
              <a:rPr lang="en-US" sz="4400" dirty="0">
                <a:solidFill>
                  <a:srgbClr val="0D1E25"/>
                </a:solidFill>
                <a:latin typeface="Poppins" panose="00000500000000000000" pitchFamily="2" charset="0"/>
                <a:cs typeface="Poppins" panose="00000500000000000000" pitchFamily="2" charset="0"/>
                <a:sym typeface="Lato Light"/>
                <a:hlinkClick r:id="rId3"/>
              </a:rPr>
              <a:t>Calmcode.io</a:t>
            </a:r>
            <a:endParaRPr lang="en-US" sz="4400" dirty="0">
              <a:solidFill>
                <a:srgbClr val="0D1E25"/>
              </a:solidFill>
              <a:latin typeface="Poppins" panose="00000500000000000000" pitchFamily="2" charset="0"/>
              <a:cs typeface="Poppins" panose="00000500000000000000" pitchFamily="2" charset="0"/>
              <a:sym typeface="Lato Light"/>
            </a:endParaRPr>
          </a:p>
          <a:p>
            <a:pPr marL="685800" lvl="0" indent="-685800" algn="just">
              <a:lnSpc>
                <a:spcPct val="120000"/>
              </a:lnSpc>
              <a:buClr>
                <a:srgbClr val="025EFF"/>
              </a:buClr>
              <a:buSzPct val="100000"/>
              <a:buFontTx/>
              <a:buChar char="-"/>
            </a:pPr>
            <a:r>
              <a:rPr lang="en-US" sz="4400" dirty="0">
                <a:solidFill>
                  <a:srgbClr val="0D1E25"/>
                </a:solidFill>
                <a:latin typeface="Poppins" panose="00000500000000000000" pitchFamily="2" charset="0"/>
                <a:cs typeface="Poppins" panose="00000500000000000000" pitchFamily="2" charset="0"/>
                <a:sym typeface="Lato Light"/>
              </a:rPr>
              <a:t>GitHub project </a:t>
            </a:r>
            <a:r>
              <a:rPr lang="en-US" sz="4400" dirty="0">
                <a:solidFill>
                  <a:srgbClr val="0D1E25"/>
                </a:solidFill>
                <a:latin typeface="Poppins" panose="00000500000000000000" pitchFamily="2" charset="0"/>
                <a:cs typeface="Poppins" panose="00000500000000000000" pitchFamily="2" charset="0"/>
                <a:sym typeface="Lato Light"/>
                <a:hlinkClick r:id="rId4"/>
              </a:rPr>
              <a:t>cleanlab</a:t>
            </a:r>
            <a:endParaRPr lang="en-US" sz="4400" dirty="0">
              <a:solidFill>
                <a:srgbClr val="0D1E25"/>
              </a:solidFill>
              <a:latin typeface="Poppins" panose="00000500000000000000" pitchFamily="2" charset="0"/>
              <a:cs typeface="Poppins" panose="00000500000000000000" pitchFamily="2" charset="0"/>
              <a:sym typeface="Lato Light"/>
            </a:endParaRPr>
          </a:p>
          <a:p>
            <a:pPr marL="685800" lvl="0" indent="-685800" algn="just">
              <a:lnSpc>
                <a:spcPct val="120000"/>
              </a:lnSpc>
              <a:buClr>
                <a:srgbClr val="025EFF"/>
              </a:buClr>
              <a:buSzPct val="100000"/>
              <a:buFontTx/>
              <a:buChar char="-"/>
            </a:pPr>
            <a:r>
              <a:rPr lang="en-US" sz="4400" dirty="0">
                <a:solidFill>
                  <a:srgbClr val="0D1E25"/>
                </a:solidFill>
                <a:latin typeface="Poppins" panose="00000500000000000000" pitchFamily="2" charset="0"/>
                <a:cs typeface="Poppins" panose="00000500000000000000" pitchFamily="2" charset="0"/>
                <a:sym typeface="Lato Light"/>
              </a:rPr>
              <a:t>Examples in popular datasets https://</a:t>
            </a:r>
            <a:r>
              <a:rPr lang="en-US" sz="4400" dirty="0" err="1">
                <a:solidFill>
                  <a:srgbClr val="0D1E25"/>
                </a:solidFill>
                <a:latin typeface="Poppins" panose="00000500000000000000" pitchFamily="2" charset="0"/>
                <a:cs typeface="Poppins" panose="00000500000000000000" pitchFamily="2" charset="0"/>
                <a:sym typeface="Lato Light"/>
              </a:rPr>
              <a:t>labelerrors.com</a:t>
            </a:r>
            <a:r>
              <a:rPr lang="en-US" sz="4400" dirty="0">
                <a:solidFill>
                  <a:srgbClr val="0D1E25"/>
                </a:solidFill>
                <a:latin typeface="Poppins" panose="00000500000000000000" pitchFamily="2" charset="0"/>
                <a:cs typeface="Poppins" panose="00000500000000000000" pitchFamily="2" charset="0"/>
                <a:sym typeface="Lato Light"/>
              </a:rPr>
              <a:t>/</a:t>
            </a:r>
          </a:p>
        </p:txBody>
      </p:sp>
    </p:spTree>
    <p:extLst>
      <p:ext uri="{BB962C8B-B14F-4D97-AF65-F5344CB8AC3E}">
        <p14:creationId xmlns:p14="http://schemas.microsoft.com/office/powerpoint/2010/main" val="37375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E1FF-4E3F-41B2-8C42-5EA6DD4326B4}"/>
              </a:ext>
            </a:extLst>
          </p:cNvPr>
          <p:cNvSpPr>
            <a:spLocks noGrp="1"/>
          </p:cNvSpPr>
          <p:nvPr>
            <p:ph type="title"/>
          </p:nvPr>
        </p:nvSpPr>
        <p:spPr/>
        <p:txBody>
          <a:bodyPr/>
          <a:lstStyle/>
          <a:p>
            <a:r>
              <a:rPr lang="en-US" dirty="0"/>
              <a:t>ASSIGNMENT 1</a:t>
            </a:r>
          </a:p>
        </p:txBody>
      </p:sp>
      <p:sp>
        <p:nvSpPr>
          <p:cNvPr id="3" name="Text Placeholder 2">
            <a:extLst>
              <a:ext uri="{FF2B5EF4-FFF2-40B4-BE49-F238E27FC236}">
                <a16:creationId xmlns:a16="http://schemas.microsoft.com/office/drawing/2014/main" id="{67FA35C0-D09B-43C3-ACFE-6C66C7029A83}"/>
              </a:ext>
            </a:extLst>
          </p:cNvPr>
          <p:cNvSpPr>
            <a:spLocks noGrp="1"/>
          </p:cNvSpPr>
          <p:nvPr>
            <p:ph type="body" idx="1"/>
          </p:nvPr>
        </p:nvSpPr>
        <p:spPr/>
        <p:txBody>
          <a:bodyPr/>
          <a:lstStyle/>
          <a:p>
            <a:endParaRPr lang="en-US" dirty="0"/>
          </a:p>
          <a:p>
            <a:pPr algn="ctr"/>
            <a:r>
              <a:rPr lang="en-US" dirty="0"/>
              <a:t>Supervised NLP model</a:t>
            </a:r>
          </a:p>
        </p:txBody>
      </p:sp>
    </p:spTree>
    <p:extLst>
      <p:ext uri="{BB962C8B-B14F-4D97-AF65-F5344CB8AC3E}">
        <p14:creationId xmlns:p14="http://schemas.microsoft.com/office/powerpoint/2010/main" val="3212514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A0C5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51384-C4A0-BE82-DE7A-5F64FCC70C0A}"/>
              </a:ext>
            </a:extLst>
          </p:cNvPr>
          <p:cNvPicPr>
            <a:picLocks noChangeAspect="1"/>
          </p:cNvPicPr>
          <p:nvPr/>
        </p:nvPicPr>
        <p:blipFill rotWithShape="1">
          <a:blip r:embed="rId2">
            <a:extLst>
              <a:ext uri="{28A0092B-C50C-407E-A947-70E740481C1C}">
                <a14:useLocalDpi xmlns:a14="http://schemas.microsoft.com/office/drawing/2010/main" val="0"/>
              </a:ext>
            </a:extLst>
          </a:blip>
          <a:srcRect l="-2609" t="29645" r="28046" b="43928"/>
          <a:stretch/>
        </p:blipFill>
        <p:spPr>
          <a:xfrm flipV="1">
            <a:off x="6202356" y="1"/>
            <a:ext cx="18181644" cy="4296018"/>
          </a:xfrm>
          <a:prstGeom prst="rect">
            <a:avLst/>
          </a:prstGeom>
        </p:spPr>
      </p:pic>
      <p:pic>
        <p:nvPicPr>
          <p:cNvPr id="3" name="Picture 2">
            <a:extLst>
              <a:ext uri="{FF2B5EF4-FFF2-40B4-BE49-F238E27FC236}">
                <a16:creationId xmlns:a16="http://schemas.microsoft.com/office/drawing/2014/main" id="{8AAB7D5C-A08D-3AD7-32A4-F462C610F5DE}"/>
              </a:ext>
            </a:extLst>
          </p:cNvPr>
          <p:cNvPicPr>
            <a:picLocks noChangeAspect="1"/>
          </p:cNvPicPr>
          <p:nvPr/>
        </p:nvPicPr>
        <p:blipFill rotWithShape="1">
          <a:blip r:embed="rId2">
            <a:extLst>
              <a:ext uri="{28A0092B-C50C-407E-A947-70E740481C1C}">
                <a14:useLocalDpi xmlns:a14="http://schemas.microsoft.com/office/drawing/2010/main" val="0"/>
              </a:ext>
            </a:extLst>
          </a:blip>
          <a:srcRect t="33022" b="36705"/>
          <a:stretch/>
        </p:blipFill>
        <p:spPr>
          <a:xfrm>
            <a:off x="0" y="8794871"/>
            <a:ext cx="24384000" cy="4921130"/>
          </a:xfrm>
          <a:prstGeom prst="rect">
            <a:avLst/>
          </a:prstGeom>
        </p:spPr>
      </p:pic>
      <p:sp>
        <p:nvSpPr>
          <p:cNvPr id="6" name="Rectangle 5">
            <a:extLst>
              <a:ext uri="{FF2B5EF4-FFF2-40B4-BE49-F238E27FC236}">
                <a16:creationId xmlns:a16="http://schemas.microsoft.com/office/drawing/2014/main" id="{A89F0689-A2C8-43D9-FC8D-D0DFDF00FDC3}"/>
              </a:ext>
            </a:extLst>
          </p:cNvPr>
          <p:cNvSpPr/>
          <p:nvPr/>
        </p:nvSpPr>
        <p:spPr>
          <a:xfrm>
            <a:off x="37569848" y="-219396"/>
            <a:ext cx="1828800" cy="1828800"/>
          </a:xfrm>
          <a:prstGeom prst="rect">
            <a:avLst/>
          </a:prstGeom>
          <a:solidFill>
            <a:srgbClr val="0A0C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7" name="Rectangle 6">
            <a:extLst>
              <a:ext uri="{FF2B5EF4-FFF2-40B4-BE49-F238E27FC236}">
                <a16:creationId xmlns:a16="http://schemas.microsoft.com/office/drawing/2014/main" id="{8DD1092D-EA82-BB84-50DA-E703D7A92DFE}"/>
              </a:ext>
            </a:extLst>
          </p:cNvPr>
          <p:cNvSpPr/>
          <p:nvPr/>
        </p:nvSpPr>
        <p:spPr>
          <a:xfrm>
            <a:off x="37569848" y="2215714"/>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8" name="Rectangle 7">
            <a:extLst>
              <a:ext uri="{FF2B5EF4-FFF2-40B4-BE49-F238E27FC236}">
                <a16:creationId xmlns:a16="http://schemas.microsoft.com/office/drawing/2014/main" id="{F62F987E-E258-5C1C-7B94-8F01DB81C509}"/>
              </a:ext>
            </a:extLst>
          </p:cNvPr>
          <p:cNvSpPr/>
          <p:nvPr/>
        </p:nvSpPr>
        <p:spPr>
          <a:xfrm>
            <a:off x="37569848" y="4398236"/>
            <a:ext cx="1828800" cy="1828800"/>
          </a:xfrm>
          <a:prstGeom prst="rect">
            <a:avLst/>
          </a:prstGeom>
          <a:solidFill>
            <a:srgbClr val="121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9" name="Rectangle 8">
            <a:extLst>
              <a:ext uri="{FF2B5EF4-FFF2-40B4-BE49-F238E27FC236}">
                <a16:creationId xmlns:a16="http://schemas.microsoft.com/office/drawing/2014/main" id="{6678DC18-5A1C-6C96-AC58-AEC0B65088F8}"/>
              </a:ext>
            </a:extLst>
          </p:cNvPr>
          <p:cNvSpPr/>
          <p:nvPr/>
        </p:nvSpPr>
        <p:spPr>
          <a:xfrm>
            <a:off x="37487226" y="6667062"/>
            <a:ext cx="1828800" cy="1828800"/>
          </a:xfrm>
          <a:prstGeom prst="rect">
            <a:avLst/>
          </a:prstGeom>
          <a:solidFill>
            <a:srgbClr val="A4A4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10" name="Rectangle 9">
            <a:extLst>
              <a:ext uri="{FF2B5EF4-FFF2-40B4-BE49-F238E27FC236}">
                <a16:creationId xmlns:a16="http://schemas.microsoft.com/office/drawing/2014/main" id="{22F4250E-F0DB-2181-C644-97E6ECCF2164}"/>
              </a:ext>
            </a:extLst>
          </p:cNvPr>
          <p:cNvSpPr/>
          <p:nvPr/>
        </p:nvSpPr>
        <p:spPr>
          <a:xfrm>
            <a:off x="37487224" y="8958800"/>
            <a:ext cx="1828800" cy="1828800"/>
          </a:xfrm>
          <a:prstGeom prst="rect">
            <a:avLst/>
          </a:prstGeom>
          <a:solidFill>
            <a:srgbClr val="0000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5" name="Oval 4">
            <a:extLst>
              <a:ext uri="{FF2B5EF4-FFF2-40B4-BE49-F238E27FC236}">
                <a16:creationId xmlns:a16="http://schemas.microsoft.com/office/drawing/2014/main" id="{D87162CE-9B96-30F1-DDAA-3BA703B6D9F5}"/>
              </a:ext>
            </a:extLst>
          </p:cNvPr>
          <p:cNvSpPr/>
          <p:nvPr/>
        </p:nvSpPr>
        <p:spPr>
          <a:xfrm>
            <a:off x="-6219837" y="-2307604"/>
            <a:ext cx="18871850" cy="18269264"/>
          </a:xfrm>
          <a:prstGeom prst="ellipse">
            <a:avLst/>
          </a:prstGeom>
          <a:gradFill>
            <a:gsLst>
              <a:gs pos="8000">
                <a:srgbClr val="00008F"/>
              </a:gs>
              <a:gs pos="100000">
                <a:srgbClr val="A4A4A4"/>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dirty="0">
              <a:solidFill>
                <a:prstClr val="white"/>
              </a:solidFill>
              <a:latin typeface="Calibri" panose="020F0502020204030204"/>
            </a:endParaRPr>
          </a:p>
        </p:txBody>
      </p:sp>
      <p:sp>
        <p:nvSpPr>
          <p:cNvPr id="4" name="Oval 3">
            <a:extLst>
              <a:ext uri="{FF2B5EF4-FFF2-40B4-BE49-F238E27FC236}">
                <a16:creationId xmlns:a16="http://schemas.microsoft.com/office/drawing/2014/main" id="{0C604CAD-2841-A646-845C-B35C25ADA107}"/>
              </a:ext>
            </a:extLst>
          </p:cNvPr>
          <p:cNvSpPr/>
          <p:nvPr/>
        </p:nvSpPr>
        <p:spPr>
          <a:xfrm>
            <a:off x="-7116308" y="-2245660"/>
            <a:ext cx="19308308" cy="1820732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grpSp>
        <p:nvGrpSpPr>
          <p:cNvPr id="3316" name="Group 3315">
            <a:extLst>
              <a:ext uri="{FF2B5EF4-FFF2-40B4-BE49-F238E27FC236}">
                <a16:creationId xmlns:a16="http://schemas.microsoft.com/office/drawing/2014/main" id="{19E13F9A-9E15-07D8-741F-B6ADFEBCF580}"/>
              </a:ext>
            </a:extLst>
          </p:cNvPr>
          <p:cNvGrpSpPr/>
          <p:nvPr/>
        </p:nvGrpSpPr>
        <p:grpSpPr>
          <a:xfrm>
            <a:off x="14375341" y="5443156"/>
            <a:ext cx="8979958" cy="3602380"/>
            <a:chOff x="7187670" y="3113518"/>
            <a:chExt cx="4489979" cy="1070265"/>
          </a:xfrm>
        </p:grpSpPr>
        <p:sp>
          <p:nvSpPr>
            <p:cNvPr id="22" name="TextBox 21">
              <a:extLst>
                <a:ext uri="{FF2B5EF4-FFF2-40B4-BE49-F238E27FC236}">
                  <a16:creationId xmlns:a16="http://schemas.microsoft.com/office/drawing/2014/main" id="{FC97D867-CFA7-6038-24A5-BBD34AA5159A}"/>
                </a:ext>
              </a:extLst>
            </p:cNvPr>
            <p:cNvSpPr txBox="1"/>
            <p:nvPr/>
          </p:nvSpPr>
          <p:spPr>
            <a:xfrm>
              <a:off x="7187670" y="3113518"/>
              <a:ext cx="4489979" cy="658370"/>
            </a:xfrm>
            <a:prstGeom prst="rect">
              <a:avLst/>
            </a:prstGeom>
            <a:noFill/>
          </p:spPr>
          <p:txBody>
            <a:bodyPr wrap="square">
              <a:spAutoFit/>
            </a:bodyPr>
            <a:lstStyle/>
            <a:p>
              <a:pPr defTabSz="1828800"/>
              <a:r>
                <a:rPr lang="en-GB" sz="13800" b="1" dirty="0">
                  <a:solidFill>
                    <a:prstClr val="white"/>
                  </a:solidFill>
                  <a:latin typeface="TT Firs" panose="02000503030000020003" pitchFamily="50" charset="0"/>
                  <a:ea typeface="Open Sans" pitchFamily="2" charset="0"/>
                  <a:cs typeface="Open Sans" pitchFamily="2" charset="0"/>
                  <a:sym typeface="Arial"/>
                </a:rPr>
                <a:t>Lecture 3</a:t>
              </a:r>
              <a:endParaRPr lang="en-US" sz="13800" b="1" dirty="0">
                <a:solidFill>
                  <a:prstClr val="white"/>
                </a:solidFill>
                <a:latin typeface="TT Firs" panose="02000503030000020003" pitchFamily="50" charset="0"/>
                <a:ea typeface="Open Sans" pitchFamily="2" charset="0"/>
                <a:cs typeface="Open Sans" pitchFamily="2" charset="0"/>
              </a:endParaRPr>
            </a:p>
          </p:txBody>
        </p:sp>
        <p:sp>
          <p:nvSpPr>
            <p:cNvPr id="3315" name="TextBox 3314">
              <a:extLst>
                <a:ext uri="{FF2B5EF4-FFF2-40B4-BE49-F238E27FC236}">
                  <a16:creationId xmlns:a16="http://schemas.microsoft.com/office/drawing/2014/main" id="{37C97F3F-6759-8EB6-A0CC-31CA98202BD8}"/>
                </a:ext>
              </a:extLst>
            </p:cNvPr>
            <p:cNvSpPr txBox="1"/>
            <p:nvPr/>
          </p:nvSpPr>
          <p:spPr>
            <a:xfrm>
              <a:off x="7187670" y="3882030"/>
              <a:ext cx="4337040" cy="301753"/>
            </a:xfrm>
            <a:prstGeom prst="rect">
              <a:avLst/>
            </a:prstGeom>
            <a:noFill/>
          </p:spPr>
          <p:txBody>
            <a:bodyPr wrap="square" rtlCol="0">
              <a:spAutoFit/>
            </a:bodyPr>
            <a:lstStyle/>
            <a:p>
              <a:pPr defTabSz="1828800"/>
              <a:r>
                <a:rPr lang="en-US" sz="6000" dirty="0">
                  <a:solidFill>
                    <a:prstClr val="white"/>
                  </a:solidFill>
                  <a:latin typeface="Lato" panose="020F0502020204030203" pitchFamily="34" charset="0"/>
                  <a:ea typeface="Open Sans" pitchFamily="2" charset="0"/>
                  <a:cs typeface="Open Sans" pitchFamily="2" charset="0"/>
                </a:rPr>
                <a:t>MAI NLP</a:t>
              </a:r>
            </a:p>
          </p:txBody>
        </p:sp>
      </p:grpSp>
    </p:spTree>
    <p:extLst>
      <p:ext uri="{BB962C8B-B14F-4D97-AF65-F5344CB8AC3E}">
        <p14:creationId xmlns:p14="http://schemas.microsoft.com/office/powerpoint/2010/main" val="1629602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sp>
        <p:nvSpPr>
          <p:cNvPr id="226" name="Google Shape;226;p4"/>
          <p:cNvSpPr txBox="1"/>
          <p:nvPr/>
        </p:nvSpPr>
        <p:spPr>
          <a:xfrm>
            <a:off x="3295407" y="3577144"/>
            <a:ext cx="17793185" cy="1317305"/>
          </a:xfrm>
          <a:prstGeom prst="rect">
            <a:avLst/>
          </a:prstGeom>
          <a:noFill/>
          <a:ln>
            <a:noFill/>
          </a:ln>
        </p:spPr>
        <p:txBody>
          <a:bodyPr spcFirstLastPara="1" wrap="square" lIns="50800" tIns="50800" rIns="50800" bIns="50800" anchor="t" anchorCtr="0">
            <a:noAutofit/>
          </a:bodyPr>
          <a:lstStyle/>
          <a:p>
            <a:pPr lvl="0" algn="ctr">
              <a:lnSpc>
                <a:spcPct val="120000"/>
              </a:lnSpc>
              <a:buClr>
                <a:srgbClr val="FFDE59"/>
              </a:buClr>
              <a:buSzPts val="2500"/>
            </a:pPr>
            <a:r>
              <a:rPr lang="en-US" sz="6000" b="1" dirty="0">
                <a:solidFill>
                  <a:srgbClr val="002F9F"/>
                </a:solidFill>
                <a:latin typeface="Poppins" panose="00000500000000000000" pitchFamily="2" charset="0"/>
                <a:ea typeface="Lato Light"/>
                <a:cs typeface="Poppins" panose="00000500000000000000" pitchFamily="2" charset="0"/>
                <a:sym typeface="Lato Light"/>
              </a:rPr>
              <a:t>LANGUAGE IS LOGIC, </a:t>
            </a:r>
          </a:p>
          <a:p>
            <a:pPr lvl="0" algn="ctr">
              <a:lnSpc>
                <a:spcPct val="120000"/>
              </a:lnSpc>
              <a:buClr>
                <a:srgbClr val="FFDE59"/>
              </a:buClr>
              <a:buSzPts val="2500"/>
            </a:pPr>
            <a:r>
              <a:rPr lang="en-US" sz="6000" b="1" dirty="0">
                <a:solidFill>
                  <a:srgbClr val="002F9F"/>
                </a:solidFill>
                <a:latin typeface="Poppins" panose="00000500000000000000" pitchFamily="2" charset="0"/>
                <a:ea typeface="Lato Light"/>
                <a:cs typeface="Poppins" panose="00000500000000000000" pitchFamily="2" charset="0"/>
                <a:sym typeface="Lato Light"/>
              </a:rPr>
              <a:t>AND LOGIC IS LANGUAGE</a:t>
            </a:r>
          </a:p>
        </p:txBody>
      </p:sp>
      <p:sp>
        <p:nvSpPr>
          <p:cNvPr id="7" name="Google Shape;226;p4">
            <a:extLst>
              <a:ext uri="{FF2B5EF4-FFF2-40B4-BE49-F238E27FC236}">
                <a16:creationId xmlns:a16="http://schemas.microsoft.com/office/drawing/2014/main" id="{25FC0788-B22D-42FB-8140-B11F071B1EA3}"/>
              </a:ext>
            </a:extLst>
          </p:cNvPr>
          <p:cNvSpPr txBox="1"/>
          <p:nvPr/>
        </p:nvSpPr>
        <p:spPr>
          <a:xfrm>
            <a:off x="3295407" y="6099810"/>
            <a:ext cx="15158399" cy="3286913"/>
          </a:xfrm>
          <a:prstGeom prst="rect">
            <a:avLst/>
          </a:prstGeom>
          <a:noFill/>
          <a:ln>
            <a:noFill/>
          </a:ln>
        </p:spPr>
        <p:txBody>
          <a:bodyPr spcFirstLastPara="1" wrap="square" lIns="50800" tIns="50800" rIns="50800" bIns="50800" anchor="t" anchorCtr="0">
            <a:noAutofit/>
          </a:bodyPr>
          <a:lstStyle/>
          <a:p>
            <a:pPr marL="742950" marR="0" lvl="0" indent="-742950" algn="l" rtl="0">
              <a:lnSpc>
                <a:spcPct val="120000"/>
              </a:lnSpc>
              <a:spcBef>
                <a:spcPts val="0"/>
              </a:spcBef>
              <a:spcAft>
                <a:spcPts val="0"/>
              </a:spcAft>
              <a:buClr>
                <a:srgbClr val="434AF9"/>
              </a:buClr>
              <a:buSzPts val="2500"/>
              <a:buFont typeface="+mj-lt"/>
              <a:buAutoNum type="arabicPeriod"/>
            </a:pPr>
            <a:r>
              <a:rPr lang="en-GB" sz="3600" dirty="0">
                <a:solidFill>
                  <a:srgbClr val="0D1E25"/>
                </a:solidFill>
                <a:latin typeface="Poppins" panose="00000500000000000000" pitchFamily="2" charset="0"/>
                <a:ea typeface="Lato Light"/>
                <a:cs typeface="Poppins" panose="00000500000000000000" pitchFamily="2" charset="0"/>
                <a:sym typeface="Lato Light"/>
              </a:rPr>
              <a:t>Most people have an “Internal monologue” that guides (a part of) their thoughts. Some even think “100% narratively”</a:t>
            </a:r>
          </a:p>
          <a:p>
            <a:pPr marL="742950" marR="0" lvl="0" indent="-742950" algn="l" rtl="0">
              <a:lnSpc>
                <a:spcPct val="120000"/>
              </a:lnSpc>
              <a:spcBef>
                <a:spcPts val="0"/>
              </a:spcBef>
              <a:spcAft>
                <a:spcPts val="0"/>
              </a:spcAft>
              <a:buClr>
                <a:srgbClr val="434AF9"/>
              </a:buClr>
              <a:buSzPts val="2500"/>
              <a:buFont typeface="+mj-lt"/>
              <a:buAutoNum type="arabicPeriod"/>
            </a:pPr>
            <a:endParaRPr lang="en-GB" sz="3600" dirty="0">
              <a:solidFill>
                <a:srgbClr val="0D1E25"/>
              </a:solidFill>
              <a:latin typeface="Poppins" panose="00000500000000000000" pitchFamily="2" charset="0"/>
              <a:ea typeface="Lato Light"/>
              <a:cs typeface="Poppins" panose="00000500000000000000" pitchFamily="2" charset="0"/>
              <a:sym typeface="Lato Light"/>
            </a:endParaRPr>
          </a:p>
          <a:p>
            <a:pPr marL="742950" marR="0" lvl="0" indent="-742950" algn="l" rtl="0">
              <a:lnSpc>
                <a:spcPct val="120000"/>
              </a:lnSpc>
              <a:spcBef>
                <a:spcPts val="0"/>
              </a:spcBef>
              <a:spcAft>
                <a:spcPts val="0"/>
              </a:spcAft>
              <a:buClr>
                <a:srgbClr val="434AF9"/>
              </a:buClr>
              <a:buSzPts val="2500"/>
              <a:buFont typeface="+mj-lt"/>
              <a:buAutoNum type="arabicPeriod"/>
            </a:pPr>
            <a:r>
              <a:rPr lang="en-GB" sz="3600" dirty="0">
                <a:solidFill>
                  <a:srgbClr val="0D1E25"/>
                </a:solidFill>
                <a:latin typeface="Poppins" panose="00000500000000000000" pitchFamily="2" charset="0"/>
                <a:ea typeface="Lato Light"/>
                <a:cs typeface="Poppins" panose="00000500000000000000" pitchFamily="2" charset="0"/>
                <a:sym typeface="Lato Light"/>
              </a:rPr>
              <a:t>We will come back to “Transformers are universal computation blocks” later</a:t>
            </a:r>
            <a:endParaRPr lang="en-GB" sz="3600" i="0" u="none" strike="noStrike" cap="none" dirty="0">
              <a:solidFill>
                <a:srgbClr val="0F2C99"/>
              </a:solidFill>
              <a:latin typeface="Poppins" panose="00000500000000000000" pitchFamily="2" charset="0"/>
              <a:ea typeface="Lato Light"/>
              <a:cs typeface="Poppins" panose="00000500000000000000" pitchFamily="2" charset="0"/>
              <a:sym typeface="Lato Light"/>
            </a:endParaRPr>
          </a:p>
          <a:p>
            <a:pPr marL="0" marR="0" lvl="0" indent="0" algn="l" rtl="0">
              <a:lnSpc>
                <a:spcPct val="120000"/>
              </a:lnSpc>
              <a:spcBef>
                <a:spcPts val="0"/>
              </a:spcBef>
              <a:spcAft>
                <a:spcPts val="0"/>
              </a:spcAft>
              <a:buClr>
                <a:srgbClr val="434AF9"/>
              </a:buClr>
              <a:buSzPts val="2500"/>
              <a:buFont typeface="Lato Light"/>
              <a:buNone/>
            </a:pPr>
            <a:endParaRPr lang="en-GB" sz="3600" dirty="0">
              <a:solidFill>
                <a:srgbClr val="0F2C99"/>
              </a:solidFill>
              <a:highlight>
                <a:srgbClr val="FFFF00"/>
              </a:highlight>
              <a:latin typeface="Poppins" panose="00000500000000000000" pitchFamily="2" charset="0"/>
              <a:ea typeface="Lato Light"/>
              <a:cs typeface="Poppins" panose="00000500000000000000" pitchFamily="2" charset="0"/>
              <a:sym typeface="Lato Light"/>
            </a:endParaRPr>
          </a:p>
          <a:p>
            <a:pPr marL="0" marR="0" lvl="0" indent="0" algn="l" rtl="0">
              <a:lnSpc>
                <a:spcPct val="120000"/>
              </a:lnSpc>
              <a:spcBef>
                <a:spcPts val="0"/>
              </a:spcBef>
              <a:spcAft>
                <a:spcPts val="0"/>
              </a:spcAft>
              <a:buClr>
                <a:srgbClr val="434AF9"/>
              </a:buClr>
              <a:buSzPts val="2500"/>
              <a:buFont typeface="Lato Light"/>
              <a:buNone/>
            </a:pPr>
            <a:endParaRPr sz="3600" i="0" u="none" strike="noStrike" cap="none" dirty="0">
              <a:solidFill>
                <a:srgbClr val="0D1E25"/>
              </a:solidFill>
              <a:highlight>
                <a:srgbClr val="FFFF00"/>
              </a:highlight>
              <a:latin typeface="Poppins" panose="00000500000000000000" pitchFamily="2" charset="0"/>
              <a:ea typeface="Lato Light"/>
              <a:cs typeface="Poppins" panose="00000500000000000000" pitchFamily="2" charset="0"/>
              <a:sym typeface="Lato Light"/>
            </a:endParaRPr>
          </a:p>
        </p:txBody>
      </p:sp>
      <p:sp>
        <p:nvSpPr>
          <p:cNvPr id="8" name="Rectangle 7">
            <a:extLst>
              <a:ext uri="{FF2B5EF4-FFF2-40B4-BE49-F238E27FC236}">
                <a16:creationId xmlns:a16="http://schemas.microsoft.com/office/drawing/2014/main" id="{462BC672-436B-4916-BF32-6C4B37AB9C66}"/>
              </a:ext>
            </a:extLst>
          </p:cNvPr>
          <p:cNvSpPr/>
          <p:nvPr/>
        </p:nvSpPr>
        <p:spPr>
          <a:xfrm>
            <a:off x="-555609" y="546597"/>
            <a:ext cx="21262344" cy="1362124"/>
          </a:xfrm>
          <a:prstGeom prst="rect">
            <a:avLst/>
          </a:prstGeom>
          <a:solidFill>
            <a:srgbClr val="002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Google Shape;223;p4">
            <a:extLst>
              <a:ext uri="{FF2B5EF4-FFF2-40B4-BE49-F238E27FC236}">
                <a16:creationId xmlns:a16="http://schemas.microsoft.com/office/drawing/2014/main" id="{73022849-39E5-4511-A948-9C8F9CC17051}"/>
              </a:ext>
            </a:extLst>
          </p:cNvPr>
          <p:cNvSpPr txBox="1"/>
          <p:nvPr/>
        </p:nvSpPr>
        <p:spPr>
          <a:xfrm>
            <a:off x="917343" y="502050"/>
            <a:ext cx="19789392" cy="1949252"/>
          </a:xfrm>
          <a:prstGeom prst="rect">
            <a:avLst/>
          </a:prstGeom>
          <a:noFill/>
          <a:ln>
            <a:noFill/>
          </a:ln>
        </p:spPr>
        <p:txBody>
          <a:bodyPr spcFirstLastPara="1" wrap="square" lIns="50800" tIns="50800" rIns="50800" bIns="50800" anchor="t" anchorCtr="0">
            <a:spAutoFit/>
          </a:bodyPr>
          <a:lstStyle/>
          <a:p>
            <a:pPr marL="0" marR="0" lvl="0" indent="0" algn="l" rtl="0">
              <a:lnSpc>
                <a:spcPct val="120000"/>
              </a:lnSpc>
              <a:spcBef>
                <a:spcPts val="0"/>
              </a:spcBef>
              <a:spcAft>
                <a:spcPts val="0"/>
              </a:spcAft>
              <a:buClr>
                <a:srgbClr val="025FFF"/>
              </a:buClr>
              <a:buSzPts val="7000"/>
              <a:buFont typeface="Arial"/>
              <a:buNone/>
            </a:pPr>
            <a:r>
              <a:rPr lang="en-GB" sz="9600" b="1" i="0" u="none" strike="noStrike" cap="none" spc="-150" dirty="0">
                <a:solidFill>
                  <a:schemeClr val="bg1"/>
                </a:solidFill>
                <a:latin typeface="Poppins" panose="00000500000000000000" pitchFamily="2" charset="0"/>
                <a:cs typeface="Poppins" panose="00000500000000000000" pitchFamily="2" charset="0"/>
                <a:sym typeface="Arial"/>
              </a:rPr>
              <a:t>THE IMPORTANCE OF LANGUAGE</a:t>
            </a:r>
          </a:p>
        </p:txBody>
      </p:sp>
      <p:grpSp>
        <p:nvGrpSpPr>
          <p:cNvPr id="10" name="Google Shape;228;p4">
            <a:extLst>
              <a:ext uri="{FF2B5EF4-FFF2-40B4-BE49-F238E27FC236}">
                <a16:creationId xmlns:a16="http://schemas.microsoft.com/office/drawing/2014/main" id="{6D14549E-D485-4DB1-9545-8841AA0A2AAB}"/>
              </a:ext>
            </a:extLst>
          </p:cNvPr>
          <p:cNvGrpSpPr/>
          <p:nvPr/>
        </p:nvGrpSpPr>
        <p:grpSpPr>
          <a:xfrm>
            <a:off x="190530" y="11829870"/>
            <a:ext cx="14872132" cy="2539861"/>
            <a:chOff x="1475509" y="10453255"/>
            <a:chExt cx="6655532" cy="2800772"/>
          </a:xfrm>
        </p:grpSpPr>
        <p:pic>
          <p:nvPicPr>
            <p:cNvPr id="11" name="Google Shape;229;p4" descr="Book stack free icon">
              <a:extLst>
                <a:ext uri="{FF2B5EF4-FFF2-40B4-BE49-F238E27FC236}">
                  <a16:creationId xmlns:a16="http://schemas.microsoft.com/office/drawing/2014/main" id="{6E485894-1D35-4A16-A4F1-1F696D962A82}"/>
                </a:ext>
              </a:extLst>
            </p:cNvPr>
            <p:cNvPicPr preferRelativeResize="0"/>
            <p:nvPr/>
          </p:nvPicPr>
          <p:blipFill rotWithShape="1">
            <a:blip r:embed="rId3">
              <a:alphaModFix/>
            </a:blip>
            <a:srcRect/>
            <a:stretch/>
          </p:blipFill>
          <p:spPr>
            <a:xfrm>
              <a:off x="1604832" y="10929087"/>
              <a:ext cx="430253" cy="960263"/>
            </a:xfrm>
            <a:prstGeom prst="rect">
              <a:avLst/>
            </a:prstGeom>
            <a:noFill/>
            <a:ln>
              <a:noFill/>
            </a:ln>
          </p:spPr>
        </p:pic>
        <p:sp>
          <p:nvSpPr>
            <p:cNvPr id="12" name="Google Shape;230;p4">
              <a:extLst>
                <a:ext uri="{FF2B5EF4-FFF2-40B4-BE49-F238E27FC236}">
                  <a16:creationId xmlns:a16="http://schemas.microsoft.com/office/drawing/2014/main" id="{981FFCF0-78F2-42F8-9F58-258C55E94104}"/>
                </a:ext>
              </a:extLst>
            </p:cNvPr>
            <p:cNvSpPr txBox="1"/>
            <p:nvPr/>
          </p:nvSpPr>
          <p:spPr>
            <a:xfrm>
              <a:off x="2296645" y="10606759"/>
              <a:ext cx="5834396" cy="2647268"/>
            </a:xfrm>
            <a:prstGeom prst="rect">
              <a:avLst/>
            </a:prstGeom>
            <a:noFill/>
            <a:ln>
              <a:noFill/>
            </a:ln>
          </p:spPr>
          <p:txBody>
            <a:bodyPr spcFirstLastPara="1" wrap="square" lIns="0" tIns="0" rIns="0" bIns="0" anchor="ctr" anchorCtr="0">
              <a:spAutoFit/>
            </a:bodyPr>
            <a:lstStyle/>
            <a:p>
              <a:pPr marL="0" marR="0" lvl="0" indent="0" algn="l" rtl="0">
                <a:lnSpc>
                  <a:spcPct val="120000"/>
                </a:lnSpc>
                <a:spcBef>
                  <a:spcPts val="0"/>
                </a:spcBef>
                <a:spcAft>
                  <a:spcPts val="0"/>
                </a:spcAft>
                <a:buClr>
                  <a:srgbClr val="025FFF"/>
                </a:buClr>
                <a:buSzPts val="2600"/>
                <a:buFont typeface="Roboto Light"/>
                <a:buNone/>
              </a:pPr>
              <a:r>
                <a:rPr lang="en-GB" sz="2600" b="1" i="0" u="none" strike="noStrike" cap="none" dirty="0">
                  <a:solidFill>
                    <a:srgbClr val="025FFF"/>
                  </a:solidFill>
                  <a:latin typeface="Poppins ExtraLight" panose="00000300000000000000" pitchFamily="2" charset="0"/>
                  <a:ea typeface="Roboto Light"/>
                  <a:cs typeface="Poppins ExtraLight" panose="00000300000000000000" pitchFamily="2" charset="0"/>
                  <a:sym typeface="Roboto Light"/>
                </a:rPr>
                <a:t>Want to learn more?</a:t>
              </a:r>
              <a:endParaRPr b="1" dirty="0">
                <a:latin typeface="Poppins ExtraLight" panose="00000300000000000000" pitchFamily="2" charset="0"/>
                <a:cs typeface="Poppins ExtraLight" panose="00000300000000000000" pitchFamily="2" charset="0"/>
              </a:endParaRPr>
            </a:p>
            <a:p>
              <a:pPr marL="0" marR="0" lvl="0" indent="0" algn="l" rtl="0">
                <a:lnSpc>
                  <a:spcPct val="120000"/>
                </a:lnSpc>
                <a:spcBef>
                  <a:spcPts val="0"/>
                </a:spcBef>
                <a:spcAft>
                  <a:spcPts val="0"/>
                </a:spcAft>
                <a:buClr>
                  <a:srgbClr val="7F7F7F"/>
                </a:buClr>
                <a:buSzPts val="2600"/>
                <a:buFont typeface="Roboto Light"/>
                <a:buNone/>
              </a:pPr>
              <a:r>
                <a:rPr lang="en-GB" sz="2600" b="1" i="0" u="none" strike="noStrike" cap="none" dirty="0">
                  <a:solidFill>
                    <a:srgbClr val="0D1E25"/>
                  </a:solidFill>
                  <a:latin typeface="Poppins ExtraLight" panose="00000300000000000000" pitchFamily="2" charset="0"/>
                  <a:ea typeface="Roboto Light"/>
                  <a:cs typeface="Poppins ExtraLight" panose="00000300000000000000" pitchFamily="2" charset="0"/>
                  <a:sym typeface="Roboto Light"/>
                </a:rPr>
                <a:t>https://</a:t>
              </a:r>
              <a:r>
                <a:rPr lang="en-GB" sz="2600" b="1" i="0" u="none" strike="noStrike" cap="none" dirty="0" err="1">
                  <a:solidFill>
                    <a:srgbClr val="0D1E25"/>
                  </a:solidFill>
                  <a:latin typeface="Poppins ExtraLight" panose="00000300000000000000" pitchFamily="2" charset="0"/>
                  <a:ea typeface="Roboto Light"/>
                  <a:cs typeface="Poppins ExtraLight" panose="00000300000000000000" pitchFamily="2" charset="0"/>
                  <a:sym typeface="Roboto Light"/>
                </a:rPr>
                <a:t>plato.stanford.edu</a:t>
              </a:r>
              <a:r>
                <a:rPr lang="en-GB" sz="2600" b="1" i="0" u="none" strike="noStrike" cap="none" dirty="0">
                  <a:solidFill>
                    <a:srgbClr val="0D1E25"/>
                  </a:solidFill>
                  <a:latin typeface="Poppins ExtraLight" panose="00000300000000000000" pitchFamily="2" charset="0"/>
                  <a:ea typeface="Roboto Light"/>
                  <a:cs typeface="Poppins ExtraLight" panose="00000300000000000000" pitchFamily="2" charset="0"/>
                  <a:sym typeface="Roboto Light"/>
                </a:rPr>
                <a:t>/entries/inner-speech/</a:t>
              </a:r>
            </a:p>
            <a:p>
              <a:pPr marL="0" marR="0" lvl="0" indent="0" algn="l" rtl="0">
                <a:lnSpc>
                  <a:spcPct val="120000"/>
                </a:lnSpc>
                <a:spcBef>
                  <a:spcPts val="0"/>
                </a:spcBef>
                <a:spcAft>
                  <a:spcPts val="0"/>
                </a:spcAft>
                <a:buClr>
                  <a:srgbClr val="7F7F7F"/>
                </a:buClr>
                <a:buSzPts val="2600"/>
                <a:buFont typeface="Roboto Light"/>
                <a:buNone/>
              </a:pPr>
              <a:r>
                <a:rPr lang="en-GB" sz="2600" b="1" i="0" u="none" strike="noStrike" cap="none" dirty="0">
                  <a:solidFill>
                    <a:srgbClr val="0D1E25"/>
                  </a:solidFill>
                  <a:latin typeface="Poppins ExtraLight" panose="00000300000000000000" pitchFamily="2" charset="0"/>
                  <a:ea typeface="Roboto Light"/>
                  <a:cs typeface="Poppins ExtraLight" panose="00000300000000000000" pitchFamily="2" charset="0"/>
                  <a:sym typeface="Roboto Light"/>
                </a:rPr>
                <a:t>https://</a:t>
              </a:r>
              <a:r>
                <a:rPr lang="en-GB" sz="2600" b="1" i="0" u="none" strike="noStrike" cap="none" dirty="0" err="1">
                  <a:solidFill>
                    <a:srgbClr val="0D1E25"/>
                  </a:solidFill>
                  <a:latin typeface="Poppins ExtraLight" panose="00000300000000000000" pitchFamily="2" charset="0"/>
                  <a:ea typeface="Roboto Light"/>
                  <a:cs typeface="Poppins ExtraLight" panose="00000300000000000000" pitchFamily="2" charset="0"/>
                  <a:sym typeface="Roboto Light"/>
                </a:rPr>
                <a:t>twitter.com</a:t>
              </a:r>
              <a:r>
                <a:rPr lang="en-GB" sz="2600" b="1" i="0" u="none" strike="noStrike" cap="none" dirty="0">
                  <a:solidFill>
                    <a:srgbClr val="0D1E25"/>
                  </a:solidFill>
                  <a:latin typeface="Poppins ExtraLight" panose="00000300000000000000" pitchFamily="2" charset="0"/>
                  <a:ea typeface="Roboto Light"/>
                  <a:cs typeface="Poppins ExtraLight" panose="00000300000000000000" pitchFamily="2" charset="0"/>
                  <a:sym typeface="Roboto Light"/>
                </a:rPr>
                <a:t>/</a:t>
              </a:r>
              <a:r>
                <a:rPr lang="en-GB" sz="2600" b="1" i="0" u="none" strike="noStrike" cap="none" dirty="0" err="1">
                  <a:solidFill>
                    <a:srgbClr val="0D1E25"/>
                  </a:solidFill>
                  <a:latin typeface="Poppins ExtraLight" panose="00000300000000000000" pitchFamily="2" charset="0"/>
                  <a:ea typeface="Roboto Light"/>
                  <a:cs typeface="Poppins ExtraLight" panose="00000300000000000000" pitchFamily="2" charset="0"/>
                  <a:sym typeface="Roboto Light"/>
                </a:rPr>
                <a:t>sergeykarayev</a:t>
              </a:r>
              <a:r>
                <a:rPr lang="en-GB" sz="2600" b="1" i="0" u="none" strike="noStrike" cap="none" dirty="0">
                  <a:solidFill>
                    <a:srgbClr val="0D1E25"/>
                  </a:solidFill>
                  <a:latin typeface="Poppins ExtraLight" panose="00000300000000000000" pitchFamily="2" charset="0"/>
                  <a:ea typeface="Roboto Light"/>
                  <a:cs typeface="Poppins ExtraLight" panose="00000300000000000000" pitchFamily="2" charset="0"/>
                  <a:sym typeface="Roboto Light"/>
                </a:rPr>
                <a:t>/status/1518677260236034050</a:t>
              </a:r>
            </a:p>
            <a:p>
              <a:pPr marL="0" marR="0" lvl="0" indent="0" algn="l" rtl="0">
                <a:lnSpc>
                  <a:spcPct val="120000"/>
                </a:lnSpc>
                <a:spcBef>
                  <a:spcPts val="0"/>
                </a:spcBef>
                <a:spcAft>
                  <a:spcPts val="0"/>
                </a:spcAft>
                <a:buClr>
                  <a:srgbClr val="7F7F7F"/>
                </a:buClr>
                <a:buSzPts val="2600"/>
                <a:buFont typeface="Roboto Light"/>
                <a:buNone/>
              </a:pPr>
              <a:endParaRPr lang="en-GB" sz="2600" b="1" i="0" u="none" strike="noStrike" cap="none" dirty="0">
                <a:solidFill>
                  <a:srgbClr val="0D1E25"/>
                </a:solidFill>
                <a:latin typeface="Poppins ExtraLight" panose="00000300000000000000" pitchFamily="2" charset="0"/>
                <a:ea typeface="Roboto Light"/>
                <a:cs typeface="Poppins ExtraLight" panose="00000300000000000000" pitchFamily="2" charset="0"/>
                <a:sym typeface="Roboto Light"/>
              </a:endParaRPr>
            </a:p>
            <a:p>
              <a:pPr marL="0" marR="0" lvl="0" indent="0" algn="l" rtl="0">
                <a:lnSpc>
                  <a:spcPct val="120000"/>
                </a:lnSpc>
                <a:spcBef>
                  <a:spcPts val="0"/>
                </a:spcBef>
                <a:spcAft>
                  <a:spcPts val="0"/>
                </a:spcAft>
                <a:buClr>
                  <a:srgbClr val="7F7F7F"/>
                </a:buClr>
                <a:buSzPts val="2600"/>
                <a:buFont typeface="Roboto Light"/>
                <a:buNone/>
              </a:pPr>
              <a:r>
                <a:rPr lang="en-GB" sz="2600" b="1" i="0" u="none" strike="noStrike" cap="none" dirty="0">
                  <a:solidFill>
                    <a:srgbClr val="0D1E25"/>
                  </a:solidFill>
                  <a:latin typeface="Poppins ExtraLight" panose="00000300000000000000" pitchFamily="2" charset="0"/>
                  <a:ea typeface="Roboto Light"/>
                  <a:cs typeface="Poppins ExtraLight" panose="00000300000000000000" pitchFamily="2" charset="0"/>
                  <a:sym typeface="Roboto Light"/>
                </a:rPr>
                <a:t> </a:t>
              </a:r>
              <a:endParaRPr b="1" dirty="0">
                <a:solidFill>
                  <a:srgbClr val="0D1E25"/>
                </a:solidFill>
                <a:latin typeface="Poppins ExtraLight" panose="00000300000000000000" pitchFamily="2" charset="0"/>
                <a:cs typeface="Poppins ExtraLight" panose="00000300000000000000" pitchFamily="2" charset="0"/>
              </a:endParaRPr>
            </a:p>
          </p:txBody>
        </p:sp>
        <p:sp>
          <p:nvSpPr>
            <p:cNvPr id="13" name="Google Shape;231;p4">
              <a:extLst>
                <a:ext uri="{FF2B5EF4-FFF2-40B4-BE49-F238E27FC236}">
                  <a16:creationId xmlns:a16="http://schemas.microsoft.com/office/drawing/2014/main" id="{F0B887A9-D5A5-4E4E-8724-5652315965F7}"/>
                </a:ext>
              </a:extLst>
            </p:cNvPr>
            <p:cNvSpPr/>
            <p:nvPr/>
          </p:nvSpPr>
          <p:spPr>
            <a:xfrm>
              <a:off x="1475509" y="10453255"/>
              <a:ext cx="5687715" cy="1911927"/>
            </a:xfrm>
            <a:prstGeom prst="rect">
              <a:avLst/>
            </a:prstGeom>
            <a:noFill/>
            <a:ln w="31750" cap="flat" cmpd="sng">
              <a:solidFill>
                <a:srgbClr val="025FFF"/>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l" rtl="0">
                <a:lnSpc>
                  <a:spcPct val="120000"/>
                </a:lnSpc>
                <a:spcBef>
                  <a:spcPts val="0"/>
                </a:spcBef>
                <a:spcAft>
                  <a:spcPts val="0"/>
                </a:spcAft>
                <a:buClr>
                  <a:srgbClr val="5E5E5E"/>
                </a:buClr>
                <a:buSzPts val="3600"/>
                <a:buFont typeface="Roboto Light"/>
                <a:buNone/>
              </a:pPr>
              <a:endParaRPr sz="3600" b="0" i="0" u="none" strike="noStrike" cap="none">
                <a:solidFill>
                  <a:srgbClr val="505050"/>
                </a:solidFill>
                <a:latin typeface="Helvetica Neue Light"/>
                <a:ea typeface="Helvetica Neue Light"/>
                <a:cs typeface="Helvetica Neue Light"/>
                <a:sym typeface="Helvetica Neue Light"/>
              </a:endParaRPr>
            </a:p>
          </p:txBody>
        </p:sp>
      </p:grpSp>
    </p:spTree>
    <p:extLst>
      <p:ext uri="{BB962C8B-B14F-4D97-AF65-F5344CB8AC3E}">
        <p14:creationId xmlns:p14="http://schemas.microsoft.com/office/powerpoint/2010/main" val="3655864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52000">
              <a:srgbClr val="0031A2"/>
            </a:gs>
            <a:gs pos="100000">
              <a:srgbClr val="025EFF"/>
            </a:gs>
          </a:gsLst>
          <a:lin ang="1800000" scaled="0"/>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E82EBB-3F86-4E3E-A952-D769C637F020}"/>
              </a:ext>
            </a:extLst>
          </p:cNvPr>
          <p:cNvSpPr txBox="1">
            <a:spLocks/>
          </p:cNvSpPr>
          <p:nvPr/>
        </p:nvSpPr>
        <p:spPr>
          <a:xfrm>
            <a:off x="2537135" y="11145794"/>
            <a:ext cx="20032282" cy="2570205"/>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algn="ctr"/>
            <a:endParaRPr lang="en-US" sz="3200" b="1" spc="600" dirty="0"/>
          </a:p>
          <a:p>
            <a:pPr algn="ctr"/>
            <a:endParaRPr lang="en-US" sz="3200" b="1" spc="600" dirty="0"/>
          </a:p>
          <a:p>
            <a:pPr algn="ctr"/>
            <a:r>
              <a:rPr lang="en-US" sz="3200" b="1" spc="600" dirty="0"/>
              <a:t>https://</a:t>
            </a:r>
            <a:r>
              <a:rPr lang="en-US" sz="3200" b="1" spc="600" dirty="0" err="1"/>
              <a:t>www.eventbrite.be</a:t>
            </a:r>
            <a:r>
              <a:rPr lang="en-US" sz="3200" b="1" spc="600" dirty="0"/>
              <a:t>/e/vlerick-alumni-digital-transformation-club-ai-new-years-celebration-registration-777085572867?aff=</a:t>
            </a:r>
            <a:r>
              <a:rPr lang="en-US" sz="3200" b="1" spc="600" dirty="0" err="1"/>
              <a:t>oddtdtcreator</a:t>
            </a:r>
            <a:endParaRPr lang="en-US" sz="8000" b="1" spc="600" dirty="0"/>
          </a:p>
        </p:txBody>
      </p:sp>
      <p:sp>
        <p:nvSpPr>
          <p:cNvPr id="5" name="Title 4">
            <a:extLst>
              <a:ext uri="{FF2B5EF4-FFF2-40B4-BE49-F238E27FC236}">
                <a16:creationId xmlns:a16="http://schemas.microsoft.com/office/drawing/2014/main" id="{A203B2CF-9705-0560-C958-DF2BB9C53947}"/>
              </a:ext>
            </a:extLst>
          </p:cNvPr>
          <p:cNvSpPr>
            <a:spLocks noGrp="1"/>
          </p:cNvSpPr>
          <p:nvPr>
            <p:ph type="title"/>
          </p:nvPr>
        </p:nvSpPr>
        <p:spPr/>
        <p:txBody>
          <a:bodyPr/>
          <a:lstStyle/>
          <a:p>
            <a:endParaRPr lang="en-BE"/>
          </a:p>
        </p:txBody>
      </p:sp>
      <p:pic>
        <p:nvPicPr>
          <p:cNvPr id="4" name="Picture 3" descr="A blue and green advertisement with text&#10;&#10;Description automatically generated">
            <a:extLst>
              <a:ext uri="{FF2B5EF4-FFF2-40B4-BE49-F238E27FC236}">
                <a16:creationId xmlns:a16="http://schemas.microsoft.com/office/drawing/2014/main" id="{D7AC8C38-E5EB-B79B-B6C5-55A78BC76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839" y="503336"/>
            <a:ext cx="21814322" cy="10976929"/>
          </a:xfrm>
          <a:prstGeom prst="rect">
            <a:avLst/>
          </a:prstGeom>
        </p:spPr>
      </p:pic>
    </p:spTree>
    <p:extLst>
      <p:ext uri="{BB962C8B-B14F-4D97-AF65-F5344CB8AC3E}">
        <p14:creationId xmlns:p14="http://schemas.microsoft.com/office/powerpoint/2010/main" val="2802519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52000">
              <a:srgbClr val="0031A2"/>
            </a:gs>
            <a:gs pos="100000">
              <a:srgbClr val="025EFF"/>
            </a:gs>
          </a:gsLst>
          <a:lin ang="1800000" scaled="0"/>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E82EBB-3F86-4E3E-A952-D769C637F020}"/>
              </a:ext>
            </a:extLst>
          </p:cNvPr>
          <p:cNvSpPr txBox="1">
            <a:spLocks/>
          </p:cNvSpPr>
          <p:nvPr/>
        </p:nvSpPr>
        <p:spPr>
          <a:xfrm>
            <a:off x="2314713" y="5170938"/>
            <a:ext cx="20032282" cy="4127658"/>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algn="ctr"/>
            <a:r>
              <a:rPr lang="en-US" sz="13800" b="1" spc="600" dirty="0"/>
              <a:t>Upgrade 1:</a:t>
            </a:r>
          </a:p>
          <a:p>
            <a:pPr algn="ctr"/>
            <a:r>
              <a:rPr lang="en-US" sz="13800" b="1" spc="600" dirty="0"/>
              <a:t>Tokenizer</a:t>
            </a:r>
          </a:p>
        </p:txBody>
      </p:sp>
      <p:sp>
        <p:nvSpPr>
          <p:cNvPr id="5" name="Title 4">
            <a:extLst>
              <a:ext uri="{FF2B5EF4-FFF2-40B4-BE49-F238E27FC236}">
                <a16:creationId xmlns:a16="http://schemas.microsoft.com/office/drawing/2014/main" id="{A203B2CF-9705-0560-C958-DF2BB9C53947}"/>
              </a:ext>
            </a:extLst>
          </p:cNvPr>
          <p:cNvSpPr>
            <a:spLocks noGrp="1"/>
          </p:cNvSpPr>
          <p:nvPr>
            <p:ph type="title"/>
          </p:nvPr>
        </p:nvSpPr>
        <p:spPr/>
        <p:txBody>
          <a:bodyPr/>
          <a:lstStyle/>
          <a:p>
            <a:endParaRPr lang="en-BE"/>
          </a:p>
        </p:txBody>
      </p:sp>
    </p:spTree>
    <p:extLst>
      <p:ext uri="{BB962C8B-B14F-4D97-AF65-F5344CB8AC3E}">
        <p14:creationId xmlns:p14="http://schemas.microsoft.com/office/powerpoint/2010/main" val="1063910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001E1-0635-0ED2-7040-D4B1250997D6}"/>
              </a:ext>
            </a:extLst>
          </p:cNvPr>
          <p:cNvSpPr>
            <a:spLocks noGrp="1"/>
          </p:cNvSpPr>
          <p:nvPr>
            <p:ph type="title"/>
          </p:nvPr>
        </p:nvSpPr>
        <p:spPr>
          <a:xfrm>
            <a:off x="1294314" y="794884"/>
            <a:ext cx="20032282" cy="2204680"/>
          </a:xfrm>
        </p:spPr>
        <p:txBody>
          <a:bodyPr/>
          <a:lstStyle/>
          <a:p>
            <a:r>
              <a:rPr lang="en-BE" sz="4400"/>
              <a:t>Byte-pair tokenisation</a:t>
            </a:r>
            <a:br>
              <a:rPr lang="en-BE" sz="4400"/>
            </a:br>
            <a:br>
              <a:rPr lang="en-BE" sz="4400"/>
            </a:br>
            <a:r>
              <a:rPr lang="en-BE" sz="4400">
                <a:solidFill>
                  <a:schemeClr val="accent2">
                    <a:lumMod val="75000"/>
                  </a:schemeClr>
                </a:solidFill>
              </a:rPr>
              <a:t>Strong wind was blowing against the static building</a:t>
            </a:r>
          </a:p>
        </p:txBody>
      </p:sp>
      <p:sp>
        <p:nvSpPr>
          <p:cNvPr id="3" name="Title 1">
            <a:extLst>
              <a:ext uri="{FF2B5EF4-FFF2-40B4-BE49-F238E27FC236}">
                <a16:creationId xmlns:a16="http://schemas.microsoft.com/office/drawing/2014/main" id="{E7AE3F0D-62D7-0E1C-7B7B-E56EB5B9B9A2}"/>
              </a:ext>
            </a:extLst>
          </p:cNvPr>
          <p:cNvSpPr txBox="1">
            <a:spLocks/>
          </p:cNvSpPr>
          <p:nvPr/>
        </p:nvSpPr>
        <p:spPr>
          <a:xfrm>
            <a:off x="426296" y="3253162"/>
            <a:ext cx="19624243"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rgbClr val="025EFF"/>
                </a:solidFill>
                <a:latin typeface="Poppins" panose="00000500000000000000" pitchFamily="2" charset="0"/>
                <a:ea typeface="+mj-ea"/>
                <a:cs typeface="Poppins" panose="00000500000000000000" pitchFamily="2" charset="0"/>
              </a:defRPr>
            </a:lvl1pPr>
          </a:lstStyle>
          <a:p>
            <a:r>
              <a:rPr lang="en-GB" sz="2800"/>
              <a:t>1. s/t/r/o/n/g/ /w/</a:t>
            </a:r>
            <a:r>
              <a:rPr lang="en-GB" sz="2800" err="1"/>
              <a:t>i</a:t>
            </a:r>
            <a:r>
              <a:rPr lang="en-GB" sz="2800"/>
              <a:t>/n/d/ /w/a/s/ /b/l/o/w/</a:t>
            </a:r>
            <a:r>
              <a:rPr lang="en-GB" sz="2800" err="1"/>
              <a:t>i</a:t>
            </a:r>
            <a:r>
              <a:rPr lang="en-GB" sz="2800"/>
              <a:t>/n/g/ /a/g/a/</a:t>
            </a:r>
            <a:r>
              <a:rPr lang="en-GB" sz="2800" err="1"/>
              <a:t>i</a:t>
            </a:r>
            <a:r>
              <a:rPr lang="en-GB" sz="2800"/>
              <a:t>/n/s/t/ /t/h/e/ /s/t/a/t/</a:t>
            </a:r>
            <a:r>
              <a:rPr lang="en-GB" sz="2800" err="1"/>
              <a:t>i</a:t>
            </a:r>
            <a:r>
              <a:rPr lang="en-GB" sz="2800"/>
              <a:t>/c/ /b/u/</a:t>
            </a:r>
            <a:r>
              <a:rPr lang="en-GB" sz="2800" err="1"/>
              <a:t>i</a:t>
            </a:r>
            <a:r>
              <a:rPr lang="en-GB" sz="2800"/>
              <a:t>/l/d/</a:t>
            </a:r>
            <a:r>
              <a:rPr lang="en-GB" sz="2800" err="1"/>
              <a:t>i</a:t>
            </a:r>
            <a:r>
              <a:rPr lang="en-GB" sz="2800"/>
              <a:t>/n/g/&lt;</a:t>
            </a:r>
            <a:r>
              <a:rPr lang="en-GB" sz="2800" err="1"/>
              <a:t>eos</a:t>
            </a:r>
            <a:r>
              <a:rPr lang="en-GB" sz="2800"/>
              <a:t>&gt;</a:t>
            </a:r>
          </a:p>
        </p:txBody>
      </p:sp>
      <p:sp>
        <p:nvSpPr>
          <p:cNvPr id="7" name="TextBox 6">
            <a:extLst>
              <a:ext uri="{FF2B5EF4-FFF2-40B4-BE49-F238E27FC236}">
                <a16:creationId xmlns:a16="http://schemas.microsoft.com/office/drawing/2014/main" id="{2C8DC9F0-8455-991C-3ADC-A703843A695E}"/>
              </a:ext>
            </a:extLst>
          </p:cNvPr>
          <p:cNvSpPr txBox="1"/>
          <p:nvPr/>
        </p:nvSpPr>
        <p:spPr>
          <a:xfrm>
            <a:off x="19891513" y="4170836"/>
            <a:ext cx="3962400" cy="523220"/>
          </a:xfrm>
          <a:prstGeom prst="rect">
            <a:avLst/>
          </a:prstGeom>
          <a:noFill/>
        </p:spPr>
        <p:txBody>
          <a:bodyPr wrap="square" rtlCol="0">
            <a:spAutoFit/>
          </a:bodyPr>
          <a:lstStyle/>
          <a:p>
            <a:r>
              <a:rPr lang="en-GB" sz="2800"/>
              <a:t>a</a:t>
            </a:r>
            <a:r>
              <a:rPr lang="en-BE" sz="2800"/>
              <a:t>,b,c,….,z,_,&lt;eos&gt;</a:t>
            </a:r>
          </a:p>
        </p:txBody>
      </p:sp>
      <p:sp>
        <p:nvSpPr>
          <p:cNvPr id="8" name="TextBox 7">
            <a:extLst>
              <a:ext uri="{FF2B5EF4-FFF2-40B4-BE49-F238E27FC236}">
                <a16:creationId xmlns:a16="http://schemas.microsoft.com/office/drawing/2014/main" id="{CE4A4DEC-8EEC-A0F7-1048-14ADC35E1EAE}"/>
              </a:ext>
            </a:extLst>
          </p:cNvPr>
          <p:cNvSpPr txBox="1"/>
          <p:nvPr/>
        </p:nvSpPr>
        <p:spPr>
          <a:xfrm>
            <a:off x="769646" y="4980788"/>
            <a:ext cx="17035669" cy="954107"/>
          </a:xfrm>
          <a:prstGeom prst="rect">
            <a:avLst/>
          </a:prstGeom>
          <a:noFill/>
        </p:spPr>
        <p:txBody>
          <a:bodyPr wrap="square" rtlCol="0">
            <a:spAutoFit/>
          </a:bodyPr>
          <a:lstStyle/>
          <a:p>
            <a:r>
              <a:rPr lang="nl-NL" sz="2800" err="1"/>
              <a:t>Count</a:t>
            </a:r>
            <a:r>
              <a:rPr lang="nl-NL" sz="2800"/>
              <a:t> </a:t>
            </a:r>
            <a:r>
              <a:rPr lang="nl-NL" sz="2800" err="1"/>
              <a:t>all</a:t>
            </a:r>
            <a:r>
              <a:rPr lang="nl-NL" sz="2800"/>
              <a:t> </a:t>
            </a:r>
            <a:r>
              <a:rPr lang="nl-NL" sz="2800" err="1"/>
              <a:t>character</a:t>
            </a:r>
            <a:r>
              <a:rPr lang="nl-NL" sz="2800"/>
              <a:t> </a:t>
            </a:r>
            <a:r>
              <a:rPr lang="nl-NL" sz="2800" err="1"/>
              <a:t>combinations</a:t>
            </a:r>
            <a:r>
              <a:rPr lang="nl-NL" sz="2800"/>
              <a:t>: </a:t>
            </a:r>
            <a:r>
              <a:rPr lang="en-GB" sz="2800" err="1"/>
              <a:t>st</a:t>
            </a:r>
            <a:r>
              <a:rPr lang="en-GB" sz="2800"/>
              <a:t> : 3 , tr : 1 , </a:t>
            </a:r>
            <a:r>
              <a:rPr lang="en-GB" sz="2800" err="1"/>
              <a:t>ro</a:t>
            </a:r>
            <a:r>
              <a:rPr lang="en-GB" sz="2800"/>
              <a:t> : 1 , on : 1 , ng : 3 , g : 2 , w : 2 , </a:t>
            </a:r>
            <a:r>
              <a:rPr lang="en-GB" sz="2800" err="1"/>
              <a:t>wi</a:t>
            </a:r>
            <a:r>
              <a:rPr lang="en-GB" sz="2800"/>
              <a:t> : 2 , in : 4 , </a:t>
            </a:r>
            <a:r>
              <a:rPr lang="en-GB" sz="2800" err="1"/>
              <a:t>nd</a:t>
            </a:r>
            <a:r>
              <a:rPr lang="en-GB" sz="2800"/>
              <a:t> : 1 ,</a:t>
            </a:r>
            <a:endParaRPr lang="nl-NL" sz="2800"/>
          </a:p>
          <a:p>
            <a:r>
              <a:rPr lang="en-BE" sz="2800"/>
              <a:t>Take most frequent one, for example “ng”</a:t>
            </a:r>
          </a:p>
        </p:txBody>
      </p:sp>
      <p:sp>
        <p:nvSpPr>
          <p:cNvPr id="9" name="Title 1">
            <a:extLst>
              <a:ext uri="{FF2B5EF4-FFF2-40B4-BE49-F238E27FC236}">
                <a16:creationId xmlns:a16="http://schemas.microsoft.com/office/drawing/2014/main" id="{DE73574D-68DF-B05D-BD09-08234B92C1F3}"/>
              </a:ext>
            </a:extLst>
          </p:cNvPr>
          <p:cNvSpPr txBox="1">
            <a:spLocks/>
          </p:cNvSpPr>
          <p:nvPr/>
        </p:nvSpPr>
        <p:spPr>
          <a:xfrm>
            <a:off x="426296" y="5367869"/>
            <a:ext cx="19624243"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rgbClr val="025EFF"/>
                </a:solidFill>
                <a:latin typeface="Poppins" panose="00000500000000000000" pitchFamily="2" charset="0"/>
                <a:ea typeface="+mj-ea"/>
                <a:cs typeface="Poppins" panose="00000500000000000000" pitchFamily="2" charset="0"/>
              </a:defRPr>
            </a:lvl1pPr>
          </a:lstStyle>
          <a:p>
            <a:r>
              <a:rPr lang="en-GB" sz="2800"/>
              <a:t>2. s/t/r/o/</a:t>
            </a:r>
            <a:r>
              <a:rPr lang="en-GB" sz="2800">
                <a:solidFill>
                  <a:schemeClr val="accent6">
                    <a:lumMod val="75000"/>
                  </a:schemeClr>
                </a:solidFill>
              </a:rPr>
              <a:t>ng</a:t>
            </a:r>
            <a:r>
              <a:rPr lang="en-GB" sz="2800"/>
              <a:t>/ /w/</a:t>
            </a:r>
            <a:r>
              <a:rPr lang="en-GB" sz="2800" err="1"/>
              <a:t>i</a:t>
            </a:r>
            <a:r>
              <a:rPr lang="en-GB" sz="2800"/>
              <a:t>/n/d/ /w/a/s/ /b/l/o/w/</a:t>
            </a:r>
            <a:r>
              <a:rPr lang="en-GB" sz="2800" err="1"/>
              <a:t>i</a:t>
            </a:r>
            <a:r>
              <a:rPr lang="en-GB" sz="2800"/>
              <a:t>/</a:t>
            </a:r>
            <a:r>
              <a:rPr lang="en-GB" sz="2800">
                <a:solidFill>
                  <a:schemeClr val="accent6">
                    <a:lumMod val="75000"/>
                  </a:schemeClr>
                </a:solidFill>
              </a:rPr>
              <a:t>ng</a:t>
            </a:r>
            <a:r>
              <a:rPr lang="en-GB" sz="2800"/>
              <a:t>/ /a/g/a/</a:t>
            </a:r>
            <a:r>
              <a:rPr lang="en-GB" sz="2800" err="1"/>
              <a:t>i</a:t>
            </a:r>
            <a:r>
              <a:rPr lang="en-GB" sz="2800"/>
              <a:t>/n/s/t/ /t/h/e/ /s/t/a/t/</a:t>
            </a:r>
            <a:r>
              <a:rPr lang="en-GB" sz="2800" err="1"/>
              <a:t>i</a:t>
            </a:r>
            <a:r>
              <a:rPr lang="en-GB" sz="2800"/>
              <a:t>/c/ /b/u/</a:t>
            </a:r>
            <a:r>
              <a:rPr lang="en-GB" sz="2800" err="1"/>
              <a:t>i</a:t>
            </a:r>
            <a:r>
              <a:rPr lang="en-GB" sz="2800"/>
              <a:t>/l/d/</a:t>
            </a:r>
            <a:r>
              <a:rPr lang="en-GB" sz="2800" err="1"/>
              <a:t>i</a:t>
            </a:r>
            <a:r>
              <a:rPr lang="en-GB" sz="2800"/>
              <a:t>/</a:t>
            </a:r>
            <a:r>
              <a:rPr lang="en-GB" sz="2800">
                <a:solidFill>
                  <a:schemeClr val="accent6">
                    <a:lumMod val="75000"/>
                  </a:schemeClr>
                </a:solidFill>
              </a:rPr>
              <a:t>ng</a:t>
            </a:r>
            <a:r>
              <a:rPr lang="en-GB" sz="2800"/>
              <a:t>/&lt;</a:t>
            </a:r>
            <a:r>
              <a:rPr lang="en-GB" sz="2800" err="1"/>
              <a:t>eos</a:t>
            </a:r>
            <a:r>
              <a:rPr lang="en-GB" sz="2800"/>
              <a:t>&gt;</a:t>
            </a:r>
          </a:p>
        </p:txBody>
      </p:sp>
      <p:sp>
        <p:nvSpPr>
          <p:cNvPr id="10" name="TextBox 9">
            <a:extLst>
              <a:ext uri="{FF2B5EF4-FFF2-40B4-BE49-F238E27FC236}">
                <a16:creationId xmlns:a16="http://schemas.microsoft.com/office/drawing/2014/main" id="{698BAC97-73D1-E022-EF0D-11BDDCD9D690}"/>
              </a:ext>
            </a:extLst>
          </p:cNvPr>
          <p:cNvSpPr txBox="1"/>
          <p:nvPr/>
        </p:nvSpPr>
        <p:spPr>
          <a:xfrm>
            <a:off x="19891513" y="5273176"/>
            <a:ext cx="3962400" cy="523220"/>
          </a:xfrm>
          <a:prstGeom prst="rect">
            <a:avLst/>
          </a:prstGeom>
          <a:noFill/>
        </p:spPr>
        <p:txBody>
          <a:bodyPr wrap="square" rtlCol="0">
            <a:spAutoFit/>
          </a:bodyPr>
          <a:lstStyle/>
          <a:p>
            <a:r>
              <a:rPr lang="en-GB" sz="2800"/>
              <a:t>a</a:t>
            </a:r>
            <a:r>
              <a:rPr lang="en-BE" sz="2800"/>
              <a:t>,b,c,….,z,_,&lt;eos&gt;, </a:t>
            </a:r>
            <a:r>
              <a:rPr lang="en-BE" sz="2800">
                <a:solidFill>
                  <a:schemeClr val="accent6">
                    <a:lumMod val="75000"/>
                  </a:schemeClr>
                </a:solidFill>
              </a:rPr>
              <a:t>ng</a:t>
            </a:r>
          </a:p>
        </p:txBody>
      </p:sp>
      <p:sp>
        <p:nvSpPr>
          <p:cNvPr id="11" name="Title 1">
            <a:extLst>
              <a:ext uri="{FF2B5EF4-FFF2-40B4-BE49-F238E27FC236}">
                <a16:creationId xmlns:a16="http://schemas.microsoft.com/office/drawing/2014/main" id="{9B4C9EF5-992B-3671-B5EB-2D56E6FF60A5}"/>
              </a:ext>
            </a:extLst>
          </p:cNvPr>
          <p:cNvSpPr txBox="1">
            <a:spLocks/>
          </p:cNvSpPr>
          <p:nvPr/>
        </p:nvSpPr>
        <p:spPr>
          <a:xfrm>
            <a:off x="426296" y="6514015"/>
            <a:ext cx="19624243"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rgbClr val="025EFF"/>
                </a:solidFill>
                <a:latin typeface="Poppins" panose="00000500000000000000" pitchFamily="2" charset="0"/>
                <a:ea typeface="+mj-ea"/>
                <a:cs typeface="Poppins" panose="00000500000000000000" pitchFamily="2" charset="0"/>
              </a:defRPr>
            </a:lvl1pPr>
          </a:lstStyle>
          <a:p>
            <a:r>
              <a:rPr lang="en-GB" sz="2800">
                <a:solidFill>
                  <a:schemeClr val="accent6">
                    <a:lumMod val="75000"/>
                  </a:schemeClr>
                </a:solidFill>
              </a:rPr>
              <a:t>3. </a:t>
            </a:r>
            <a:r>
              <a:rPr lang="en-GB" sz="2800" err="1">
                <a:solidFill>
                  <a:schemeClr val="accent6">
                    <a:lumMod val="75000"/>
                  </a:schemeClr>
                </a:solidFill>
              </a:rPr>
              <a:t>st</a:t>
            </a:r>
            <a:r>
              <a:rPr lang="en-GB" sz="2800">
                <a:solidFill>
                  <a:srgbClr val="022CFF"/>
                </a:solidFill>
              </a:rPr>
              <a:t>/r/o/ng/ /w/</a:t>
            </a:r>
            <a:r>
              <a:rPr lang="en-GB" sz="2800" err="1">
                <a:solidFill>
                  <a:srgbClr val="022CFF"/>
                </a:solidFill>
              </a:rPr>
              <a:t>i</a:t>
            </a:r>
            <a:r>
              <a:rPr lang="en-GB" sz="2800">
                <a:solidFill>
                  <a:srgbClr val="022CFF"/>
                </a:solidFill>
              </a:rPr>
              <a:t>/n/d/ /w/a/s/ /b/l/o/w/</a:t>
            </a:r>
            <a:r>
              <a:rPr lang="en-GB" sz="2800" err="1">
                <a:solidFill>
                  <a:srgbClr val="022CFF"/>
                </a:solidFill>
              </a:rPr>
              <a:t>i</a:t>
            </a:r>
            <a:r>
              <a:rPr lang="en-GB" sz="2800">
                <a:solidFill>
                  <a:srgbClr val="022CFF"/>
                </a:solidFill>
              </a:rPr>
              <a:t>/ng/ /a/g/a/</a:t>
            </a:r>
            <a:r>
              <a:rPr lang="en-GB" sz="2800" err="1">
                <a:solidFill>
                  <a:srgbClr val="022CFF"/>
                </a:solidFill>
              </a:rPr>
              <a:t>i</a:t>
            </a:r>
            <a:r>
              <a:rPr lang="en-GB" sz="2800">
                <a:solidFill>
                  <a:srgbClr val="022CFF"/>
                </a:solidFill>
              </a:rPr>
              <a:t>/n/</a:t>
            </a:r>
            <a:r>
              <a:rPr lang="en-GB" sz="2800" err="1">
                <a:solidFill>
                  <a:schemeClr val="accent6">
                    <a:lumMod val="75000"/>
                  </a:schemeClr>
                </a:solidFill>
              </a:rPr>
              <a:t>st</a:t>
            </a:r>
            <a:r>
              <a:rPr lang="en-GB" sz="2800">
                <a:solidFill>
                  <a:srgbClr val="022CFF"/>
                </a:solidFill>
              </a:rPr>
              <a:t>/ /t/h/e/ /</a:t>
            </a:r>
            <a:r>
              <a:rPr lang="en-GB" sz="2800" err="1">
                <a:solidFill>
                  <a:schemeClr val="accent6">
                    <a:lumMod val="75000"/>
                  </a:schemeClr>
                </a:solidFill>
              </a:rPr>
              <a:t>st</a:t>
            </a:r>
            <a:r>
              <a:rPr lang="en-GB" sz="2800">
                <a:solidFill>
                  <a:srgbClr val="022CFF"/>
                </a:solidFill>
              </a:rPr>
              <a:t>/a/t/</a:t>
            </a:r>
            <a:r>
              <a:rPr lang="en-GB" sz="2800" err="1">
                <a:solidFill>
                  <a:srgbClr val="022CFF"/>
                </a:solidFill>
              </a:rPr>
              <a:t>i</a:t>
            </a:r>
            <a:r>
              <a:rPr lang="en-GB" sz="2800">
                <a:solidFill>
                  <a:srgbClr val="022CFF"/>
                </a:solidFill>
              </a:rPr>
              <a:t>/c/ /b/u/</a:t>
            </a:r>
            <a:r>
              <a:rPr lang="en-GB" sz="2800" err="1">
                <a:solidFill>
                  <a:srgbClr val="022CFF"/>
                </a:solidFill>
              </a:rPr>
              <a:t>i</a:t>
            </a:r>
            <a:r>
              <a:rPr lang="en-GB" sz="2800">
                <a:solidFill>
                  <a:srgbClr val="022CFF"/>
                </a:solidFill>
              </a:rPr>
              <a:t>/l/d/</a:t>
            </a:r>
            <a:r>
              <a:rPr lang="en-GB" sz="2800" err="1">
                <a:solidFill>
                  <a:srgbClr val="022CFF"/>
                </a:solidFill>
              </a:rPr>
              <a:t>i</a:t>
            </a:r>
            <a:r>
              <a:rPr lang="en-GB" sz="2800">
                <a:solidFill>
                  <a:srgbClr val="022CFF"/>
                </a:solidFill>
              </a:rPr>
              <a:t>/ng/&lt;</a:t>
            </a:r>
            <a:r>
              <a:rPr lang="en-GB" sz="2800" err="1">
                <a:solidFill>
                  <a:srgbClr val="022CFF"/>
                </a:solidFill>
              </a:rPr>
              <a:t>eos</a:t>
            </a:r>
            <a:r>
              <a:rPr lang="en-GB" sz="2800">
                <a:solidFill>
                  <a:srgbClr val="022CFF"/>
                </a:solidFill>
              </a:rPr>
              <a:t>&gt;</a:t>
            </a:r>
          </a:p>
        </p:txBody>
      </p:sp>
      <p:sp>
        <p:nvSpPr>
          <p:cNvPr id="12" name="TextBox 11">
            <a:extLst>
              <a:ext uri="{FF2B5EF4-FFF2-40B4-BE49-F238E27FC236}">
                <a16:creationId xmlns:a16="http://schemas.microsoft.com/office/drawing/2014/main" id="{2036A1CF-D003-97BD-71FB-65B4B60B66A1}"/>
              </a:ext>
            </a:extLst>
          </p:cNvPr>
          <p:cNvSpPr txBox="1"/>
          <p:nvPr/>
        </p:nvSpPr>
        <p:spPr>
          <a:xfrm>
            <a:off x="19891513" y="6298572"/>
            <a:ext cx="3962400" cy="954107"/>
          </a:xfrm>
          <a:prstGeom prst="rect">
            <a:avLst/>
          </a:prstGeom>
          <a:noFill/>
        </p:spPr>
        <p:txBody>
          <a:bodyPr wrap="square" rtlCol="0">
            <a:spAutoFit/>
          </a:bodyPr>
          <a:lstStyle/>
          <a:p>
            <a:r>
              <a:rPr lang="en-GB" sz="2800"/>
              <a:t>a</a:t>
            </a:r>
            <a:r>
              <a:rPr lang="en-BE" sz="2800"/>
              <a:t>,b,c,….,z,_,&lt;eos&gt;, </a:t>
            </a:r>
            <a:r>
              <a:rPr lang="en-BE" sz="2800">
                <a:solidFill>
                  <a:schemeClr val="accent6">
                    <a:lumMod val="75000"/>
                  </a:schemeClr>
                </a:solidFill>
              </a:rPr>
              <a:t>ng, st,</a:t>
            </a:r>
          </a:p>
        </p:txBody>
      </p:sp>
      <p:sp>
        <p:nvSpPr>
          <p:cNvPr id="13" name="Title 1">
            <a:extLst>
              <a:ext uri="{FF2B5EF4-FFF2-40B4-BE49-F238E27FC236}">
                <a16:creationId xmlns:a16="http://schemas.microsoft.com/office/drawing/2014/main" id="{8D0D821C-F88D-683E-23B5-D0CBBDC31929}"/>
              </a:ext>
            </a:extLst>
          </p:cNvPr>
          <p:cNvSpPr txBox="1">
            <a:spLocks/>
          </p:cNvSpPr>
          <p:nvPr/>
        </p:nvSpPr>
        <p:spPr>
          <a:xfrm>
            <a:off x="426295" y="7561476"/>
            <a:ext cx="19624243"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rgbClr val="025EFF"/>
                </a:solidFill>
                <a:latin typeface="Poppins" panose="00000500000000000000" pitchFamily="2" charset="0"/>
                <a:ea typeface="+mj-ea"/>
                <a:cs typeface="Poppins" panose="00000500000000000000" pitchFamily="2" charset="0"/>
              </a:defRPr>
            </a:lvl1pPr>
          </a:lstStyle>
          <a:p>
            <a:r>
              <a:rPr lang="en-GB" sz="2800">
                <a:solidFill>
                  <a:srgbClr val="022CFF"/>
                </a:solidFill>
              </a:rPr>
              <a:t>4. </a:t>
            </a:r>
            <a:r>
              <a:rPr lang="en-GB" sz="2800" err="1">
                <a:solidFill>
                  <a:srgbClr val="022CFF"/>
                </a:solidFill>
              </a:rPr>
              <a:t>st</a:t>
            </a:r>
            <a:r>
              <a:rPr lang="en-GB" sz="2800">
                <a:solidFill>
                  <a:srgbClr val="022CFF"/>
                </a:solidFill>
              </a:rPr>
              <a:t>/r/o/ng/ /w/</a:t>
            </a:r>
            <a:r>
              <a:rPr lang="en-GB" sz="2800" err="1">
                <a:solidFill>
                  <a:srgbClr val="022CFF"/>
                </a:solidFill>
              </a:rPr>
              <a:t>i</a:t>
            </a:r>
            <a:r>
              <a:rPr lang="en-GB" sz="2800">
                <a:solidFill>
                  <a:srgbClr val="022CFF"/>
                </a:solidFill>
              </a:rPr>
              <a:t>/n/d/ /w/a/s/ /b/l/o/w/</a:t>
            </a:r>
            <a:r>
              <a:rPr lang="en-GB" sz="2800" err="1">
                <a:solidFill>
                  <a:schemeClr val="accent6">
                    <a:lumMod val="75000"/>
                  </a:schemeClr>
                </a:solidFill>
              </a:rPr>
              <a:t>ing</a:t>
            </a:r>
            <a:r>
              <a:rPr lang="en-GB" sz="2800">
                <a:solidFill>
                  <a:srgbClr val="022CFF"/>
                </a:solidFill>
              </a:rPr>
              <a:t> /a/g/a/</a:t>
            </a:r>
            <a:r>
              <a:rPr lang="en-GB" sz="2800" err="1">
                <a:solidFill>
                  <a:srgbClr val="022CFF"/>
                </a:solidFill>
              </a:rPr>
              <a:t>i</a:t>
            </a:r>
            <a:r>
              <a:rPr lang="en-GB" sz="2800">
                <a:solidFill>
                  <a:srgbClr val="022CFF"/>
                </a:solidFill>
              </a:rPr>
              <a:t>/n/</a:t>
            </a:r>
            <a:r>
              <a:rPr lang="en-GB" sz="2800" err="1">
                <a:solidFill>
                  <a:srgbClr val="022CFF"/>
                </a:solidFill>
              </a:rPr>
              <a:t>st</a:t>
            </a:r>
            <a:r>
              <a:rPr lang="en-GB" sz="2800">
                <a:solidFill>
                  <a:srgbClr val="022CFF"/>
                </a:solidFill>
              </a:rPr>
              <a:t>/ /t/h/e/ /</a:t>
            </a:r>
            <a:r>
              <a:rPr lang="en-GB" sz="2800" err="1">
                <a:solidFill>
                  <a:srgbClr val="022CFF"/>
                </a:solidFill>
              </a:rPr>
              <a:t>st</a:t>
            </a:r>
            <a:r>
              <a:rPr lang="en-GB" sz="2800">
                <a:solidFill>
                  <a:srgbClr val="022CFF"/>
                </a:solidFill>
              </a:rPr>
              <a:t>/a/t/</a:t>
            </a:r>
            <a:r>
              <a:rPr lang="en-GB" sz="2800" err="1">
                <a:solidFill>
                  <a:srgbClr val="022CFF"/>
                </a:solidFill>
              </a:rPr>
              <a:t>i</a:t>
            </a:r>
            <a:r>
              <a:rPr lang="en-GB" sz="2800">
                <a:solidFill>
                  <a:srgbClr val="022CFF"/>
                </a:solidFill>
              </a:rPr>
              <a:t>/c/ /b/u/</a:t>
            </a:r>
            <a:r>
              <a:rPr lang="en-GB" sz="2800" err="1">
                <a:solidFill>
                  <a:srgbClr val="022CFF"/>
                </a:solidFill>
              </a:rPr>
              <a:t>i</a:t>
            </a:r>
            <a:r>
              <a:rPr lang="en-GB" sz="2800">
                <a:solidFill>
                  <a:srgbClr val="022CFF"/>
                </a:solidFill>
              </a:rPr>
              <a:t>/l/d/</a:t>
            </a:r>
            <a:r>
              <a:rPr lang="en-GB" sz="2800" err="1">
                <a:solidFill>
                  <a:schemeClr val="accent6">
                    <a:lumMod val="75000"/>
                  </a:schemeClr>
                </a:solidFill>
              </a:rPr>
              <a:t>ing</a:t>
            </a:r>
            <a:r>
              <a:rPr lang="en-GB" sz="2800">
                <a:solidFill>
                  <a:schemeClr val="accent6">
                    <a:lumMod val="75000"/>
                  </a:schemeClr>
                </a:solidFill>
              </a:rPr>
              <a:t> </a:t>
            </a:r>
            <a:r>
              <a:rPr lang="en-GB" sz="2800">
                <a:solidFill>
                  <a:srgbClr val="022CFF"/>
                </a:solidFill>
              </a:rPr>
              <a:t>/&lt;</a:t>
            </a:r>
            <a:r>
              <a:rPr lang="en-GB" sz="2800" err="1">
                <a:solidFill>
                  <a:srgbClr val="022CFF"/>
                </a:solidFill>
              </a:rPr>
              <a:t>eos</a:t>
            </a:r>
            <a:r>
              <a:rPr lang="en-GB" sz="2800">
                <a:solidFill>
                  <a:srgbClr val="022CFF"/>
                </a:solidFill>
              </a:rPr>
              <a:t>&gt;</a:t>
            </a:r>
          </a:p>
        </p:txBody>
      </p:sp>
      <p:sp>
        <p:nvSpPr>
          <p:cNvPr id="14" name="TextBox 13">
            <a:extLst>
              <a:ext uri="{FF2B5EF4-FFF2-40B4-BE49-F238E27FC236}">
                <a16:creationId xmlns:a16="http://schemas.microsoft.com/office/drawing/2014/main" id="{F74DDD7C-B115-5171-B64E-1051CF76C4BA}"/>
              </a:ext>
            </a:extLst>
          </p:cNvPr>
          <p:cNvSpPr txBox="1"/>
          <p:nvPr/>
        </p:nvSpPr>
        <p:spPr>
          <a:xfrm>
            <a:off x="19891513" y="7616355"/>
            <a:ext cx="3962400" cy="954107"/>
          </a:xfrm>
          <a:prstGeom prst="rect">
            <a:avLst/>
          </a:prstGeom>
          <a:noFill/>
        </p:spPr>
        <p:txBody>
          <a:bodyPr wrap="square" rtlCol="0">
            <a:spAutoFit/>
          </a:bodyPr>
          <a:lstStyle/>
          <a:p>
            <a:r>
              <a:rPr lang="en-GB" sz="2800"/>
              <a:t>a</a:t>
            </a:r>
            <a:r>
              <a:rPr lang="en-BE" sz="2800"/>
              <a:t>,b,c,….,z,_,&lt;eos&gt;, </a:t>
            </a:r>
            <a:r>
              <a:rPr lang="en-BE" sz="2800">
                <a:solidFill>
                  <a:schemeClr val="accent6">
                    <a:lumMod val="75000"/>
                  </a:schemeClr>
                </a:solidFill>
              </a:rPr>
              <a:t>ng, st,[ing_],</a:t>
            </a:r>
          </a:p>
        </p:txBody>
      </p:sp>
      <p:sp>
        <p:nvSpPr>
          <p:cNvPr id="6" name="Title 1">
            <a:extLst>
              <a:ext uri="{FF2B5EF4-FFF2-40B4-BE49-F238E27FC236}">
                <a16:creationId xmlns:a16="http://schemas.microsoft.com/office/drawing/2014/main" id="{8BF4BAF1-C187-64C6-BD4A-0F7165EF8C1F}"/>
              </a:ext>
            </a:extLst>
          </p:cNvPr>
          <p:cNvSpPr txBox="1">
            <a:spLocks/>
          </p:cNvSpPr>
          <p:nvPr/>
        </p:nvSpPr>
        <p:spPr>
          <a:xfrm>
            <a:off x="606404" y="9446286"/>
            <a:ext cx="19624243"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rgbClr val="025EFF"/>
                </a:solidFill>
                <a:latin typeface="Poppins" panose="00000500000000000000" pitchFamily="2" charset="0"/>
                <a:ea typeface="+mj-ea"/>
                <a:cs typeface="Poppins" panose="00000500000000000000" pitchFamily="2" charset="0"/>
              </a:defRPr>
            </a:lvl1pPr>
          </a:lstStyle>
          <a:p>
            <a:r>
              <a:rPr lang="en-GB" sz="2800">
                <a:solidFill>
                  <a:schemeClr val="tx1"/>
                </a:solidFill>
              </a:rPr>
              <a:t>… continue until you have 50.000 “tokens”.</a:t>
            </a:r>
          </a:p>
        </p:txBody>
      </p:sp>
    </p:spTree>
    <p:extLst>
      <p:ext uri="{BB962C8B-B14F-4D97-AF65-F5344CB8AC3E}">
        <p14:creationId xmlns:p14="http://schemas.microsoft.com/office/powerpoint/2010/main" val="332747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ounded Rectangle 15">
            <a:extLst>
              <a:ext uri="{FF2B5EF4-FFF2-40B4-BE49-F238E27FC236}">
                <a16:creationId xmlns:a16="http://schemas.microsoft.com/office/drawing/2014/main" id="{F82219DA-3D56-3321-EEBD-B2F0D0BCBB21}"/>
              </a:ext>
            </a:extLst>
          </p:cNvPr>
          <p:cNvSpPr/>
          <p:nvPr/>
        </p:nvSpPr>
        <p:spPr>
          <a:xfrm>
            <a:off x="1619322" y="10503343"/>
            <a:ext cx="3239096" cy="2599014"/>
          </a:xfrm>
          <a:prstGeom prst="roundRect">
            <a:avLst>
              <a:gd name="adj" fmla="val 7868"/>
            </a:avLst>
          </a:prstGeom>
          <a:solidFill>
            <a:schemeClr val="bg1">
              <a:alpha val="95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25" name="Rounded Rectangle 15">
            <a:extLst>
              <a:ext uri="{FF2B5EF4-FFF2-40B4-BE49-F238E27FC236}">
                <a16:creationId xmlns:a16="http://schemas.microsoft.com/office/drawing/2014/main" id="{F7E69A60-1D9A-C5D8-B07F-236F8722A4FE}"/>
              </a:ext>
            </a:extLst>
          </p:cNvPr>
          <p:cNvSpPr/>
          <p:nvPr/>
        </p:nvSpPr>
        <p:spPr>
          <a:xfrm>
            <a:off x="16646905" y="2770911"/>
            <a:ext cx="5909294" cy="5691770"/>
          </a:xfrm>
          <a:prstGeom prst="roundRect">
            <a:avLst>
              <a:gd name="adj" fmla="val 7868"/>
            </a:avLst>
          </a:prstGeom>
          <a:solidFill>
            <a:schemeClr val="bg1">
              <a:alpha val="95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24" name="Rounded Rectangle 15">
            <a:extLst>
              <a:ext uri="{FF2B5EF4-FFF2-40B4-BE49-F238E27FC236}">
                <a16:creationId xmlns:a16="http://schemas.microsoft.com/office/drawing/2014/main" id="{EECC503B-B6AB-62D8-A4BF-5C647AA5A1A0}"/>
              </a:ext>
            </a:extLst>
          </p:cNvPr>
          <p:cNvSpPr/>
          <p:nvPr/>
        </p:nvSpPr>
        <p:spPr>
          <a:xfrm>
            <a:off x="8450319" y="2798621"/>
            <a:ext cx="7693570" cy="5691770"/>
          </a:xfrm>
          <a:prstGeom prst="roundRect">
            <a:avLst>
              <a:gd name="adj" fmla="val 7868"/>
            </a:avLst>
          </a:prstGeom>
          <a:solidFill>
            <a:schemeClr val="bg1">
              <a:alpha val="95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4" name="Rounded Rectangle 15">
            <a:extLst>
              <a:ext uri="{FF2B5EF4-FFF2-40B4-BE49-F238E27FC236}">
                <a16:creationId xmlns:a16="http://schemas.microsoft.com/office/drawing/2014/main" id="{EA8078F6-E995-BBB5-FB17-3478EB762137}"/>
              </a:ext>
            </a:extLst>
          </p:cNvPr>
          <p:cNvSpPr/>
          <p:nvPr/>
        </p:nvSpPr>
        <p:spPr>
          <a:xfrm>
            <a:off x="1619325" y="2770913"/>
            <a:ext cx="5909294" cy="5691770"/>
          </a:xfrm>
          <a:prstGeom prst="roundRect">
            <a:avLst>
              <a:gd name="adj" fmla="val 7868"/>
            </a:avLst>
          </a:prstGeom>
          <a:solidFill>
            <a:schemeClr val="bg1">
              <a:alpha val="95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graphicFrame>
        <p:nvGraphicFramePr>
          <p:cNvPr id="3" name="Table 8">
            <a:extLst>
              <a:ext uri="{FF2B5EF4-FFF2-40B4-BE49-F238E27FC236}">
                <a16:creationId xmlns:a16="http://schemas.microsoft.com/office/drawing/2014/main" id="{61F1DEC9-1D77-CD45-2B61-FDC360326FDB}"/>
              </a:ext>
            </a:extLst>
          </p:cNvPr>
          <p:cNvGraphicFramePr>
            <a:graphicFrameLocks noGrp="1"/>
          </p:cNvGraphicFramePr>
          <p:nvPr/>
        </p:nvGraphicFramePr>
        <p:xfrm>
          <a:off x="1821857" y="3117151"/>
          <a:ext cx="5706762" cy="5123034"/>
        </p:xfrm>
        <a:graphic>
          <a:graphicData uri="http://schemas.openxmlformats.org/drawingml/2006/table">
            <a:tbl>
              <a:tblPr firstRow="1" bandRow="1">
                <a:tableStyleId>{5C22544A-7EE6-4342-B048-85BDC9FD1C3A}</a:tableStyleId>
              </a:tblPr>
              <a:tblGrid>
                <a:gridCol w="2831512">
                  <a:extLst>
                    <a:ext uri="{9D8B030D-6E8A-4147-A177-3AD203B41FA5}">
                      <a16:colId xmlns:a16="http://schemas.microsoft.com/office/drawing/2014/main" val="3597307494"/>
                    </a:ext>
                  </a:extLst>
                </a:gridCol>
                <a:gridCol w="2875250">
                  <a:extLst>
                    <a:ext uri="{9D8B030D-6E8A-4147-A177-3AD203B41FA5}">
                      <a16:colId xmlns:a16="http://schemas.microsoft.com/office/drawing/2014/main" val="2784110076"/>
                    </a:ext>
                  </a:extLst>
                </a:gridCol>
              </a:tblGrid>
              <a:tr h="731862">
                <a:tc>
                  <a:txBody>
                    <a:bodyPr/>
                    <a:lstStyle/>
                    <a:p>
                      <a:pPr marL="274320" algn="l" defTabSz="1828800" rtl="0" eaLnBrk="1" latinLnBrk="0" hangingPunct="1">
                        <a:lnSpc>
                          <a:spcPct val="90000"/>
                        </a:lnSpc>
                        <a:spcBef>
                          <a:spcPct val="0"/>
                        </a:spcBef>
                        <a:buClr>
                          <a:schemeClr val="accent1"/>
                        </a:buClr>
                        <a:buSzPts val="7000"/>
                        <a:buNone/>
                      </a:pPr>
                      <a:r>
                        <a:rPr lang="en-US" sz="3600" b="1" u="none" kern="1200" dirty="0">
                          <a:solidFill>
                            <a:srgbClr val="053FBD"/>
                          </a:solidFill>
                          <a:uFill>
                            <a:solidFill>
                              <a:srgbClr val="025EFF"/>
                            </a:solidFill>
                          </a:uFill>
                          <a:latin typeface="Lato" panose="020F0502020204030203" pitchFamily="34" charset="0"/>
                          <a:ea typeface="Open Sans" pitchFamily="2" charset="0"/>
                          <a:cs typeface="Open Sans" pitchFamily="2" charset="0"/>
                        </a:rPr>
                        <a:t>st</a:t>
                      </a:r>
                      <a:r>
                        <a:rPr lang="en-US" sz="3600" b="1" u="none" kern="1200" dirty="0">
                          <a:solidFill>
                            <a:schemeClr val="bg1"/>
                          </a:solidFill>
                          <a:uFill>
                            <a:solidFill>
                              <a:srgbClr val="025EFF"/>
                            </a:solidFill>
                          </a:uFill>
                          <a:latin typeface="Lato" panose="020F0502020204030203" pitchFamily="34" charset="0"/>
                          <a:ea typeface="Open Sans" pitchFamily="2" charset="0"/>
                          <a:cs typeface="Open Sans" pitchFamily="2" charset="0"/>
                        </a:rPr>
                        <a:t>rong</a:t>
                      </a:r>
                      <a:endParaRPr lang="en-BE" sz="3600" b="1" u="none" kern="1200" dirty="0">
                        <a:solidFill>
                          <a:schemeClr val="bg1"/>
                        </a:solidFill>
                        <a:uFill>
                          <a:solidFill>
                            <a:srgbClr val="025EFF"/>
                          </a:solidFill>
                        </a:u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lgn="l" defTabSz="1828800" rtl="0" eaLnBrk="1" latinLnBrk="0" hangingPunct="1">
                        <a:lnSpc>
                          <a:spcPct val="90000"/>
                        </a:lnSpc>
                        <a:spcBef>
                          <a:spcPct val="0"/>
                        </a:spcBef>
                        <a:buClr>
                          <a:schemeClr val="accent1"/>
                        </a:buClr>
                        <a:buSzPts val="7000"/>
                        <a:buNone/>
                      </a:pPr>
                      <a:r>
                        <a:rPr lang="en-US" sz="3600" b="1" u="none" kern="1200" dirty="0">
                          <a:solidFill>
                            <a:srgbClr val="053FBD"/>
                          </a:solidFill>
                          <a:uFill>
                            <a:solidFill>
                              <a:srgbClr val="025EFF"/>
                            </a:solidFill>
                          </a:uFill>
                          <a:latin typeface="Lato" panose="020F0502020204030203" pitchFamily="34" charset="0"/>
                          <a:ea typeface="Open Sans" pitchFamily="2" charset="0"/>
                          <a:cs typeface="Open Sans" pitchFamily="2" charset="0"/>
                        </a:rPr>
                        <a:t>kn</a:t>
                      </a:r>
                      <a:r>
                        <a:rPr lang="en-US" sz="3600" b="1" u="none" kern="1200" dirty="0">
                          <a:solidFill>
                            <a:schemeClr val="bg1"/>
                          </a:solidFill>
                          <a:uFill>
                            <a:solidFill>
                              <a:srgbClr val="025EFF"/>
                            </a:solidFill>
                          </a:uFill>
                          <a:latin typeface="Lato" panose="020F0502020204030203" pitchFamily="34" charset="0"/>
                          <a:ea typeface="Open Sans" pitchFamily="2" charset="0"/>
                          <a:cs typeface="Open Sans" pitchFamily="2" charset="0"/>
                        </a:rPr>
                        <a:t>it</a:t>
                      </a:r>
                      <a:endParaRPr lang="en-BE" sz="3600" b="1" u="none" kern="1200" dirty="0">
                        <a:solidFill>
                          <a:schemeClr val="bg1"/>
                        </a:solidFill>
                        <a:uFill>
                          <a:solidFill>
                            <a:srgbClr val="025EFF"/>
                          </a:solidFill>
                        </a:u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956511"/>
                  </a:ext>
                </a:extLst>
              </a:tr>
              <a:tr h="731862">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st</a:t>
                      </a:r>
                      <a:r>
                        <a:rPr lang="en-US" sz="3600" b="1" dirty="0">
                          <a:solidFill>
                            <a:schemeClr val="bg1"/>
                          </a:solidFill>
                          <a:latin typeface="Lato" panose="020F0502020204030203" pitchFamily="34" charset="0"/>
                          <a:ea typeface="Open Sans" pitchFamily="2" charset="0"/>
                          <a:cs typeface="Open Sans" pitchFamily="2" charset="0"/>
                        </a:rPr>
                        <a:t>eady</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kn</a:t>
                      </a:r>
                      <a:r>
                        <a:rPr lang="en-US" sz="3600" b="1" dirty="0">
                          <a:solidFill>
                            <a:schemeClr val="bg1"/>
                          </a:solidFill>
                          <a:latin typeface="Lato" panose="020F0502020204030203" pitchFamily="34" charset="0"/>
                          <a:ea typeface="Open Sans" pitchFamily="2" charset="0"/>
                          <a:cs typeface="Open Sans" pitchFamily="2" charset="0"/>
                        </a:rPr>
                        <a:t>otted</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0492135"/>
                  </a:ext>
                </a:extLst>
              </a:tr>
              <a:tr h="731862">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st</a:t>
                      </a:r>
                      <a:r>
                        <a:rPr lang="en-US" sz="3600" b="1" dirty="0">
                          <a:solidFill>
                            <a:schemeClr val="bg1"/>
                          </a:solidFill>
                          <a:latin typeface="Lato" panose="020F0502020204030203" pitchFamily="34" charset="0"/>
                          <a:ea typeface="Open Sans" pitchFamily="2" charset="0"/>
                          <a:cs typeface="Open Sans" pitchFamily="2" charset="0"/>
                        </a:rPr>
                        <a:t>atic</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kn</a:t>
                      </a:r>
                      <a:r>
                        <a:rPr lang="en-US" sz="3600" b="1" dirty="0">
                          <a:solidFill>
                            <a:schemeClr val="bg1"/>
                          </a:solidFill>
                          <a:latin typeface="Lato" panose="020F0502020204030203" pitchFamily="34" charset="0"/>
                          <a:ea typeface="Open Sans" pitchFamily="2" charset="0"/>
                          <a:cs typeface="Open Sans" pitchFamily="2" charset="0"/>
                        </a:rPr>
                        <a:t>itting</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0763044"/>
                  </a:ext>
                </a:extLst>
              </a:tr>
              <a:tr h="731862">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st</a:t>
                      </a:r>
                      <a:r>
                        <a:rPr lang="en-US" sz="3600" b="1" dirty="0">
                          <a:solidFill>
                            <a:schemeClr val="bg1"/>
                          </a:solidFill>
                          <a:latin typeface="Lato" panose="020F0502020204030203" pitchFamily="34" charset="0"/>
                          <a:ea typeface="Open Sans" pitchFamily="2" charset="0"/>
                          <a:cs typeface="Open Sans" pitchFamily="2" charset="0"/>
                        </a:rPr>
                        <a:t>able</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err="1">
                          <a:solidFill>
                            <a:srgbClr val="053FBD"/>
                          </a:solidFill>
                          <a:latin typeface="Lato" panose="020F0502020204030203" pitchFamily="34" charset="0"/>
                          <a:ea typeface="Open Sans" pitchFamily="2" charset="0"/>
                          <a:cs typeface="Open Sans" pitchFamily="2" charset="0"/>
                        </a:rPr>
                        <a:t>kn</a:t>
                      </a:r>
                      <a:r>
                        <a:rPr lang="en-US" sz="3600" b="1" dirty="0" err="1">
                          <a:solidFill>
                            <a:schemeClr val="bg1"/>
                          </a:solidFill>
                          <a:latin typeface="Lato" panose="020F0502020204030203" pitchFamily="34" charset="0"/>
                          <a:ea typeface="Open Sans" pitchFamily="2" charset="0"/>
                          <a:cs typeface="Open Sans" pitchFamily="2" charset="0"/>
                        </a:rPr>
                        <a:t>obbly</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0181436"/>
                  </a:ext>
                </a:extLst>
              </a:tr>
              <a:tr h="731862">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st</a:t>
                      </a:r>
                      <a:r>
                        <a:rPr lang="en-US" sz="3600" b="1" dirty="0">
                          <a:solidFill>
                            <a:schemeClr val="bg1"/>
                          </a:solidFill>
                          <a:latin typeface="Lato" panose="020F0502020204030203" pitchFamily="34" charset="0"/>
                          <a:ea typeface="Open Sans" pitchFamily="2" charset="0"/>
                          <a:cs typeface="Open Sans" pitchFamily="2" charset="0"/>
                        </a:rPr>
                        <a:t>urdy</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kn</a:t>
                      </a:r>
                      <a:r>
                        <a:rPr lang="en-US" sz="3600" b="1" dirty="0">
                          <a:solidFill>
                            <a:schemeClr val="bg1"/>
                          </a:solidFill>
                          <a:latin typeface="Lato" panose="020F0502020204030203" pitchFamily="34" charset="0"/>
                          <a:ea typeface="Open Sans" pitchFamily="2" charset="0"/>
                          <a:cs typeface="Open Sans" pitchFamily="2" charset="0"/>
                        </a:rPr>
                        <a:t>url</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1095186"/>
                  </a:ext>
                </a:extLst>
              </a:tr>
              <a:tr h="731862">
                <a:tc>
                  <a:txBody>
                    <a:bodyPr/>
                    <a:lstStyle/>
                    <a:p>
                      <a:pPr marL="274320"/>
                      <a:r>
                        <a:rPr lang="en-GB" sz="3600" b="1" dirty="0">
                          <a:solidFill>
                            <a:srgbClr val="053FBD"/>
                          </a:solidFill>
                          <a:latin typeface="Lato" panose="020F0502020204030203" pitchFamily="34" charset="0"/>
                          <a:ea typeface="Open Sans" pitchFamily="2" charset="0"/>
                          <a:cs typeface="Open Sans" pitchFamily="2" charset="0"/>
                        </a:rPr>
                        <a:t>st</a:t>
                      </a:r>
                      <a:r>
                        <a:rPr lang="en-GB" sz="3600" b="1" dirty="0">
                          <a:solidFill>
                            <a:schemeClr val="bg1"/>
                          </a:solidFill>
                          <a:latin typeface="Lato" panose="020F0502020204030203" pitchFamily="34" charset="0"/>
                          <a:ea typeface="Open Sans" pitchFamily="2" charset="0"/>
                          <a:cs typeface="Open Sans" pitchFamily="2" charset="0"/>
                        </a:rPr>
                        <a:t>iff</a:t>
                      </a: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kn</a:t>
                      </a:r>
                      <a:r>
                        <a:rPr lang="en-US" sz="3600" b="1" dirty="0">
                          <a:solidFill>
                            <a:schemeClr val="bg1"/>
                          </a:solidFill>
                          <a:latin typeface="Lato" panose="020F0502020204030203" pitchFamily="34" charset="0"/>
                          <a:ea typeface="Open Sans" pitchFamily="2" charset="0"/>
                          <a:cs typeface="Open Sans" pitchFamily="2" charset="0"/>
                        </a:rPr>
                        <a:t>uckle</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0015423"/>
                  </a:ext>
                </a:extLst>
              </a:tr>
              <a:tr h="731862">
                <a:tc>
                  <a:txBody>
                    <a:bodyPr/>
                    <a:lstStyle/>
                    <a:p>
                      <a:pPr marL="274320" marR="0" lvl="0" indent="0" algn="l" defTabSz="1828800" rtl="0" eaLnBrk="1" fontAlgn="auto" latinLnBrk="0" hangingPunct="1">
                        <a:lnSpc>
                          <a:spcPct val="100000"/>
                        </a:lnSpc>
                        <a:spcBef>
                          <a:spcPts val="0"/>
                        </a:spcBef>
                        <a:spcAft>
                          <a:spcPts val="0"/>
                        </a:spcAft>
                        <a:buClrTx/>
                        <a:buSzTx/>
                        <a:buFontTx/>
                        <a:buNone/>
                        <a:tabLst/>
                        <a:defRPr/>
                      </a:pPr>
                      <a:endParaRPr lang="en-GB"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kn</a:t>
                      </a:r>
                      <a:r>
                        <a:rPr lang="en-US" sz="3600" b="1" dirty="0">
                          <a:solidFill>
                            <a:schemeClr val="bg1"/>
                          </a:solidFill>
                          <a:latin typeface="Lato" panose="020F0502020204030203" pitchFamily="34" charset="0"/>
                          <a:ea typeface="Open Sans" pitchFamily="2" charset="0"/>
                          <a:cs typeface="Open Sans" pitchFamily="2" charset="0"/>
                        </a:rPr>
                        <a:t>ack</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5215635"/>
                  </a:ext>
                </a:extLst>
              </a:tr>
            </a:tbl>
          </a:graphicData>
        </a:graphic>
      </p:graphicFrame>
      <p:sp>
        <p:nvSpPr>
          <p:cNvPr id="8" name="Title 1">
            <a:extLst>
              <a:ext uri="{FF2B5EF4-FFF2-40B4-BE49-F238E27FC236}">
                <a16:creationId xmlns:a16="http://schemas.microsoft.com/office/drawing/2014/main" id="{780BDEF2-6034-1693-AD7F-2BFF0BB81D6E}"/>
              </a:ext>
            </a:extLst>
          </p:cNvPr>
          <p:cNvSpPr txBox="1">
            <a:spLocks/>
          </p:cNvSpPr>
          <p:nvPr/>
        </p:nvSpPr>
        <p:spPr>
          <a:xfrm>
            <a:off x="1052946" y="730252"/>
            <a:ext cx="22278108" cy="2040660"/>
          </a:xfrm>
          <a:prstGeom prst="rect">
            <a:avLst/>
          </a:prstGeom>
        </p:spPr>
        <p:txBody>
          <a:bodyPr anchor="ctr"/>
          <a:lstStyle>
            <a:lvl1pPr algn="l" defTabSz="914400" rtl="0" eaLnBrk="1" latinLnBrk="0" hangingPunct="1">
              <a:lnSpc>
                <a:spcPct val="90000"/>
              </a:lnSpc>
              <a:spcBef>
                <a:spcPct val="0"/>
              </a:spcBef>
              <a:buNone/>
              <a:defRPr sz="4400" b="1" kern="1200">
                <a:solidFill>
                  <a:schemeClr val="bg1"/>
                </a:solidFill>
                <a:latin typeface="Lato" panose="020F0502020204030203" pitchFamily="34" charset="0"/>
                <a:ea typeface="+mj-ea"/>
                <a:cs typeface="+mj-cs"/>
              </a:defRPr>
            </a:lvl1pPr>
          </a:lstStyle>
          <a:p>
            <a:pPr defTabSz="1828800"/>
            <a:r>
              <a:rPr lang="en-US" sz="7200" u="heavy" dirty="0">
                <a:solidFill>
                  <a:prstClr val="white"/>
                </a:solidFill>
                <a:uFill>
                  <a:solidFill>
                    <a:srgbClr val="025EFF"/>
                  </a:solidFill>
                </a:uFill>
                <a:latin typeface="Calibri Light" panose="020F0302020204030204"/>
              </a:rPr>
              <a:t>Detour: Morphemes</a:t>
            </a:r>
          </a:p>
        </p:txBody>
      </p:sp>
      <p:graphicFrame>
        <p:nvGraphicFramePr>
          <p:cNvPr id="5" name="Table 8">
            <a:extLst>
              <a:ext uri="{FF2B5EF4-FFF2-40B4-BE49-F238E27FC236}">
                <a16:creationId xmlns:a16="http://schemas.microsoft.com/office/drawing/2014/main" id="{31ADD900-523E-98F8-C249-A6B578A358AB}"/>
              </a:ext>
            </a:extLst>
          </p:cNvPr>
          <p:cNvGraphicFramePr>
            <a:graphicFrameLocks noGrp="1"/>
          </p:cNvGraphicFramePr>
          <p:nvPr/>
        </p:nvGraphicFramePr>
        <p:xfrm>
          <a:off x="8619095" y="2894654"/>
          <a:ext cx="7252954" cy="5471984"/>
        </p:xfrm>
        <a:graphic>
          <a:graphicData uri="http://schemas.openxmlformats.org/drawingml/2006/table">
            <a:tbl>
              <a:tblPr firstRow="1" bandRow="1">
                <a:tableStyleId>{5C22544A-7EE6-4342-B048-85BDC9FD1C3A}</a:tableStyleId>
              </a:tblPr>
              <a:tblGrid>
                <a:gridCol w="3515740">
                  <a:extLst>
                    <a:ext uri="{9D8B030D-6E8A-4147-A177-3AD203B41FA5}">
                      <a16:colId xmlns:a16="http://schemas.microsoft.com/office/drawing/2014/main" val="3597307494"/>
                    </a:ext>
                  </a:extLst>
                </a:gridCol>
                <a:gridCol w="3737214">
                  <a:extLst>
                    <a:ext uri="{9D8B030D-6E8A-4147-A177-3AD203B41FA5}">
                      <a16:colId xmlns:a16="http://schemas.microsoft.com/office/drawing/2014/main" val="2784110076"/>
                    </a:ext>
                  </a:extLst>
                </a:gridCol>
              </a:tblGrid>
              <a:tr h="781712">
                <a:tc>
                  <a:txBody>
                    <a:bodyPr/>
                    <a:lstStyle/>
                    <a:p>
                      <a:pPr marL="274320" algn="l" defTabSz="1828800" rtl="0" eaLnBrk="1" latinLnBrk="0" hangingPunct="1">
                        <a:lnSpc>
                          <a:spcPct val="90000"/>
                        </a:lnSpc>
                        <a:spcBef>
                          <a:spcPct val="0"/>
                        </a:spcBef>
                        <a:buClr>
                          <a:schemeClr val="accent1"/>
                        </a:buClr>
                        <a:buSzPts val="7000"/>
                        <a:buNone/>
                      </a:pPr>
                      <a:r>
                        <a:rPr lang="en-US" sz="3600" b="1" u="none" kern="1200" dirty="0">
                          <a:solidFill>
                            <a:srgbClr val="053FBD"/>
                          </a:solidFill>
                          <a:uFill>
                            <a:solidFill>
                              <a:srgbClr val="025EFF"/>
                            </a:solidFill>
                          </a:uFill>
                          <a:latin typeface="Lato" panose="020F0502020204030203" pitchFamily="34" charset="0"/>
                          <a:ea typeface="Open Sans" pitchFamily="2" charset="0"/>
                          <a:cs typeface="Open Sans" pitchFamily="2" charset="0"/>
                        </a:rPr>
                        <a:t>re</a:t>
                      </a:r>
                      <a:r>
                        <a:rPr lang="en-US" sz="3600" b="1" u="none" kern="1200" dirty="0">
                          <a:solidFill>
                            <a:schemeClr val="bg1"/>
                          </a:solidFill>
                          <a:uFill>
                            <a:solidFill>
                              <a:srgbClr val="025EFF"/>
                            </a:solidFill>
                          </a:uFill>
                          <a:latin typeface="Lato" panose="020F0502020204030203" pitchFamily="34" charset="0"/>
                          <a:ea typeface="Open Sans" pitchFamily="2" charset="0"/>
                          <a:cs typeface="Open Sans" pitchFamily="2" charset="0"/>
                        </a:rPr>
                        <a:t>build</a:t>
                      </a:r>
                      <a:endParaRPr lang="en-BE" sz="3600" b="1" u="none" kern="1200" dirty="0">
                        <a:solidFill>
                          <a:schemeClr val="bg1"/>
                        </a:solidFill>
                        <a:uFill>
                          <a:solidFill>
                            <a:srgbClr val="025EFF"/>
                          </a:solidFill>
                        </a:u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lgn="l" defTabSz="1828800" rtl="0" eaLnBrk="1" latinLnBrk="0" hangingPunct="1">
                        <a:lnSpc>
                          <a:spcPct val="90000"/>
                        </a:lnSpc>
                        <a:spcBef>
                          <a:spcPct val="0"/>
                        </a:spcBef>
                        <a:buClr>
                          <a:schemeClr val="accent1"/>
                        </a:buClr>
                        <a:buSzPts val="7000"/>
                        <a:buNone/>
                      </a:pPr>
                      <a:r>
                        <a:rPr lang="en-US" sz="3600" b="1" u="none" kern="1200" dirty="0">
                          <a:solidFill>
                            <a:srgbClr val="053FBD"/>
                          </a:solidFill>
                          <a:uFill>
                            <a:solidFill>
                              <a:srgbClr val="025EFF"/>
                            </a:solidFill>
                          </a:uFill>
                          <a:latin typeface="Lato" panose="020F0502020204030203" pitchFamily="34" charset="0"/>
                          <a:ea typeface="Open Sans" pitchFamily="2" charset="0"/>
                          <a:cs typeface="Open Sans" pitchFamily="2" charset="0"/>
                        </a:rPr>
                        <a:t>un</a:t>
                      </a:r>
                      <a:r>
                        <a:rPr lang="en-US" sz="3600" b="1" u="none" kern="1200" dirty="0">
                          <a:solidFill>
                            <a:schemeClr val="bg1"/>
                          </a:solidFill>
                          <a:uFill>
                            <a:solidFill>
                              <a:srgbClr val="025EFF"/>
                            </a:solidFill>
                          </a:uFill>
                          <a:latin typeface="Lato" panose="020F0502020204030203" pitchFamily="34" charset="0"/>
                          <a:ea typeface="Open Sans" pitchFamily="2" charset="0"/>
                          <a:cs typeface="Open Sans" pitchFamily="2" charset="0"/>
                        </a:rPr>
                        <a:t>fair</a:t>
                      </a:r>
                      <a:endParaRPr lang="en-BE" sz="3600" b="1" u="none" kern="1200" dirty="0">
                        <a:solidFill>
                          <a:schemeClr val="bg1"/>
                        </a:solidFill>
                        <a:uFill>
                          <a:solidFill>
                            <a:srgbClr val="025EFF"/>
                          </a:solidFill>
                        </a:u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956511"/>
                  </a:ext>
                </a:extLst>
              </a:tr>
              <a:tr h="781712">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re</a:t>
                      </a:r>
                      <a:r>
                        <a:rPr lang="en-US" sz="3600" b="1" dirty="0">
                          <a:solidFill>
                            <a:schemeClr val="bg1"/>
                          </a:solidFill>
                          <a:latin typeface="Lato" panose="020F0502020204030203" pitchFamily="34" charset="0"/>
                          <a:ea typeface="Open Sans" pitchFamily="2" charset="0"/>
                          <a:cs typeface="Open Sans" pitchFamily="2" charset="0"/>
                        </a:rPr>
                        <a:t>call</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un</a:t>
                      </a:r>
                      <a:r>
                        <a:rPr lang="en-US" sz="3600" b="1" dirty="0">
                          <a:solidFill>
                            <a:schemeClr val="bg1"/>
                          </a:solidFill>
                          <a:latin typeface="Lato" panose="020F0502020204030203" pitchFamily="34" charset="0"/>
                          <a:ea typeface="Open Sans" pitchFamily="2" charset="0"/>
                          <a:cs typeface="Open Sans" pitchFamily="2" charset="0"/>
                        </a:rPr>
                        <a:t>known</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0492135"/>
                  </a:ext>
                </a:extLst>
              </a:tr>
              <a:tr h="781712">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re</a:t>
                      </a:r>
                      <a:r>
                        <a:rPr lang="en-US" sz="3600" b="1" dirty="0">
                          <a:solidFill>
                            <a:schemeClr val="bg1"/>
                          </a:solidFill>
                          <a:latin typeface="Lato" panose="020F0502020204030203" pitchFamily="34" charset="0"/>
                          <a:ea typeface="Open Sans" pitchFamily="2" charset="0"/>
                          <a:cs typeface="Open Sans" pitchFamily="2" charset="0"/>
                        </a:rPr>
                        <a:t>connected</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un</a:t>
                      </a:r>
                      <a:r>
                        <a:rPr lang="en-US" sz="3600" b="1" dirty="0">
                          <a:solidFill>
                            <a:schemeClr val="bg1"/>
                          </a:solidFill>
                          <a:latin typeface="Lato" panose="020F0502020204030203" pitchFamily="34" charset="0"/>
                          <a:ea typeface="Open Sans" pitchFamily="2" charset="0"/>
                          <a:cs typeface="Open Sans" pitchFamily="2" charset="0"/>
                        </a:rPr>
                        <a:t>seen</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0763044"/>
                  </a:ext>
                </a:extLst>
              </a:tr>
              <a:tr h="781712">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re</a:t>
                      </a:r>
                      <a:r>
                        <a:rPr lang="en-US" sz="3600" b="1" dirty="0">
                          <a:solidFill>
                            <a:schemeClr val="bg1"/>
                          </a:solidFill>
                          <a:latin typeface="Lato" panose="020F0502020204030203" pitchFamily="34" charset="0"/>
                          <a:ea typeface="Open Sans" pitchFamily="2" charset="0"/>
                          <a:cs typeface="Open Sans" pitchFamily="2" charset="0"/>
                        </a:rPr>
                        <a:t>create</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un</a:t>
                      </a:r>
                      <a:r>
                        <a:rPr lang="en-US" sz="3600" b="1" dirty="0">
                          <a:solidFill>
                            <a:schemeClr val="bg1"/>
                          </a:solidFill>
                          <a:latin typeface="Lato" panose="020F0502020204030203" pitchFamily="34" charset="0"/>
                          <a:ea typeface="Open Sans" pitchFamily="2" charset="0"/>
                          <a:cs typeface="Open Sans" pitchFamily="2" charset="0"/>
                        </a:rPr>
                        <a:t>usual</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0181436"/>
                  </a:ext>
                </a:extLst>
              </a:tr>
              <a:tr h="781712">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re</a:t>
                      </a:r>
                      <a:r>
                        <a:rPr lang="en-US" sz="3600" b="1" dirty="0">
                          <a:solidFill>
                            <a:schemeClr val="bg1"/>
                          </a:solidFill>
                          <a:latin typeface="Lato" panose="020F0502020204030203" pitchFamily="34" charset="0"/>
                          <a:ea typeface="Open Sans" pitchFamily="2" charset="0"/>
                          <a:cs typeface="Open Sans" pitchFamily="2" charset="0"/>
                        </a:rPr>
                        <a:t>evaluate</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un</a:t>
                      </a:r>
                      <a:r>
                        <a:rPr lang="en-US" sz="3600" b="1" dirty="0">
                          <a:solidFill>
                            <a:schemeClr val="bg1"/>
                          </a:solidFill>
                          <a:latin typeface="Lato" panose="020F0502020204030203" pitchFamily="34" charset="0"/>
                          <a:ea typeface="Open Sans" pitchFamily="2" charset="0"/>
                          <a:cs typeface="Open Sans" pitchFamily="2" charset="0"/>
                        </a:rPr>
                        <a:t>kind</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1095186"/>
                  </a:ext>
                </a:extLst>
              </a:tr>
              <a:tr h="781712">
                <a:tc>
                  <a:txBody>
                    <a:bodyPr/>
                    <a:lstStyle/>
                    <a:p>
                      <a:pPr marL="274320"/>
                      <a:r>
                        <a:rPr lang="en-GB" sz="3600" b="1" dirty="0">
                          <a:solidFill>
                            <a:srgbClr val="053FBD"/>
                          </a:solidFill>
                          <a:latin typeface="Lato" panose="020F0502020204030203" pitchFamily="34" charset="0"/>
                          <a:ea typeface="Open Sans" pitchFamily="2" charset="0"/>
                          <a:cs typeface="Open Sans" pitchFamily="2" charset="0"/>
                        </a:rPr>
                        <a:t>re</a:t>
                      </a:r>
                      <a:r>
                        <a:rPr lang="en-GB" sz="3600" b="1" dirty="0">
                          <a:solidFill>
                            <a:schemeClr val="bg1"/>
                          </a:solidFill>
                          <a:latin typeface="Lato" panose="020F0502020204030203" pitchFamily="34" charset="0"/>
                          <a:ea typeface="Open Sans" pitchFamily="2" charset="0"/>
                          <a:cs typeface="Open Sans" pitchFamily="2" charset="0"/>
                        </a:rPr>
                        <a:t>inforce</a:t>
                      </a: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un</a:t>
                      </a:r>
                      <a:r>
                        <a:rPr lang="en-US" sz="3600" b="1" dirty="0">
                          <a:solidFill>
                            <a:schemeClr val="bg1"/>
                          </a:solidFill>
                          <a:latin typeface="Lato" panose="020F0502020204030203" pitchFamily="34" charset="0"/>
                          <a:ea typeface="Open Sans" pitchFamily="2" charset="0"/>
                          <a:cs typeface="Open Sans" pitchFamily="2" charset="0"/>
                        </a:rPr>
                        <a:t>just</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0015423"/>
                  </a:ext>
                </a:extLst>
              </a:tr>
              <a:tr h="781712">
                <a:tc>
                  <a:txBody>
                    <a:bodyPr/>
                    <a:lstStyle/>
                    <a:p>
                      <a:pPr marL="274320" marR="0" lvl="0" indent="0" algn="l" defTabSz="1828800" rtl="0" eaLnBrk="1" fontAlgn="auto" latinLnBrk="0" hangingPunct="1">
                        <a:lnSpc>
                          <a:spcPct val="100000"/>
                        </a:lnSpc>
                        <a:spcBef>
                          <a:spcPts val="0"/>
                        </a:spcBef>
                        <a:spcAft>
                          <a:spcPts val="0"/>
                        </a:spcAft>
                        <a:buClrTx/>
                        <a:buSzTx/>
                        <a:buFontTx/>
                        <a:buNone/>
                        <a:tabLst/>
                        <a:defRPr/>
                      </a:pPr>
                      <a:r>
                        <a:rPr lang="en-GB" sz="3600" b="1" dirty="0">
                          <a:solidFill>
                            <a:srgbClr val="053FBD"/>
                          </a:solidFill>
                          <a:latin typeface="Lato" panose="020F0502020204030203" pitchFamily="34" charset="0"/>
                          <a:ea typeface="Open Sans" pitchFamily="2" charset="0"/>
                          <a:cs typeface="Open Sans" pitchFamily="2" charset="0"/>
                        </a:rPr>
                        <a:t>re</a:t>
                      </a:r>
                      <a:r>
                        <a:rPr lang="en-GB" sz="3600" b="1" dirty="0">
                          <a:solidFill>
                            <a:schemeClr val="bg1"/>
                          </a:solidFill>
                          <a:latin typeface="Lato" panose="020F0502020204030203" pitchFamily="34" charset="0"/>
                          <a:ea typeface="Open Sans" pitchFamily="2" charset="0"/>
                          <a:cs typeface="Open Sans" pitchFamily="2" charset="0"/>
                        </a:rPr>
                        <a:t>vise</a:t>
                      </a: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un</a:t>
                      </a:r>
                      <a:r>
                        <a:rPr lang="en-US" sz="3600" b="1" dirty="0">
                          <a:solidFill>
                            <a:schemeClr val="bg1"/>
                          </a:solidFill>
                          <a:latin typeface="Lato" panose="020F0502020204030203" pitchFamily="34" charset="0"/>
                          <a:ea typeface="Open Sans" pitchFamily="2" charset="0"/>
                          <a:cs typeface="Open Sans" pitchFamily="2" charset="0"/>
                        </a:rPr>
                        <a:t>willing</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5215635"/>
                  </a:ext>
                </a:extLst>
              </a:tr>
            </a:tbl>
          </a:graphicData>
        </a:graphic>
      </p:graphicFrame>
      <p:graphicFrame>
        <p:nvGraphicFramePr>
          <p:cNvPr id="9" name="Table 8">
            <a:extLst>
              <a:ext uri="{FF2B5EF4-FFF2-40B4-BE49-F238E27FC236}">
                <a16:creationId xmlns:a16="http://schemas.microsoft.com/office/drawing/2014/main" id="{9415BA13-BD57-D60B-5E00-4F07DFC68DB2}"/>
              </a:ext>
            </a:extLst>
          </p:cNvPr>
          <p:cNvGraphicFramePr>
            <a:graphicFrameLocks noGrp="1"/>
          </p:cNvGraphicFramePr>
          <p:nvPr/>
        </p:nvGraphicFramePr>
        <p:xfrm>
          <a:off x="16737758" y="2956529"/>
          <a:ext cx="6384816" cy="5444278"/>
        </p:xfrm>
        <a:graphic>
          <a:graphicData uri="http://schemas.openxmlformats.org/drawingml/2006/table">
            <a:tbl>
              <a:tblPr firstRow="1" bandRow="1">
                <a:tableStyleId>{5C22544A-7EE6-4342-B048-85BDC9FD1C3A}</a:tableStyleId>
              </a:tblPr>
              <a:tblGrid>
                <a:gridCol w="3176790">
                  <a:extLst>
                    <a:ext uri="{9D8B030D-6E8A-4147-A177-3AD203B41FA5}">
                      <a16:colId xmlns:a16="http://schemas.microsoft.com/office/drawing/2014/main" val="3597307494"/>
                    </a:ext>
                  </a:extLst>
                </a:gridCol>
                <a:gridCol w="3208026">
                  <a:extLst>
                    <a:ext uri="{9D8B030D-6E8A-4147-A177-3AD203B41FA5}">
                      <a16:colId xmlns:a16="http://schemas.microsoft.com/office/drawing/2014/main" val="2784110076"/>
                    </a:ext>
                  </a:extLst>
                </a:gridCol>
              </a:tblGrid>
              <a:tr h="777754">
                <a:tc>
                  <a:txBody>
                    <a:bodyPr/>
                    <a:lstStyle/>
                    <a:p>
                      <a:pPr marL="274320" algn="l" defTabSz="1828800" rtl="0" eaLnBrk="1" latinLnBrk="0" hangingPunct="1">
                        <a:lnSpc>
                          <a:spcPct val="90000"/>
                        </a:lnSpc>
                        <a:spcBef>
                          <a:spcPct val="0"/>
                        </a:spcBef>
                        <a:buClr>
                          <a:schemeClr val="accent1"/>
                        </a:buClr>
                        <a:buSzPts val="7000"/>
                        <a:buNone/>
                      </a:pPr>
                      <a:r>
                        <a:rPr lang="en-US" sz="3600" b="1" u="none" kern="1200" dirty="0">
                          <a:solidFill>
                            <a:schemeClr val="bg1"/>
                          </a:solidFill>
                          <a:uFill>
                            <a:solidFill>
                              <a:srgbClr val="025EFF"/>
                            </a:solidFill>
                          </a:uFill>
                          <a:latin typeface="Lato" panose="020F0502020204030203" pitchFamily="34" charset="0"/>
                          <a:ea typeface="Open Sans" pitchFamily="2" charset="0"/>
                          <a:cs typeface="Open Sans" pitchFamily="2" charset="0"/>
                        </a:rPr>
                        <a:t>kind</a:t>
                      </a:r>
                      <a:r>
                        <a:rPr lang="en-US" sz="3600" b="1" u="none" kern="1200" dirty="0">
                          <a:solidFill>
                            <a:srgbClr val="053FBD"/>
                          </a:solidFill>
                          <a:uFill>
                            <a:solidFill>
                              <a:srgbClr val="025EFF"/>
                            </a:solidFill>
                          </a:uFill>
                          <a:latin typeface="Lato" panose="020F0502020204030203" pitchFamily="34" charset="0"/>
                          <a:ea typeface="Open Sans" pitchFamily="2" charset="0"/>
                          <a:cs typeface="Open Sans" pitchFamily="2" charset="0"/>
                        </a:rPr>
                        <a:t>ness</a:t>
                      </a:r>
                      <a:endParaRPr lang="en-BE" sz="3600" b="1" u="none" kern="1200" dirty="0">
                        <a:solidFill>
                          <a:srgbClr val="053FBD"/>
                        </a:solidFill>
                        <a:uFill>
                          <a:solidFill>
                            <a:srgbClr val="025EFF"/>
                          </a:solidFill>
                        </a:u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lgn="l" defTabSz="1828800" rtl="0" eaLnBrk="1" latinLnBrk="0" hangingPunct="1">
                        <a:lnSpc>
                          <a:spcPct val="90000"/>
                        </a:lnSpc>
                        <a:spcBef>
                          <a:spcPct val="0"/>
                        </a:spcBef>
                        <a:buClr>
                          <a:schemeClr val="accent1"/>
                        </a:buClr>
                        <a:buSzPts val="7000"/>
                        <a:buNone/>
                      </a:pPr>
                      <a:r>
                        <a:rPr lang="en-US" sz="3600" b="1" u="none" kern="1200" dirty="0">
                          <a:solidFill>
                            <a:schemeClr val="bg1"/>
                          </a:solidFill>
                          <a:uFill>
                            <a:solidFill>
                              <a:srgbClr val="025EFF"/>
                            </a:solidFill>
                          </a:uFill>
                          <a:latin typeface="Lato" panose="020F0502020204030203" pitchFamily="34" charset="0"/>
                          <a:ea typeface="Open Sans" pitchFamily="2" charset="0"/>
                          <a:cs typeface="Open Sans" pitchFamily="2" charset="0"/>
                        </a:rPr>
                        <a:t>happi</a:t>
                      </a:r>
                      <a:r>
                        <a:rPr lang="en-US" sz="3600" b="1" u="none" kern="1200" dirty="0">
                          <a:solidFill>
                            <a:srgbClr val="053FBD"/>
                          </a:solidFill>
                          <a:uFill>
                            <a:solidFill>
                              <a:srgbClr val="025EFF"/>
                            </a:solidFill>
                          </a:uFill>
                          <a:latin typeface="Lato" panose="020F0502020204030203" pitchFamily="34" charset="0"/>
                          <a:ea typeface="Open Sans" pitchFamily="2" charset="0"/>
                          <a:cs typeface="Open Sans" pitchFamily="2" charset="0"/>
                        </a:rPr>
                        <a:t>ly</a:t>
                      </a:r>
                      <a:endParaRPr lang="en-BE" sz="3600" b="1" u="none" kern="1200" dirty="0">
                        <a:solidFill>
                          <a:srgbClr val="053FBD"/>
                        </a:solidFill>
                        <a:uFill>
                          <a:solidFill>
                            <a:srgbClr val="025EFF"/>
                          </a:solidFill>
                        </a:u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956511"/>
                  </a:ext>
                </a:extLst>
              </a:tr>
              <a:tr h="777754">
                <a:tc>
                  <a:txBody>
                    <a:bodyPr/>
                    <a:lstStyle/>
                    <a:p>
                      <a:pPr marL="274320"/>
                      <a:r>
                        <a:rPr lang="en-US" sz="3600" b="1" dirty="0">
                          <a:solidFill>
                            <a:schemeClr val="bg1"/>
                          </a:solidFill>
                          <a:latin typeface="Lato" panose="020F0502020204030203" pitchFamily="34" charset="0"/>
                          <a:ea typeface="Open Sans" pitchFamily="2" charset="0"/>
                          <a:cs typeface="Open Sans" pitchFamily="2" charset="0"/>
                        </a:rPr>
                        <a:t>bright</a:t>
                      </a:r>
                      <a:r>
                        <a:rPr lang="en-US" sz="3600" b="1" dirty="0">
                          <a:solidFill>
                            <a:srgbClr val="053FBD"/>
                          </a:solidFill>
                          <a:latin typeface="Lato" panose="020F0502020204030203" pitchFamily="34" charset="0"/>
                          <a:ea typeface="Open Sans" pitchFamily="2" charset="0"/>
                          <a:cs typeface="Open Sans" pitchFamily="2" charset="0"/>
                        </a:rPr>
                        <a:t>ness</a:t>
                      </a:r>
                      <a:endParaRPr lang="en-BE" sz="3600" b="1" dirty="0">
                        <a:solidFill>
                          <a:srgbClr val="053FBD"/>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chemeClr val="bg1"/>
                          </a:solidFill>
                          <a:latin typeface="Lato" panose="020F0502020204030203" pitchFamily="34" charset="0"/>
                          <a:ea typeface="Open Sans" pitchFamily="2" charset="0"/>
                          <a:cs typeface="Open Sans" pitchFamily="2" charset="0"/>
                        </a:rPr>
                        <a:t>slow</a:t>
                      </a:r>
                      <a:r>
                        <a:rPr lang="en-US" sz="3600" b="1" dirty="0">
                          <a:solidFill>
                            <a:srgbClr val="053FBD"/>
                          </a:solidFill>
                          <a:latin typeface="Lato" panose="020F0502020204030203" pitchFamily="34" charset="0"/>
                          <a:ea typeface="Open Sans" pitchFamily="2" charset="0"/>
                          <a:cs typeface="Open Sans" pitchFamily="2" charset="0"/>
                        </a:rPr>
                        <a:t>ly</a:t>
                      </a:r>
                      <a:endParaRPr lang="en-BE" sz="3600" b="1" dirty="0">
                        <a:solidFill>
                          <a:srgbClr val="053FBD"/>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0492135"/>
                  </a:ext>
                </a:extLst>
              </a:tr>
              <a:tr h="777754">
                <a:tc>
                  <a:txBody>
                    <a:bodyPr/>
                    <a:lstStyle/>
                    <a:p>
                      <a:pPr marL="274320"/>
                      <a:r>
                        <a:rPr lang="en-US" sz="3600" b="1" dirty="0">
                          <a:solidFill>
                            <a:schemeClr val="bg1"/>
                          </a:solidFill>
                          <a:latin typeface="Lato" panose="020F0502020204030203" pitchFamily="34" charset="0"/>
                          <a:ea typeface="Open Sans" pitchFamily="2" charset="0"/>
                          <a:cs typeface="Open Sans" pitchFamily="2" charset="0"/>
                        </a:rPr>
                        <a:t>sick</a:t>
                      </a:r>
                      <a:r>
                        <a:rPr lang="en-US" sz="3600" b="1" dirty="0">
                          <a:solidFill>
                            <a:srgbClr val="053FBD"/>
                          </a:solidFill>
                          <a:latin typeface="Lato" panose="020F0502020204030203" pitchFamily="34" charset="0"/>
                          <a:ea typeface="Open Sans" pitchFamily="2" charset="0"/>
                          <a:cs typeface="Open Sans" pitchFamily="2" charset="0"/>
                        </a:rPr>
                        <a:t>ness</a:t>
                      </a:r>
                      <a:endParaRPr lang="en-BE" sz="3600" b="1" dirty="0">
                        <a:solidFill>
                          <a:srgbClr val="053FBD"/>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chemeClr val="bg1"/>
                          </a:solidFill>
                          <a:latin typeface="Lato" panose="020F0502020204030203" pitchFamily="34" charset="0"/>
                          <a:ea typeface="Open Sans" pitchFamily="2" charset="0"/>
                          <a:cs typeface="Open Sans" pitchFamily="2" charset="0"/>
                        </a:rPr>
                        <a:t>bright</a:t>
                      </a:r>
                      <a:r>
                        <a:rPr lang="en-US" sz="3600" b="1" dirty="0">
                          <a:solidFill>
                            <a:srgbClr val="053FBD"/>
                          </a:solidFill>
                          <a:latin typeface="Lato" panose="020F0502020204030203" pitchFamily="34" charset="0"/>
                          <a:ea typeface="Open Sans" pitchFamily="2" charset="0"/>
                          <a:cs typeface="Open Sans" pitchFamily="2" charset="0"/>
                        </a:rPr>
                        <a:t>ly</a:t>
                      </a:r>
                      <a:endParaRPr lang="en-BE" sz="3600" b="1" dirty="0">
                        <a:solidFill>
                          <a:srgbClr val="053FBD"/>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0763044"/>
                  </a:ext>
                </a:extLst>
              </a:tr>
              <a:tr h="777754">
                <a:tc>
                  <a:txBody>
                    <a:bodyPr/>
                    <a:lstStyle/>
                    <a:p>
                      <a:pPr marL="274320"/>
                      <a:r>
                        <a:rPr lang="en-US" sz="3600" b="1" dirty="0">
                          <a:solidFill>
                            <a:schemeClr val="bg1"/>
                          </a:solidFill>
                          <a:latin typeface="Lato" panose="020F0502020204030203" pitchFamily="34" charset="0"/>
                          <a:ea typeface="Open Sans" pitchFamily="2" charset="0"/>
                          <a:cs typeface="Open Sans" pitchFamily="2" charset="0"/>
                        </a:rPr>
                        <a:t>fit</a:t>
                      </a:r>
                      <a:r>
                        <a:rPr lang="en-US" sz="3600" b="1" dirty="0">
                          <a:solidFill>
                            <a:srgbClr val="053FBD"/>
                          </a:solidFill>
                          <a:latin typeface="Lato" panose="020F0502020204030203" pitchFamily="34" charset="0"/>
                          <a:ea typeface="Open Sans" pitchFamily="2" charset="0"/>
                          <a:cs typeface="Open Sans" pitchFamily="2" charset="0"/>
                        </a:rPr>
                        <a:t>ness</a:t>
                      </a:r>
                      <a:endParaRPr lang="en-BE" sz="3600" b="1" dirty="0">
                        <a:solidFill>
                          <a:srgbClr val="053FBD"/>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chemeClr val="bg1"/>
                          </a:solidFill>
                          <a:latin typeface="Lato" panose="020F0502020204030203" pitchFamily="34" charset="0"/>
                          <a:ea typeface="Open Sans" pitchFamily="2" charset="0"/>
                          <a:cs typeface="Open Sans" pitchFamily="2" charset="0"/>
                        </a:rPr>
                        <a:t>bold</a:t>
                      </a:r>
                      <a:r>
                        <a:rPr lang="en-US" sz="3600" b="1" dirty="0">
                          <a:solidFill>
                            <a:srgbClr val="053FBD"/>
                          </a:solidFill>
                          <a:latin typeface="Lato" panose="020F0502020204030203" pitchFamily="34" charset="0"/>
                          <a:ea typeface="Open Sans" pitchFamily="2" charset="0"/>
                          <a:cs typeface="Open Sans" pitchFamily="2" charset="0"/>
                        </a:rPr>
                        <a:t>ly</a:t>
                      </a:r>
                      <a:endParaRPr lang="en-BE" sz="3600" b="1" dirty="0">
                        <a:solidFill>
                          <a:srgbClr val="053FBD"/>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0181436"/>
                  </a:ext>
                </a:extLst>
              </a:tr>
              <a:tr h="777754">
                <a:tc>
                  <a:txBody>
                    <a:bodyPr/>
                    <a:lstStyle/>
                    <a:p>
                      <a:pPr marL="274320"/>
                      <a:r>
                        <a:rPr lang="en-US" sz="3600" b="1" dirty="0">
                          <a:solidFill>
                            <a:schemeClr val="bg1"/>
                          </a:solidFill>
                          <a:latin typeface="Lato" panose="020F0502020204030203" pitchFamily="34" charset="0"/>
                          <a:ea typeface="Open Sans" pitchFamily="2" charset="0"/>
                          <a:cs typeface="Open Sans" pitchFamily="2" charset="0"/>
                        </a:rPr>
                        <a:t>sad</a:t>
                      </a:r>
                      <a:r>
                        <a:rPr lang="en-US" sz="3600" b="1" dirty="0">
                          <a:solidFill>
                            <a:srgbClr val="053FBD"/>
                          </a:solidFill>
                          <a:latin typeface="Lato" panose="020F0502020204030203" pitchFamily="34" charset="0"/>
                          <a:ea typeface="Open Sans" pitchFamily="2" charset="0"/>
                          <a:cs typeface="Open Sans" pitchFamily="2" charset="0"/>
                        </a:rPr>
                        <a:t>ness</a:t>
                      </a:r>
                      <a:endParaRPr lang="en-BE" sz="3600" b="1" dirty="0">
                        <a:solidFill>
                          <a:srgbClr val="053FBD"/>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chemeClr val="bg1"/>
                          </a:solidFill>
                          <a:latin typeface="Lato" panose="020F0502020204030203" pitchFamily="34" charset="0"/>
                          <a:ea typeface="Open Sans" pitchFamily="2" charset="0"/>
                          <a:cs typeface="Open Sans" pitchFamily="2" charset="0"/>
                        </a:rPr>
                        <a:t>eager</a:t>
                      </a:r>
                      <a:r>
                        <a:rPr lang="en-US" sz="3600" b="1" dirty="0">
                          <a:solidFill>
                            <a:srgbClr val="053FBD"/>
                          </a:solidFill>
                          <a:latin typeface="Lato" panose="020F0502020204030203" pitchFamily="34" charset="0"/>
                          <a:ea typeface="Open Sans" pitchFamily="2" charset="0"/>
                          <a:cs typeface="Open Sans" pitchFamily="2" charset="0"/>
                        </a:rPr>
                        <a:t>ly</a:t>
                      </a:r>
                      <a:endParaRPr lang="en-BE" sz="3600" b="1" dirty="0">
                        <a:solidFill>
                          <a:srgbClr val="053FBD"/>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1095186"/>
                  </a:ext>
                </a:extLst>
              </a:tr>
              <a:tr h="777754">
                <a:tc>
                  <a:txBody>
                    <a:bodyPr/>
                    <a:lstStyle/>
                    <a:p>
                      <a:pPr marL="274320"/>
                      <a:r>
                        <a:rPr lang="en-GB" sz="3600" b="1" dirty="0">
                          <a:solidFill>
                            <a:schemeClr val="bg1"/>
                          </a:solidFill>
                          <a:latin typeface="Lato" panose="020F0502020204030203" pitchFamily="34" charset="0"/>
                          <a:ea typeface="Open Sans" pitchFamily="2" charset="0"/>
                          <a:cs typeface="Open Sans" pitchFamily="2" charset="0"/>
                        </a:rPr>
                        <a:t>aware</a:t>
                      </a:r>
                      <a:r>
                        <a:rPr lang="en-GB" sz="3600" b="1" dirty="0">
                          <a:solidFill>
                            <a:srgbClr val="053FBD"/>
                          </a:solidFill>
                          <a:latin typeface="Lato" panose="020F0502020204030203" pitchFamily="34" charset="0"/>
                          <a:ea typeface="Open Sans" pitchFamily="2" charset="0"/>
                          <a:cs typeface="Open Sans" pitchFamily="2" charset="0"/>
                        </a:rPr>
                        <a:t>ness</a:t>
                      </a: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chemeClr val="bg1"/>
                          </a:solidFill>
                          <a:latin typeface="Lato" panose="020F0502020204030203" pitchFamily="34" charset="0"/>
                          <a:ea typeface="Open Sans" pitchFamily="2" charset="0"/>
                          <a:cs typeface="Open Sans" pitchFamily="2" charset="0"/>
                        </a:rPr>
                        <a:t>quiet</a:t>
                      </a:r>
                      <a:r>
                        <a:rPr lang="en-US" sz="3600" b="1" dirty="0">
                          <a:solidFill>
                            <a:srgbClr val="053FBD"/>
                          </a:solidFill>
                          <a:latin typeface="Lato" panose="020F0502020204030203" pitchFamily="34" charset="0"/>
                          <a:ea typeface="Open Sans" pitchFamily="2" charset="0"/>
                          <a:cs typeface="Open Sans" pitchFamily="2" charset="0"/>
                        </a:rPr>
                        <a:t>ly</a:t>
                      </a:r>
                      <a:endParaRPr lang="en-BE" sz="3600" b="1" dirty="0">
                        <a:solidFill>
                          <a:srgbClr val="053FBD"/>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0015423"/>
                  </a:ext>
                </a:extLst>
              </a:tr>
              <a:tr h="777754">
                <a:tc>
                  <a:txBody>
                    <a:bodyPr/>
                    <a:lstStyle/>
                    <a:p>
                      <a:pPr marL="274320" marR="0" lvl="0" indent="0" algn="l" defTabSz="1828800" rtl="0" eaLnBrk="1" fontAlgn="auto" latinLnBrk="0" hangingPunct="1">
                        <a:lnSpc>
                          <a:spcPct val="100000"/>
                        </a:lnSpc>
                        <a:spcBef>
                          <a:spcPts val="0"/>
                        </a:spcBef>
                        <a:spcAft>
                          <a:spcPts val="0"/>
                        </a:spcAft>
                        <a:buClrTx/>
                        <a:buSzTx/>
                        <a:buFontTx/>
                        <a:buNone/>
                        <a:tabLst/>
                        <a:defRPr/>
                      </a:pPr>
                      <a:r>
                        <a:rPr lang="en-GB" sz="3600" b="1" dirty="0">
                          <a:solidFill>
                            <a:schemeClr val="bg1"/>
                          </a:solidFill>
                          <a:latin typeface="Lato" panose="020F0502020204030203" pitchFamily="34" charset="0"/>
                          <a:ea typeface="Open Sans" pitchFamily="2" charset="0"/>
                          <a:cs typeface="Open Sans" pitchFamily="2" charset="0"/>
                        </a:rPr>
                        <a:t>sharp</a:t>
                      </a:r>
                      <a:r>
                        <a:rPr lang="en-GB" sz="3600" b="1" dirty="0">
                          <a:solidFill>
                            <a:srgbClr val="053FBD"/>
                          </a:solidFill>
                          <a:latin typeface="Lato" panose="020F0502020204030203" pitchFamily="34" charset="0"/>
                          <a:ea typeface="Open Sans" pitchFamily="2" charset="0"/>
                          <a:cs typeface="Open Sans" pitchFamily="2" charset="0"/>
                        </a:rPr>
                        <a:t>ness</a:t>
                      </a: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74320"/>
                      <a:r>
                        <a:rPr lang="en-US" sz="3600" b="1" dirty="0">
                          <a:solidFill>
                            <a:schemeClr val="bg1"/>
                          </a:solidFill>
                          <a:latin typeface="Lato" panose="020F0502020204030203" pitchFamily="34" charset="0"/>
                          <a:ea typeface="Open Sans" pitchFamily="2" charset="0"/>
                          <a:cs typeface="Open Sans" pitchFamily="2" charset="0"/>
                        </a:rPr>
                        <a:t>firm</a:t>
                      </a:r>
                      <a:r>
                        <a:rPr lang="en-US" sz="3600" b="1" dirty="0">
                          <a:solidFill>
                            <a:srgbClr val="053FBD"/>
                          </a:solidFill>
                          <a:latin typeface="Lato" panose="020F0502020204030203" pitchFamily="34" charset="0"/>
                          <a:ea typeface="Open Sans" pitchFamily="2" charset="0"/>
                          <a:cs typeface="Open Sans" pitchFamily="2" charset="0"/>
                        </a:rPr>
                        <a:t>ly</a:t>
                      </a:r>
                      <a:endParaRPr lang="en-BE" sz="3600" b="1" dirty="0">
                        <a:solidFill>
                          <a:srgbClr val="053FBD"/>
                        </a:solidFill>
                        <a:latin typeface="Lato" panose="020F0502020204030203" pitchFamily="34" charset="0"/>
                        <a:ea typeface="Open Sans" pitchFamily="2" charset="0"/>
                        <a:cs typeface="Open Sans" pitchFamily="2" charset="0"/>
                      </a:endParaRPr>
                    </a:p>
                  </a:txBody>
                  <a:tcPr marL="82538" marR="82538" marT="41268" marB="4126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5215635"/>
                  </a:ext>
                </a:extLst>
              </a:tr>
            </a:tbl>
          </a:graphicData>
        </a:graphic>
      </p:graphicFrame>
      <p:sp>
        <p:nvSpPr>
          <p:cNvPr id="13" name="TextBox 12">
            <a:extLst>
              <a:ext uri="{FF2B5EF4-FFF2-40B4-BE49-F238E27FC236}">
                <a16:creationId xmlns:a16="http://schemas.microsoft.com/office/drawing/2014/main" id="{C61FF893-CE53-F584-FCEC-99850F92A043}"/>
              </a:ext>
            </a:extLst>
          </p:cNvPr>
          <p:cNvSpPr txBox="1"/>
          <p:nvPr/>
        </p:nvSpPr>
        <p:spPr>
          <a:xfrm>
            <a:off x="1619323" y="8842815"/>
            <a:ext cx="5909294" cy="954107"/>
          </a:xfrm>
          <a:prstGeom prst="rect">
            <a:avLst/>
          </a:prstGeom>
          <a:noFill/>
        </p:spPr>
        <p:txBody>
          <a:bodyPr wrap="square">
            <a:spAutoFit/>
          </a:bodyPr>
          <a:lstStyle/>
          <a:p>
            <a:pPr algn="ctr" defTabSz="1828800"/>
            <a:r>
              <a:rPr lang="en-GB" sz="2800" dirty="0">
                <a:solidFill>
                  <a:prstClr val="white"/>
                </a:solidFill>
                <a:latin typeface="TT Firs" panose="02000503030000020003" pitchFamily="50" charset="0"/>
              </a:rPr>
              <a:t>Providers </a:t>
            </a:r>
            <a:r>
              <a:rPr lang="en-BE" sz="2800" dirty="0">
                <a:solidFill>
                  <a:prstClr val="white"/>
                </a:solidFill>
                <a:latin typeface="TT Firs" panose="02000503030000020003" pitchFamily="50" charset="0"/>
              </a:rPr>
              <a:t>of meaning</a:t>
            </a:r>
          </a:p>
          <a:p>
            <a:pPr algn="ctr" defTabSz="1828800"/>
            <a:r>
              <a:rPr lang="en-BE" sz="2800" dirty="0">
                <a:solidFill>
                  <a:prstClr val="white"/>
                </a:solidFill>
                <a:latin typeface="TT Firs" panose="02000503030000020003" pitchFamily="50" charset="0"/>
              </a:rPr>
              <a:t>(defining)</a:t>
            </a:r>
          </a:p>
        </p:txBody>
      </p:sp>
      <p:graphicFrame>
        <p:nvGraphicFramePr>
          <p:cNvPr id="22" name="Table 8">
            <a:extLst>
              <a:ext uri="{FF2B5EF4-FFF2-40B4-BE49-F238E27FC236}">
                <a16:creationId xmlns:a16="http://schemas.microsoft.com/office/drawing/2014/main" id="{BBFE1145-D6AA-63BD-4C6D-328638628862}"/>
              </a:ext>
            </a:extLst>
          </p:cNvPr>
          <p:cNvGraphicFramePr>
            <a:graphicFrameLocks noGrp="1"/>
          </p:cNvGraphicFramePr>
          <p:nvPr/>
        </p:nvGraphicFramePr>
        <p:xfrm>
          <a:off x="1619324" y="10298831"/>
          <a:ext cx="2831512" cy="2599014"/>
        </p:xfrm>
        <a:graphic>
          <a:graphicData uri="http://schemas.openxmlformats.org/drawingml/2006/table">
            <a:tbl>
              <a:tblPr firstRow="1" bandRow="1">
                <a:tableStyleId>{5C22544A-7EE6-4342-B048-85BDC9FD1C3A}</a:tableStyleId>
              </a:tblPr>
              <a:tblGrid>
                <a:gridCol w="2831512">
                  <a:extLst>
                    <a:ext uri="{9D8B030D-6E8A-4147-A177-3AD203B41FA5}">
                      <a16:colId xmlns:a16="http://schemas.microsoft.com/office/drawing/2014/main" val="3597307494"/>
                    </a:ext>
                  </a:extLst>
                </a:gridCol>
              </a:tblGrid>
              <a:tr h="866338">
                <a:tc>
                  <a:txBody>
                    <a:bodyPr/>
                    <a:lstStyle/>
                    <a:p>
                      <a:pPr marL="274320" algn="l" defTabSz="1828800" rtl="0" eaLnBrk="1" latinLnBrk="0" hangingPunct="1">
                        <a:lnSpc>
                          <a:spcPct val="90000"/>
                        </a:lnSpc>
                        <a:spcBef>
                          <a:spcPct val="0"/>
                        </a:spcBef>
                        <a:buClr>
                          <a:schemeClr val="accent1"/>
                        </a:buClr>
                        <a:buSzPts val="7000"/>
                        <a:buNone/>
                      </a:pPr>
                      <a:r>
                        <a:rPr lang="en-US" sz="3600" b="1" u="none" kern="1200" dirty="0" err="1">
                          <a:solidFill>
                            <a:srgbClr val="053FBD"/>
                          </a:solidFill>
                          <a:uFill>
                            <a:solidFill>
                              <a:srgbClr val="025EFF"/>
                            </a:solidFill>
                          </a:uFill>
                          <a:latin typeface="Lato" panose="020F0502020204030203" pitchFamily="34" charset="0"/>
                          <a:ea typeface="Open Sans" pitchFamily="2" charset="0"/>
                          <a:cs typeface="Open Sans" pitchFamily="2" charset="0"/>
                        </a:rPr>
                        <a:t>st</a:t>
                      </a:r>
                      <a:r>
                        <a:rPr lang="en-US" sz="3600" b="1" u="none" kern="1200" dirty="0" err="1">
                          <a:solidFill>
                            <a:schemeClr val="bg1"/>
                          </a:solidFill>
                          <a:uFill>
                            <a:solidFill>
                              <a:srgbClr val="025EFF"/>
                            </a:solidFill>
                          </a:uFill>
                          <a:latin typeface="Lato" panose="020F0502020204030203" pitchFamily="34" charset="0"/>
                          <a:ea typeface="Open Sans" pitchFamily="2" charset="0"/>
                          <a:cs typeface="Open Sans" pitchFamily="2" charset="0"/>
                        </a:rPr>
                        <a:t>evig</a:t>
                      </a:r>
                      <a:endParaRPr lang="en-BE" sz="3600" b="1" u="none" kern="1200" dirty="0">
                        <a:solidFill>
                          <a:schemeClr val="bg1"/>
                        </a:solidFill>
                        <a:uFill>
                          <a:solidFill>
                            <a:srgbClr val="025EFF"/>
                          </a:solidFill>
                        </a:u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956511"/>
                  </a:ext>
                </a:extLst>
              </a:tr>
              <a:tr h="866338">
                <a:tc>
                  <a:txBody>
                    <a:bodyPr/>
                    <a:lstStyle/>
                    <a:p>
                      <a:pPr marL="274320"/>
                      <a:r>
                        <a:rPr lang="en-US" sz="3600" b="1" dirty="0">
                          <a:solidFill>
                            <a:srgbClr val="053FBD"/>
                          </a:solidFill>
                          <a:latin typeface="Lato" panose="020F0502020204030203" pitchFamily="34" charset="0"/>
                          <a:ea typeface="Open Sans" pitchFamily="2" charset="0"/>
                          <a:cs typeface="Open Sans" pitchFamily="2" charset="0"/>
                        </a:rPr>
                        <a:t>st</a:t>
                      </a:r>
                      <a:r>
                        <a:rPr lang="en-US" sz="3600" b="1" dirty="0">
                          <a:solidFill>
                            <a:schemeClr val="bg1"/>
                          </a:solidFill>
                          <a:latin typeface="Lato" panose="020F0502020204030203" pitchFamily="34" charset="0"/>
                          <a:ea typeface="Open Sans" pitchFamily="2" charset="0"/>
                          <a:cs typeface="Open Sans" pitchFamily="2" charset="0"/>
                        </a:rPr>
                        <a:t>ar</a:t>
                      </a:r>
                      <a:endParaRPr lang="en-BE" sz="3600" b="1" dirty="0">
                        <a:solidFill>
                          <a:schemeClr val="bg1"/>
                        </a:solidFill>
                        <a:latin typeface="Lato" panose="020F0502020204030203" pitchFamily="34" charset="0"/>
                        <a:ea typeface="Open Sans" pitchFamily="2" charset="0"/>
                        <a:cs typeface="Open Sans" pitchFamily="2" charset="0"/>
                      </a:endParaRP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0492135"/>
                  </a:ext>
                </a:extLst>
              </a:tr>
              <a:tr h="866338">
                <a:tc>
                  <a:txBody>
                    <a:bodyPr/>
                    <a:lstStyle/>
                    <a:p>
                      <a:pPr marL="27432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053FBD"/>
                          </a:solidFill>
                          <a:latin typeface="Lato" panose="020F0502020204030203" pitchFamily="34" charset="0"/>
                        </a:rPr>
                        <a:t>s</a:t>
                      </a:r>
                      <a:r>
                        <a:rPr lang="en-BE" sz="3600" b="1" dirty="0">
                          <a:solidFill>
                            <a:srgbClr val="053FBD"/>
                          </a:solidFill>
                          <a:latin typeface="Lato" panose="020F0502020204030203" pitchFamily="34" charset="0"/>
                        </a:rPr>
                        <a:t>t</a:t>
                      </a:r>
                      <a:r>
                        <a:rPr lang="en-BE" sz="3600" b="1" dirty="0">
                          <a:solidFill>
                            <a:schemeClr val="bg1"/>
                          </a:solidFill>
                          <a:latin typeface="Lato" panose="020F0502020204030203" pitchFamily="34" charset="0"/>
                        </a:rPr>
                        <a:t>abilité</a:t>
                      </a:r>
                    </a:p>
                  </a:txBody>
                  <a:tcPr marL="82538" marR="82538" marT="41268" marB="41268"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542867"/>
                  </a:ext>
                </a:extLst>
              </a:tr>
            </a:tbl>
          </a:graphicData>
        </a:graphic>
      </p:graphicFrame>
      <p:sp>
        <p:nvSpPr>
          <p:cNvPr id="35" name="TextBox 34">
            <a:extLst>
              <a:ext uri="{FF2B5EF4-FFF2-40B4-BE49-F238E27FC236}">
                <a16:creationId xmlns:a16="http://schemas.microsoft.com/office/drawing/2014/main" id="{F43442F9-B2D4-9243-2460-D305EF20A87E}"/>
              </a:ext>
            </a:extLst>
          </p:cNvPr>
          <p:cNvSpPr txBox="1"/>
          <p:nvPr/>
        </p:nvSpPr>
        <p:spPr>
          <a:xfrm>
            <a:off x="9183748" y="8842815"/>
            <a:ext cx="5909292" cy="954107"/>
          </a:xfrm>
          <a:prstGeom prst="rect">
            <a:avLst/>
          </a:prstGeom>
          <a:noFill/>
        </p:spPr>
        <p:txBody>
          <a:bodyPr wrap="square">
            <a:spAutoFit/>
          </a:bodyPr>
          <a:lstStyle/>
          <a:p>
            <a:pPr algn="ctr" defTabSz="1828800"/>
            <a:r>
              <a:rPr lang="en-GB" sz="2800" dirty="0">
                <a:solidFill>
                  <a:prstClr val="white"/>
                </a:solidFill>
                <a:latin typeface="TT Firs" panose="02000503030000020003" pitchFamily="50" charset="0"/>
              </a:rPr>
              <a:t>M</a:t>
            </a:r>
            <a:r>
              <a:rPr lang="en-BE" sz="2800" dirty="0">
                <a:solidFill>
                  <a:prstClr val="white"/>
                </a:solidFill>
                <a:latin typeface="TT Firs" panose="02000503030000020003" pitchFamily="50" charset="0"/>
              </a:rPr>
              <a:t>odifiers of meaning</a:t>
            </a:r>
          </a:p>
          <a:p>
            <a:pPr algn="ctr" defTabSz="1828800"/>
            <a:r>
              <a:rPr lang="en-BE" sz="2800" dirty="0">
                <a:solidFill>
                  <a:prstClr val="white"/>
                </a:solidFill>
                <a:latin typeface="TT Firs" panose="02000503030000020003" pitchFamily="50" charset="0"/>
              </a:rPr>
              <a:t>(semantic)</a:t>
            </a:r>
          </a:p>
        </p:txBody>
      </p:sp>
      <p:sp>
        <p:nvSpPr>
          <p:cNvPr id="36" name="TextBox 35">
            <a:extLst>
              <a:ext uri="{FF2B5EF4-FFF2-40B4-BE49-F238E27FC236}">
                <a16:creationId xmlns:a16="http://schemas.microsoft.com/office/drawing/2014/main" id="{376356B7-ACF3-57D3-DCCF-559C2CD083F6}"/>
              </a:ext>
            </a:extLst>
          </p:cNvPr>
          <p:cNvSpPr txBox="1"/>
          <p:nvPr/>
        </p:nvSpPr>
        <p:spPr>
          <a:xfrm>
            <a:off x="16646903" y="8842815"/>
            <a:ext cx="5909290" cy="954107"/>
          </a:xfrm>
          <a:prstGeom prst="rect">
            <a:avLst/>
          </a:prstGeom>
          <a:noFill/>
        </p:spPr>
        <p:txBody>
          <a:bodyPr wrap="square">
            <a:spAutoFit/>
          </a:bodyPr>
          <a:lstStyle/>
          <a:p>
            <a:pPr algn="ctr" defTabSz="1828800"/>
            <a:r>
              <a:rPr lang="en-GB" sz="2800" dirty="0">
                <a:solidFill>
                  <a:prstClr val="white"/>
                </a:solidFill>
                <a:latin typeface="TT Firs" panose="02000503030000020003" pitchFamily="50" charset="0"/>
              </a:rPr>
              <a:t>M</a:t>
            </a:r>
            <a:r>
              <a:rPr lang="en-BE" sz="2800" dirty="0">
                <a:solidFill>
                  <a:prstClr val="white"/>
                </a:solidFill>
                <a:latin typeface="TT Firs" panose="02000503030000020003" pitchFamily="50" charset="0"/>
              </a:rPr>
              <a:t>odifiers of grammar</a:t>
            </a:r>
          </a:p>
          <a:p>
            <a:pPr algn="ctr" defTabSz="1828800"/>
            <a:r>
              <a:rPr lang="en-BE" sz="2800" dirty="0">
                <a:solidFill>
                  <a:prstClr val="white"/>
                </a:solidFill>
                <a:latin typeface="TT Firs" panose="02000503030000020003" pitchFamily="50" charset="0"/>
              </a:rPr>
              <a:t>(grammatical)</a:t>
            </a:r>
          </a:p>
        </p:txBody>
      </p:sp>
      <p:sp>
        <p:nvSpPr>
          <p:cNvPr id="6" name="TextBox 5">
            <a:extLst>
              <a:ext uri="{FF2B5EF4-FFF2-40B4-BE49-F238E27FC236}">
                <a16:creationId xmlns:a16="http://schemas.microsoft.com/office/drawing/2014/main" id="{D56B8160-95B2-04E1-EEBE-7EC97AB030BD}"/>
              </a:ext>
            </a:extLst>
          </p:cNvPr>
          <p:cNvSpPr txBox="1"/>
          <p:nvPr/>
        </p:nvSpPr>
        <p:spPr>
          <a:xfrm>
            <a:off x="3595267" y="11290558"/>
            <a:ext cx="5909294" cy="523220"/>
          </a:xfrm>
          <a:prstGeom prst="rect">
            <a:avLst/>
          </a:prstGeom>
          <a:noFill/>
        </p:spPr>
        <p:txBody>
          <a:bodyPr wrap="square">
            <a:spAutoFit/>
          </a:bodyPr>
          <a:lstStyle/>
          <a:p>
            <a:pPr algn="ctr" defTabSz="1828800"/>
            <a:r>
              <a:rPr lang="nl-NL" sz="2800" dirty="0" err="1">
                <a:solidFill>
                  <a:prstClr val="white"/>
                </a:solidFill>
                <a:latin typeface="TT Firs" panose="02000503030000020003" pitchFamily="50" charset="0"/>
              </a:rPr>
              <a:t>Also</a:t>
            </a:r>
            <a:r>
              <a:rPr lang="nl-NL" sz="2800" dirty="0">
                <a:solidFill>
                  <a:prstClr val="white"/>
                </a:solidFill>
                <a:latin typeface="TT Firs" panose="02000503030000020003" pitchFamily="50" charset="0"/>
              </a:rPr>
              <a:t> </a:t>
            </a:r>
            <a:r>
              <a:rPr lang="nl-NL" sz="2800" dirty="0" err="1">
                <a:solidFill>
                  <a:prstClr val="white"/>
                </a:solidFill>
                <a:latin typeface="TT Firs" panose="02000503030000020003" pitchFamily="50" charset="0"/>
              </a:rPr>
              <a:t>multilingual</a:t>
            </a:r>
            <a:r>
              <a:rPr lang="nl-NL" sz="2800" dirty="0">
                <a:solidFill>
                  <a:prstClr val="white"/>
                </a:solidFill>
                <a:latin typeface="TT Firs" panose="02000503030000020003" pitchFamily="50" charset="0"/>
              </a:rPr>
              <a:t>!</a:t>
            </a:r>
            <a:endParaRPr lang="en-BE" sz="2800" dirty="0">
              <a:solidFill>
                <a:prstClr val="white"/>
              </a:solidFill>
              <a:latin typeface="TT Firs" panose="02000503030000020003" pitchFamily="50" charset="0"/>
            </a:endParaRPr>
          </a:p>
        </p:txBody>
      </p:sp>
    </p:spTree>
    <p:extLst>
      <p:ext uri="{BB962C8B-B14F-4D97-AF65-F5344CB8AC3E}">
        <p14:creationId xmlns:p14="http://schemas.microsoft.com/office/powerpoint/2010/main" val="147652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80BDEF2-6034-1693-AD7F-2BFF0BB81D6E}"/>
              </a:ext>
            </a:extLst>
          </p:cNvPr>
          <p:cNvSpPr txBox="1">
            <a:spLocks/>
          </p:cNvSpPr>
          <p:nvPr/>
        </p:nvSpPr>
        <p:spPr>
          <a:xfrm>
            <a:off x="1052946" y="730252"/>
            <a:ext cx="22278108" cy="2040660"/>
          </a:xfrm>
          <a:prstGeom prst="rect">
            <a:avLst/>
          </a:prstGeom>
        </p:spPr>
        <p:txBody>
          <a:bodyPr anchor="ctr"/>
          <a:lstStyle>
            <a:lvl1pPr algn="l" defTabSz="914400" rtl="0" eaLnBrk="1" latinLnBrk="0" hangingPunct="1">
              <a:lnSpc>
                <a:spcPct val="90000"/>
              </a:lnSpc>
              <a:spcBef>
                <a:spcPct val="0"/>
              </a:spcBef>
              <a:buNone/>
              <a:defRPr sz="4400" b="1" kern="1200">
                <a:solidFill>
                  <a:schemeClr val="bg1"/>
                </a:solidFill>
                <a:latin typeface="Lato" panose="020F0502020204030203" pitchFamily="34" charset="0"/>
                <a:ea typeface="+mj-ea"/>
                <a:cs typeface="+mj-cs"/>
              </a:defRPr>
            </a:lvl1pPr>
          </a:lstStyle>
          <a:p>
            <a:pPr defTabSz="1828800"/>
            <a:r>
              <a:rPr lang="en-US" sz="7200" u="heavy" dirty="0">
                <a:solidFill>
                  <a:prstClr val="white"/>
                </a:solidFill>
                <a:uFill>
                  <a:solidFill>
                    <a:srgbClr val="025EFF"/>
                  </a:solidFill>
                </a:uFill>
                <a:latin typeface="Calibri Light" panose="020F0302020204030204"/>
              </a:rPr>
              <a:t>Byte-pair </a:t>
            </a:r>
            <a:r>
              <a:rPr lang="en-US" sz="7200" u="heavy" dirty="0" err="1">
                <a:solidFill>
                  <a:prstClr val="white"/>
                </a:solidFill>
                <a:uFill>
                  <a:solidFill>
                    <a:srgbClr val="025EFF"/>
                  </a:solidFill>
                </a:uFill>
                <a:latin typeface="Calibri Light" panose="020F0302020204030204"/>
              </a:rPr>
              <a:t>Tokenisation</a:t>
            </a:r>
            <a:r>
              <a:rPr lang="en-US" sz="7200" u="heavy" dirty="0">
                <a:solidFill>
                  <a:prstClr val="white"/>
                </a:solidFill>
                <a:uFill>
                  <a:solidFill>
                    <a:srgbClr val="025EFF"/>
                  </a:solidFill>
                </a:uFill>
                <a:latin typeface="Calibri Light" panose="020F0302020204030204"/>
              </a:rPr>
              <a:t>: Other Examples</a:t>
            </a:r>
          </a:p>
        </p:txBody>
      </p:sp>
      <p:grpSp>
        <p:nvGrpSpPr>
          <p:cNvPr id="83" name="Group 82">
            <a:extLst>
              <a:ext uri="{FF2B5EF4-FFF2-40B4-BE49-F238E27FC236}">
                <a16:creationId xmlns:a16="http://schemas.microsoft.com/office/drawing/2014/main" id="{5EB99DB5-901A-4065-9A6A-52FCC7E26694}"/>
              </a:ext>
            </a:extLst>
          </p:cNvPr>
          <p:cNvGrpSpPr/>
          <p:nvPr/>
        </p:nvGrpSpPr>
        <p:grpSpPr>
          <a:xfrm>
            <a:off x="1646870" y="3444702"/>
            <a:ext cx="21137864" cy="8672280"/>
            <a:chOff x="811534" y="1487524"/>
            <a:chExt cx="10568932" cy="4336140"/>
          </a:xfrm>
        </p:grpSpPr>
        <p:sp>
          <p:nvSpPr>
            <p:cNvPr id="4" name="TextBox 3">
              <a:extLst>
                <a:ext uri="{FF2B5EF4-FFF2-40B4-BE49-F238E27FC236}">
                  <a16:creationId xmlns:a16="http://schemas.microsoft.com/office/drawing/2014/main" id="{D492CF83-FB8D-A169-8903-1D7A912089C3}"/>
                </a:ext>
              </a:extLst>
            </p:cNvPr>
            <p:cNvSpPr txBox="1"/>
            <p:nvPr/>
          </p:nvSpPr>
          <p:spPr>
            <a:xfrm>
              <a:off x="811534" y="1765235"/>
              <a:ext cx="6099462" cy="261610"/>
            </a:xfrm>
            <a:prstGeom prst="rect">
              <a:avLst/>
            </a:prstGeom>
            <a:noFill/>
          </p:spPr>
          <p:txBody>
            <a:bodyPr wrap="square">
              <a:spAutoFit/>
            </a:bodyPr>
            <a:lstStyle/>
            <a:p>
              <a:pPr defTabSz="1828800"/>
              <a:r>
                <a:rPr lang="en-BE" sz="2800" dirty="0">
                  <a:solidFill>
                    <a:prstClr val="white"/>
                  </a:solidFill>
                  <a:latin typeface="Lato" panose="020F0502020204030203" pitchFamily="34" charset="0"/>
                </a:rPr>
                <a:t>Strong wind was blowing against the static building</a:t>
              </a:r>
            </a:p>
          </p:txBody>
        </p:sp>
        <p:sp>
          <p:nvSpPr>
            <p:cNvPr id="38" name="TextBox 37">
              <a:extLst>
                <a:ext uri="{FF2B5EF4-FFF2-40B4-BE49-F238E27FC236}">
                  <a16:creationId xmlns:a16="http://schemas.microsoft.com/office/drawing/2014/main" id="{F10E69E8-ED45-DB8C-8FC7-409832FBC695}"/>
                </a:ext>
              </a:extLst>
            </p:cNvPr>
            <p:cNvSpPr txBox="1"/>
            <p:nvPr/>
          </p:nvSpPr>
          <p:spPr>
            <a:xfrm>
              <a:off x="811534" y="1487524"/>
              <a:ext cx="1189759" cy="323166"/>
            </a:xfrm>
            <a:prstGeom prst="rect">
              <a:avLst/>
            </a:prstGeom>
            <a:noFill/>
          </p:spPr>
          <p:txBody>
            <a:bodyPr wrap="square">
              <a:spAutoFit/>
            </a:bodyPr>
            <a:lstStyle/>
            <a:p>
              <a:pPr defTabSz="1828800"/>
              <a:r>
                <a:rPr lang="en-BE" sz="3600" b="1" dirty="0">
                  <a:solidFill>
                    <a:srgbClr val="A4A4A4"/>
                  </a:solidFill>
                  <a:latin typeface="TT Firs" panose="02000503030000020003" pitchFamily="50" charset="0"/>
                </a:rPr>
                <a:t>Original</a:t>
              </a:r>
              <a:endParaRPr lang="en-US" sz="3600" b="1" dirty="0">
                <a:solidFill>
                  <a:srgbClr val="A4A4A4"/>
                </a:solidFill>
                <a:latin typeface="TT Firs" panose="02000503030000020003" pitchFamily="50" charset="0"/>
              </a:endParaRPr>
            </a:p>
          </p:txBody>
        </p:sp>
        <p:sp>
          <p:nvSpPr>
            <p:cNvPr id="57" name="TextBox 56">
              <a:extLst>
                <a:ext uri="{FF2B5EF4-FFF2-40B4-BE49-F238E27FC236}">
                  <a16:creationId xmlns:a16="http://schemas.microsoft.com/office/drawing/2014/main" id="{62F8068C-FAF3-8435-C31F-3D19074D56F0}"/>
                </a:ext>
              </a:extLst>
            </p:cNvPr>
            <p:cNvSpPr txBox="1"/>
            <p:nvPr/>
          </p:nvSpPr>
          <p:spPr>
            <a:xfrm>
              <a:off x="811534" y="2523383"/>
              <a:ext cx="6099462" cy="261610"/>
            </a:xfrm>
            <a:prstGeom prst="rect">
              <a:avLst/>
            </a:prstGeom>
            <a:noFill/>
          </p:spPr>
          <p:txBody>
            <a:bodyPr wrap="square">
              <a:spAutoFit/>
            </a:bodyPr>
            <a:lstStyle/>
            <a:p>
              <a:pPr defTabSz="1828800"/>
              <a:r>
                <a:rPr lang="en-BE" sz="2800" dirty="0">
                  <a:solidFill>
                    <a:prstClr val="white"/>
                  </a:solidFill>
                  <a:latin typeface="Lato" panose="020F0502020204030203" pitchFamily="34" charset="0"/>
                </a:rPr>
                <a:t>Strong wind was blowing against the static brownstone</a:t>
              </a:r>
            </a:p>
          </p:txBody>
        </p:sp>
        <p:sp>
          <p:nvSpPr>
            <p:cNvPr id="58" name="TextBox 57">
              <a:extLst>
                <a:ext uri="{FF2B5EF4-FFF2-40B4-BE49-F238E27FC236}">
                  <a16:creationId xmlns:a16="http://schemas.microsoft.com/office/drawing/2014/main" id="{C3825810-63F5-9214-9FF4-94BFF5B57B06}"/>
                </a:ext>
              </a:extLst>
            </p:cNvPr>
            <p:cNvSpPr txBox="1"/>
            <p:nvPr/>
          </p:nvSpPr>
          <p:spPr>
            <a:xfrm>
              <a:off x="811534" y="2246888"/>
              <a:ext cx="2799174" cy="323166"/>
            </a:xfrm>
            <a:prstGeom prst="rect">
              <a:avLst/>
            </a:prstGeom>
            <a:noFill/>
          </p:spPr>
          <p:txBody>
            <a:bodyPr wrap="square">
              <a:spAutoFit/>
            </a:bodyPr>
            <a:lstStyle/>
            <a:p>
              <a:pPr defTabSz="1828800"/>
              <a:r>
                <a:rPr lang="en-US" sz="3600" b="1" dirty="0">
                  <a:solidFill>
                    <a:srgbClr val="A4A4A4"/>
                  </a:solidFill>
                  <a:latin typeface="TT Firs" panose="02000503030000020003" pitchFamily="50" charset="0"/>
                </a:rPr>
                <a:t>Less frequent words</a:t>
              </a:r>
            </a:p>
          </p:txBody>
        </p:sp>
        <p:sp>
          <p:nvSpPr>
            <p:cNvPr id="61" name="TextBox 60">
              <a:extLst>
                <a:ext uri="{FF2B5EF4-FFF2-40B4-BE49-F238E27FC236}">
                  <a16:creationId xmlns:a16="http://schemas.microsoft.com/office/drawing/2014/main" id="{773D5FD0-ABC5-6537-3BB4-92C4D42995A3}"/>
                </a:ext>
              </a:extLst>
            </p:cNvPr>
            <p:cNvSpPr txBox="1"/>
            <p:nvPr/>
          </p:nvSpPr>
          <p:spPr>
            <a:xfrm>
              <a:off x="811534" y="3283963"/>
              <a:ext cx="6099462" cy="261610"/>
            </a:xfrm>
            <a:prstGeom prst="rect">
              <a:avLst/>
            </a:prstGeom>
            <a:noFill/>
          </p:spPr>
          <p:txBody>
            <a:bodyPr wrap="square">
              <a:spAutoFit/>
            </a:bodyPr>
            <a:lstStyle/>
            <a:p>
              <a:pPr defTabSz="1828800"/>
              <a:r>
                <a:rPr lang="en-BE" sz="2800" dirty="0">
                  <a:solidFill>
                    <a:prstClr val="white"/>
                  </a:solidFill>
                  <a:latin typeface="Lato" panose="020F0502020204030203" pitchFamily="34" charset="0"/>
                </a:rPr>
                <a:t>Strong wind was lbowing against the static building</a:t>
              </a:r>
            </a:p>
          </p:txBody>
        </p:sp>
        <p:sp>
          <p:nvSpPr>
            <p:cNvPr id="62" name="TextBox 61">
              <a:extLst>
                <a:ext uri="{FF2B5EF4-FFF2-40B4-BE49-F238E27FC236}">
                  <a16:creationId xmlns:a16="http://schemas.microsoft.com/office/drawing/2014/main" id="{FCB42957-922A-538F-36DC-159A80EC7B66}"/>
                </a:ext>
              </a:extLst>
            </p:cNvPr>
            <p:cNvSpPr txBox="1"/>
            <p:nvPr/>
          </p:nvSpPr>
          <p:spPr>
            <a:xfrm>
              <a:off x="811534" y="3006252"/>
              <a:ext cx="1189759" cy="323166"/>
            </a:xfrm>
            <a:prstGeom prst="rect">
              <a:avLst/>
            </a:prstGeom>
            <a:noFill/>
          </p:spPr>
          <p:txBody>
            <a:bodyPr wrap="square">
              <a:spAutoFit/>
            </a:bodyPr>
            <a:lstStyle/>
            <a:p>
              <a:pPr defTabSz="1828800"/>
              <a:r>
                <a:rPr lang="en-US" sz="3600" b="1" dirty="0">
                  <a:solidFill>
                    <a:srgbClr val="A4A4A4"/>
                  </a:solidFill>
                  <a:latin typeface="TT Firs" panose="02000503030000020003" pitchFamily="50" charset="0"/>
                </a:rPr>
                <a:t>Typo’s</a:t>
              </a:r>
            </a:p>
          </p:txBody>
        </p:sp>
        <p:sp>
          <p:nvSpPr>
            <p:cNvPr id="65" name="TextBox 64">
              <a:extLst>
                <a:ext uri="{FF2B5EF4-FFF2-40B4-BE49-F238E27FC236}">
                  <a16:creationId xmlns:a16="http://schemas.microsoft.com/office/drawing/2014/main" id="{0ACF6C00-38D5-E18B-FBB0-FD908917D0F3}"/>
                </a:ext>
              </a:extLst>
            </p:cNvPr>
            <p:cNvSpPr txBox="1"/>
            <p:nvPr/>
          </p:nvSpPr>
          <p:spPr>
            <a:xfrm>
              <a:off x="811534" y="4043327"/>
              <a:ext cx="6099462" cy="261610"/>
            </a:xfrm>
            <a:prstGeom prst="rect">
              <a:avLst/>
            </a:prstGeom>
            <a:noFill/>
          </p:spPr>
          <p:txBody>
            <a:bodyPr wrap="square">
              <a:spAutoFit/>
            </a:bodyPr>
            <a:lstStyle/>
            <a:p>
              <a:pPr defTabSz="1828800"/>
              <a:r>
                <a:rPr lang="en-BE" sz="2800" dirty="0">
                  <a:solidFill>
                    <a:prstClr val="white"/>
                  </a:solidFill>
                  <a:latin typeface="Lato" panose="020F0502020204030203" pitchFamily="34" charset="0"/>
                </a:rPr>
                <a:t>Jo Vanpaeschen is one of the founders of B-robots</a:t>
              </a:r>
            </a:p>
          </p:txBody>
        </p:sp>
        <p:sp>
          <p:nvSpPr>
            <p:cNvPr id="66" name="TextBox 65">
              <a:extLst>
                <a:ext uri="{FF2B5EF4-FFF2-40B4-BE49-F238E27FC236}">
                  <a16:creationId xmlns:a16="http://schemas.microsoft.com/office/drawing/2014/main" id="{E73FFE13-2B9E-C481-5E23-EC7699C271B8}"/>
                </a:ext>
              </a:extLst>
            </p:cNvPr>
            <p:cNvSpPr txBox="1"/>
            <p:nvPr/>
          </p:nvSpPr>
          <p:spPr>
            <a:xfrm>
              <a:off x="811534" y="3765616"/>
              <a:ext cx="4510565" cy="323166"/>
            </a:xfrm>
            <a:prstGeom prst="rect">
              <a:avLst/>
            </a:prstGeom>
            <a:noFill/>
          </p:spPr>
          <p:txBody>
            <a:bodyPr wrap="square">
              <a:spAutoFit/>
            </a:bodyPr>
            <a:lstStyle/>
            <a:p>
              <a:pPr defTabSz="1828800"/>
              <a:r>
                <a:rPr lang="en-US" sz="3600" b="1" dirty="0">
                  <a:solidFill>
                    <a:srgbClr val="A4A4A4"/>
                  </a:solidFill>
                  <a:latin typeface="TT Firs" panose="02000503030000020003" pitchFamily="50" charset="0"/>
                </a:rPr>
                <a:t>Unknown words like uncommon names</a:t>
              </a:r>
            </a:p>
          </p:txBody>
        </p:sp>
        <p:sp>
          <p:nvSpPr>
            <p:cNvPr id="69" name="TextBox 68">
              <a:extLst>
                <a:ext uri="{FF2B5EF4-FFF2-40B4-BE49-F238E27FC236}">
                  <a16:creationId xmlns:a16="http://schemas.microsoft.com/office/drawing/2014/main" id="{11B96B7C-FADA-2611-34E6-2DA433C9347D}"/>
                </a:ext>
              </a:extLst>
            </p:cNvPr>
            <p:cNvSpPr txBox="1"/>
            <p:nvPr/>
          </p:nvSpPr>
          <p:spPr>
            <a:xfrm>
              <a:off x="811534" y="4802691"/>
              <a:ext cx="6099462" cy="261610"/>
            </a:xfrm>
            <a:prstGeom prst="rect">
              <a:avLst/>
            </a:prstGeom>
            <a:noFill/>
          </p:spPr>
          <p:txBody>
            <a:bodyPr wrap="square">
              <a:spAutoFit/>
            </a:bodyPr>
            <a:lstStyle/>
            <a:p>
              <a:pPr defTabSz="1828800"/>
              <a:r>
                <a:rPr lang="en-BE" sz="2800" dirty="0">
                  <a:solidFill>
                    <a:prstClr val="white"/>
                  </a:solidFill>
                  <a:latin typeface="Lato" panose="020F0502020204030203" pitchFamily="34" charset="0"/>
                </a:rPr>
                <a:t>Greg – een echte doorzetter – was de CEO aan het stalken</a:t>
              </a:r>
            </a:p>
          </p:txBody>
        </p:sp>
        <p:sp>
          <p:nvSpPr>
            <p:cNvPr id="70" name="TextBox 69">
              <a:extLst>
                <a:ext uri="{FF2B5EF4-FFF2-40B4-BE49-F238E27FC236}">
                  <a16:creationId xmlns:a16="http://schemas.microsoft.com/office/drawing/2014/main" id="{CEF74B39-9FBC-EFFD-A235-436F2C4B250A}"/>
                </a:ext>
              </a:extLst>
            </p:cNvPr>
            <p:cNvSpPr txBox="1"/>
            <p:nvPr/>
          </p:nvSpPr>
          <p:spPr>
            <a:xfrm>
              <a:off x="811534" y="4524980"/>
              <a:ext cx="3045180" cy="323166"/>
            </a:xfrm>
            <a:prstGeom prst="rect">
              <a:avLst/>
            </a:prstGeom>
            <a:noFill/>
          </p:spPr>
          <p:txBody>
            <a:bodyPr wrap="square">
              <a:spAutoFit/>
            </a:bodyPr>
            <a:lstStyle/>
            <a:p>
              <a:pPr defTabSz="1828800"/>
              <a:r>
                <a:rPr lang="en-US" sz="3600" b="1" dirty="0">
                  <a:solidFill>
                    <a:srgbClr val="A4A4A4"/>
                  </a:solidFill>
                  <a:latin typeface="TT Firs" panose="02000503030000020003" pitchFamily="50" charset="0"/>
                </a:rPr>
                <a:t>Different languages</a:t>
              </a:r>
            </a:p>
          </p:txBody>
        </p:sp>
        <p:sp>
          <p:nvSpPr>
            <p:cNvPr id="73" name="TextBox 72">
              <a:extLst>
                <a:ext uri="{FF2B5EF4-FFF2-40B4-BE49-F238E27FC236}">
                  <a16:creationId xmlns:a16="http://schemas.microsoft.com/office/drawing/2014/main" id="{2146E3A5-9C4F-16D1-DD9E-44493F22F695}"/>
                </a:ext>
              </a:extLst>
            </p:cNvPr>
            <p:cNvSpPr txBox="1"/>
            <p:nvPr/>
          </p:nvSpPr>
          <p:spPr>
            <a:xfrm>
              <a:off x="811534" y="5562054"/>
              <a:ext cx="6099462" cy="261610"/>
            </a:xfrm>
            <a:prstGeom prst="rect">
              <a:avLst/>
            </a:prstGeom>
            <a:noFill/>
          </p:spPr>
          <p:txBody>
            <a:bodyPr wrap="square">
              <a:spAutoFit/>
            </a:bodyPr>
            <a:lstStyle/>
            <a:p>
              <a:pPr defTabSz="1828800"/>
              <a:r>
                <a:rPr lang="en-GB" sz="2800" dirty="0">
                  <a:solidFill>
                    <a:prstClr val="white"/>
                  </a:solidFill>
                  <a:latin typeface="Lato" panose="020F0502020204030203" pitchFamily="34" charset="0"/>
                </a:rPr>
                <a:t>Greg </a:t>
              </a:r>
              <a:r>
                <a:rPr lang="ja-JP" altLang="en-US" sz="2800" dirty="0">
                  <a:solidFill>
                    <a:prstClr val="white"/>
                  </a:solidFill>
                  <a:latin typeface="Lato" panose="020F0502020204030203" pitchFamily="34" charset="0"/>
                  <a:ea typeface="游ゴシック" panose="020B0400000000000000" pitchFamily="34" charset="-128"/>
                </a:rPr>
                <a:t>正在跟踪 </a:t>
              </a:r>
              <a:r>
                <a:rPr lang="en-GB" sz="2800" dirty="0">
                  <a:solidFill>
                    <a:prstClr val="white"/>
                  </a:solidFill>
                  <a:latin typeface="Lato" panose="020F0502020204030203" pitchFamily="34" charset="0"/>
                </a:rPr>
                <a:t>CEO</a:t>
              </a:r>
              <a:endParaRPr lang="en-BE" sz="2800" dirty="0">
                <a:solidFill>
                  <a:prstClr val="white"/>
                </a:solidFill>
                <a:latin typeface="Lato" panose="020F0502020204030203" pitchFamily="34" charset="0"/>
              </a:endParaRPr>
            </a:p>
          </p:txBody>
        </p:sp>
        <p:sp>
          <p:nvSpPr>
            <p:cNvPr id="74" name="TextBox 73">
              <a:extLst>
                <a:ext uri="{FF2B5EF4-FFF2-40B4-BE49-F238E27FC236}">
                  <a16:creationId xmlns:a16="http://schemas.microsoft.com/office/drawing/2014/main" id="{CB5BD4A4-5E72-A99B-E15C-434CEE187E72}"/>
                </a:ext>
              </a:extLst>
            </p:cNvPr>
            <p:cNvSpPr txBox="1"/>
            <p:nvPr/>
          </p:nvSpPr>
          <p:spPr>
            <a:xfrm>
              <a:off x="811534" y="5284343"/>
              <a:ext cx="2036996" cy="323166"/>
            </a:xfrm>
            <a:prstGeom prst="rect">
              <a:avLst/>
            </a:prstGeom>
            <a:noFill/>
          </p:spPr>
          <p:txBody>
            <a:bodyPr wrap="square">
              <a:spAutoFit/>
            </a:bodyPr>
            <a:lstStyle/>
            <a:p>
              <a:pPr defTabSz="1828800"/>
              <a:r>
                <a:rPr lang="en-US" sz="3600" b="1" dirty="0">
                  <a:solidFill>
                    <a:srgbClr val="A4A4A4"/>
                  </a:solidFill>
                  <a:latin typeface="TT Firs" panose="02000503030000020003" pitchFamily="50" charset="0"/>
                </a:rPr>
                <a:t>Different scripts</a:t>
              </a:r>
            </a:p>
          </p:txBody>
        </p:sp>
        <p:pic>
          <p:nvPicPr>
            <p:cNvPr id="76" name="Picture 75">
              <a:extLst>
                <a:ext uri="{FF2B5EF4-FFF2-40B4-BE49-F238E27FC236}">
                  <a16:creationId xmlns:a16="http://schemas.microsoft.com/office/drawing/2014/main" id="{54B33B04-FDFB-DA13-3116-FBB6788DA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161" y="1820099"/>
              <a:ext cx="4768958" cy="262856"/>
            </a:xfrm>
            <a:prstGeom prst="roundRect">
              <a:avLst>
                <a:gd name="adj" fmla="val 50000"/>
              </a:avLst>
            </a:prstGeom>
          </p:spPr>
        </p:pic>
        <p:pic>
          <p:nvPicPr>
            <p:cNvPr id="77" name="Picture 76">
              <a:extLst>
                <a:ext uri="{FF2B5EF4-FFF2-40B4-BE49-F238E27FC236}">
                  <a16:creationId xmlns:a16="http://schemas.microsoft.com/office/drawing/2014/main" id="{727575C1-7B7B-6D7A-F87C-954241950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161" y="2577087"/>
              <a:ext cx="5454305" cy="265176"/>
            </a:xfrm>
            <a:prstGeom prst="roundRect">
              <a:avLst>
                <a:gd name="adj" fmla="val 50000"/>
              </a:avLst>
            </a:prstGeom>
          </p:spPr>
        </p:pic>
        <p:pic>
          <p:nvPicPr>
            <p:cNvPr id="78" name="Picture 77">
              <a:extLst>
                <a:ext uri="{FF2B5EF4-FFF2-40B4-BE49-F238E27FC236}">
                  <a16:creationId xmlns:a16="http://schemas.microsoft.com/office/drawing/2014/main" id="{4F2B05EB-AB5F-5024-9D5C-B9BA39BBC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161" y="3341348"/>
              <a:ext cx="4638261" cy="265176"/>
            </a:xfrm>
            <a:prstGeom prst="roundRect">
              <a:avLst>
                <a:gd name="adj" fmla="val 50000"/>
              </a:avLst>
            </a:prstGeom>
          </p:spPr>
        </p:pic>
        <p:pic>
          <p:nvPicPr>
            <p:cNvPr id="79" name="Picture 78">
              <a:extLst>
                <a:ext uri="{FF2B5EF4-FFF2-40B4-BE49-F238E27FC236}">
                  <a16:creationId xmlns:a16="http://schemas.microsoft.com/office/drawing/2014/main" id="{2960227C-6766-98F5-A587-D12563D2F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6161" y="4077627"/>
              <a:ext cx="4582433" cy="265176"/>
            </a:xfrm>
            <a:prstGeom prst="roundRect">
              <a:avLst>
                <a:gd name="adj" fmla="val 50000"/>
              </a:avLst>
            </a:prstGeom>
          </p:spPr>
        </p:pic>
        <p:pic>
          <p:nvPicPr>
            <p:cNvPr id="80" name="Picture 79">
              <a:extLst>
                <a:ext uri="{FF2B5EF4-FFF2-40B4-BE49-F238E27FC236}">
                  <a16:creationId xmlns:a16="http://schemas.microsoft.com/office/drawing/2014/main" id="{8F78E7D5-6C85-3DA5-DED8-6F91F1ECE1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6161" y="4856395"/>
              <a:ext cx="5387019" cy="265176"/>
            </a:xfrm>
            <a:prstGeom prst="roundRect">
              <a:avLst>
                <a:gd name="adj" fmla="val 50000"/>
              </a:avLst>
            </a:prstGeom>
          </p:spPr>
        </p:pic>
        <p:pic>
          <p:nvPicPr>
            <p:cNvPr id="81" name="Picture 80">
              <a:extLst>
                <a:ext uri="{FF2B5EF4-FFF2-40B4-BE49-F238E27FC236}">
                  <a16:creationId xmlns:a16="http://schemas.microsoft.com/office/drawing/2014/main" id="{8D7D2279-0A9F-51EF-9D7E-9890EF50AC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6161" y="5517306"/>
              <a:ext cx="2271108" cy="265176"/>
            </a:xfrm>
            <a:prstGeom prst="roundRect">
              <a:avLst>
                <a:gd name="adj" fmla="val 50000"/>
              </a:avLst>
            </a:prstGeom>
          </p:spPr>
        </p:pic>
      </p:grpSp>
    </p:spTree>
    <p:extLst>
      <p:ext uri="{BB962C8B-B14F-4D97-AF65-F5344CB8AC3E}">
        <p14:creationId xmlns:p14="http://schemas.microsoft.com/office/powerpoint/2010/main" val="2122300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52000">
              <a:srgbClr val="0031A2"/>
            </a:gs>
            <a:gs pos="100000">
              <a:srgbClr val="025EFF"/>
            </a:gs>
          </a:gsLst>
          <a:lin ang="1800000" scaled="0"/>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E82EBB-3F86-4E3E-A952-D769C637F020}"/>
              </a:ext>
            </a:extLst>
          </p:cNvPr>
          <p:cNvSpPr txBox="1">
            <a:spLocks/>
          </p:cNvSpPr>
          <p:nvPr/>
        </p:nvSpPr>
        <p:spPr>
          <a:xfrm>
            <a:off x="2314713" y="5170938"/>
            <a:ext cx="20032282" cy="4127658"/>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algn="ctr"/>
            <a:r>
              <a:rPr lang="en-US" sz="13800" b="1" spc="600" dirty="0"/>
              <a:t>Upgrade 2:</a:t>
            </a:r>
          </a:p>
          <a:p>
            <a:pPr algn="ctr"/>
            <a:r>
              <a:rPr lang="en-US" sz="13800" b="1" spc="600" dirty="0"/>
              <a:t>Training Task</a:t>
            </a:r>
          </a:p>
        </p:txBody>
      </p:sp>
      <p:sp>
        <p:nvSpPr>
          <p:cNvPr id="5" name="Title 4">
            <a:extLst>
              <a:ext uri="{FF2B5EF4-FFF2-40B4-BE49-F238E27FC236}">
                <a16:creationId xmlns:a16="http://schemas.microsoft.com/office/drawing/2014/main" id="{A203B2CF-9705-0560-C958-DF2BB9C53947}"/>
              </a:ext>
            </a:extLst>
          </p:cNvPr>
          <p:cNvSpPr>
            <a:spLocks noGrp="1"/>
          </p:cNvSpPr>
          <p:nvPr>
            <p:ph type="title"/>
          </p:nvPr>
        </p:nvSpPr>
        <p:spPr/>
        <p:txBody>
          <a:bodyPr/>
          <a:lstStyle/>
          <a:p>
            <a:endParaRPr lang="en-BE"/>
          </a:p>
        </p:txBody>
      </p:sp>
    </p:spTree>
    <p:extLst>
      <p:ext uri="{BB962C8B-B14F-4D97-AF65-F5344CB8AC3E}">
        <p14:creationId xmlns:p14="http://schemas.microsoft.com/office/powerpoint/2010/main" val="3707950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60981" y="1759584"/>
            <a:ext cx="23247430" cy="2204680"/>
          </a:xfrm>
        </p:spPr>
        <p:txBody>
          <a:bodyPr/>
          <a:lstStyle/>
          <a:p>
            <a:pPr algn="ctr"/>
            <a:r>
              <a:rPr lang="en-US" sz="4800">
                <a:solidFill>
                  <a:schemeClr val="bg1"/>
                </a:solidFill>
              </a:rPr>
              <a:t>My favorite fruit is </a:t>
            </a:r>
            <a:r>
              <a:rPr lang="en-US" sz="4800" b="1">
                <a:solidFill>
                  <a:srgbClr val="025EFF"/>
                </a:solidFill>
                <a:latin typeface="Poppins" panose="00000500000000000000" pitchFamily="2" charset="0"/>
                <a:cs typeface="Poppins" panose="00000500000000000000" pitchFamily="2" charset="0"/>
              </a:rPr>
              <a:t>bananas</a:t>
            </a:r>
            <a:r>
              <a:rPr lang="en-US" sz="4800">
                <a:solidFill>
                  <a:schemeClr val="bg1"/>
                </a:solidFill>
              </a:rPr>
              <a:t>, because they are so easy to take with you.</a:t>
            </a:r>
          </a:p>
        </p:txBody>
      </p:sp>
      <p:sp>
        <p:nvSpPr>
          <p:cNvPr id="3" name="Title 1">
            <a:extLst>
              <a:ext uri="{FF2B5EF4-FFF2-40B4-BE49-F238E27FC236}">
                <a16:creationId xmlns:a16="http://schemas.microsoft.com/office/drawing/2014/main" id="{22258E58-0678-4FE1-8F10-63A9BC20C0FB}"/>
              </a:ext>
            </a:extLst>
          </p:cNvPr>
          <p:cNvSpPr txBox="1">
            <a:spLocks/>
          </p:cNvSpPr>
          <p:nvPr/>
        </p:nvSpPr>
        <p:spPr>
          <a:xfrm>
            <a:off x="6909159" y="2448640"/>
            <a:ext cx="3207302"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defTabSz="3657600">
              <a:lnSpc>
                <a:spcPct val="150000"/>
              </a:lnSpc>
            </a:pPr>
            <a:r>
              <a:rPr lang="en-US" sz="4800" b="1">
                <a:solidFill>
                  <a:srgbClr val="025EFF"/>
                </a:solidFill>
              </a:rPr>
              <a:t>apples</a:t>
            </a:r>
          </a:p>
          <a:p>
            <a:pPr defTabSz="3657600">
              <a:lnSpc>
                <a:spcPct val="150000"/>
              </a:lnSpc>
            </a:pPr>
            <a:r>
              <a:rPr lang="en-US" sz="4800" b="1">
                <a:solidFill>
                  <a:srgbClr val="025EFF"/>
                </a:solidFill>
              </a:rPr>
              <a:t>oranges</a:t>
            </a:r>
          </a:p>
        </p:txBody>
      </p:sp>
      <p:sp>
        <p:nvSpPr>
          <p:cNvPr id="4" name="Title 1">
            <a:extLst>
              <a:ext uri="{FF2B5EF4-FFF2-40B4-BE49-F238E27FC236}">
                <a16:creationId xmlns:a16="http://schemas.microsoft.com/office/drawing/2014/main" id="{B1D38665-ABAB-4E98-9AF7-BB0A364F384D}"/>
              </a:ext>
            </a:extLst>
          </p:cNvPr>
          <p:cNvSpPr txBox="1">
            <a:spLocks/>
          </p:cNvSpPr>
          <p:nvPr/>
        </p:nvSpPr>
        <p:spPr>
          <a:xfrm>
            <a:off x="6909156" y="4653320"/>
            <a:ext cx="4653580"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defTabSz="3657600">
              <a:lnSpc>
                <a:spcPct val="150000"/>
              </a:lnSpc>
            </a:pPr>
            <a:r>
              <a:rPr lang="en-US" sz="4800" b="1">
                <a:solidFill>
                  <a:srgbClr val="FFDE59"/>
                </a:solidFill>
              </a:rPr>
              <a:t>watermelons</a:t>
            </a:r>
          </a:p>
          <a:p>
            <a:pPr defTabSz="3657600">
              <a:lnSpc>
                <a:spcPct val="150000"/>
              </a:lnSpc>
            </a:pPr>
            <a:r>
              <a:rPr lang="en-US" sz="4800" b="1">
                <a:solidFill>
                  <a:srgbClr val="FFDE59"/>
                </a:solidFill>
              </a:rPr>
              <a:t>sweet</a:t>
            </a:r>
          </a:p>
        </p:txBody>
      </p:sp>
      <p:sp>
        <p:nvSpPr>
          <p:cNvPr id="6" name="Title 1">
            <a:extLst>
              <a:ext uri="{FF2B5EF4-FFF2-40B4-BE49-F238E27FC236}">
                <a16:creationId xmlns:a16="http://schemas.microsoft.com/office/drawing/2014/main" id="{FB1DEE82-E764-4E3C-90B2-7652BE920017}"/>
              </a:ext>
            </a:extLst>
          </p:cNvPr>
          <p:cNvSpPr txBox="1">
            <a:spLocks/>
          </p:cNvSpPr>
          <p:nvPr/>
        </p:nvSpPr>
        <p:spPr>
          <a:xfrm>
            <a:off x="6909154" y="6858000"/>
            <a:ext cx="4653580"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defTabSz="3657600">
              <a:lnSpc>
                <a:spcPct val="150000"/>
              </a:lnSpc>
            </a:pPr>
            <a:r>
              <a:rPr lang="en-US" sz="4800" b="1">
                <a:solidFill>
                  <a:srgbClr val="E72B3C"/>
                </a:solidFill>
              </a:rPr>
              <a:t>cathedral</a:t>
            </a:r>
          </a:p>
          <a:p>
            <a:pPr defTabSz="3657600">
              <a:lnSpc>
                <a:spcPct val="150000"/>
              </a:lnSpc>
            </a:pPr>
            <a:r>
              <a:rPr lang="en-US" sz="4800" b="1">
                <a:solidFill>
                  <a:srgbClr val="E72B3C"/>
                </a:solidFill>
              </a:rPr>
              <a:t>litigation</a:t>
            </a:r>
          </a:p>
        </p:txBody>
      </p:sp>
      <p:sp>
        <p:nvSpPr>
          <p:cNvPr id="7" name="Title 1">
            <a:extLst>
              <a:ext uri="{FF2B5EF4-FFF2-40B4-BE49-F238E27FC236}">
                <a16:creationId xmlns:a16="http://schemas.microsoft.com/office/drawing/2014/main" id="{28B628FF-D050-4C41-9B5C-47DD0F26682C}"/>
              </a:ext>
            </a:extLst>
          </p:cNvPr>
          <p:cNvSpPr txBox="1">
            <a:spLocks/>
          </p:cNvSpPr>
          <p:nvPr/>
        </p:nvSpPr>
        <p:spPr>
          <a:xfrm>
            <a:off x="824318" y="10440792"/>
            <a:ext cx="13001412" cy="2722999"/>
          </a:xfrm>
          <a:prstGeom prst="rect">
            <a:avLst/>
          </a:prstGeom>
          <a:ln>
            <a:solidFill>
              <a:schemeClr val="accent1"/>
            </a:solidFill>
          </a:ln>
        </p:spPr>
        <p:txBody>
          <a:bodyPr vert="horz" wrap="square" lIns="216000" tIns="216000" rIns="216000" bIns="216000" rtlCol="0" anchor="ctr">
            <a:sp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algn="ctr" defTabSz="3657600"/>
            <a:r>
              <a:rPr lang="en-US" sz="4000" b="1">
                <a:solidFill>
                  <a:prstClr val="white"/>
                </a:solidFill>
              </a:rPr>
              <a:t>The distribution hypothesis</a:t>
            </a:r>
          </a:p>
          <a:p>
            <a:pPr defTabSz="3657600"/>
            <a:endParaRPr lang="en-US" sz="4400" b="1">
              <a:solidFill>
                <a:prstClr val="white"/>
              </a:solidFill>
            </a:endParaRPr>
          </a:p>
          <a:p>
            <a:pPr defTabSz="3657600"/>
            <a:r>
              <a:rPr lang="en-US" sz="4000" i="1">
                <a:solidFill>
                  <a:prstClr val="white"/>
                </a:solidFill>
              </a:rPr>
              <a:t>Words that occur in the same contexts tend to have similar meanings.</a:t>
            </a:r>
          </a:p>
        </p:txBody>
      </p:sp>
    </p:spTree>
    <p:extLst>
      <p:ext uri="{BB962C8B-B14F-4D97-AF65-F5344CB8AC3E}">
        <p14:creationId xmlns:p14="http://schemas.microsoft.com/office/powerpoint/2010/main" val="50752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B871-5FEA-6BE1-1D82-9DE54A07CDC7}"/>
              </a:ext>
            </a:extLst>
          </p:cNvPr>
          <p:cNvSpPr>
            <a:spLocks noGrp="1"/>
          </p:cNvSpPr>
          <p:nvPr>
            <p:ph type="title"/>
          </p:nvPr>
        </p:nvSpPr>
        <p:spPr/>
        <p:txBody>
          <a:bodyPr/>
          <a:lstStyle/>
          <a:p>
            <a:pPr>
              <a:buClr>
                <a:schemeClr val="accent1"/>
              </a:buClr>
              <a:buSzPts val="7000"/>
            </a:pPr>
            <a:r>
              <a:rPr lang="en-BE" sz="7200" u="heavy" dirty="0">
                <a:uFill>
                  <a:solidFill>
                    <a:srgbClr val="025EFF"/>
                  </a:solidFill>
                </a:uFill>
                <a:latin typeface="+mj-lt"/>
                <a:cs typeface="+mj-cs"/>
              </a:rPr>
              <a:t>Next-word prediction</a:t>
            </a:r>
          </a:p>
        </p:txBody>
      </p:sp>
      <p:sp>
        <p:nvSpPr>
          <p:cNvPr id="6" name="Title 1">
            <a:extLst>
              <a:ext uri="{FF2B5EF4-FFF2-40B4-BE49-F238E27FC236}">
                <a16:creationId xmlns:a16="http://schemas.microsoft.com/office/drawing/2014/main" id="{FFC5538A-7A37-3440-B024-B6E5C8B30808}"/>
              </a:ext>
            </a:extLst>
          </p:cNvPr>
          <p:cNvSpPr txBox="1">
            <a:spLocks/>
          </p:cNvSpPr>
          <p:nvPr/>
        </p:nvSpPr>
        <p:spPr>
          <a:xfrm>
            <a:off x="1662547" y="2474948"/>
            <a:ext cx="20032282"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b="1" kern="1200">
                <a:solidFill>
                  <a:schemeClr val="bg1"/>
                </a:solidFill>
                <a:latin typeface="Poppins" panose="00000500000000000000" pitchFamily="2" charset="0"/>
                <a:ea typeface="+mj-ea"/>
                <a:cs typeface="Poppins" panose="00000500000000000000" pitchFamily="2" charset="0"/>
              </a:defRPr>
            </a:lvl1pPr>
          </a:lstStyle>
          <a:p>
            <a:pPr algn="ctr"/>
            <a:r>
              <a:rPr lang="en-BE" sz="4400" b="0" i="1">
                <a:solidFill>
                  <a:prstClr val="white"/>
                </a:solidFill>
                <a:latin typeface="Poppins"/>
              </a:rPr>
              <a:t>Strong wind was blowing against the static building. My ears […]</a:t>
            </a:r>
          </a:p>
        </p:txBody>
      </p:sp>
      <p:sp>
        <p:nvSpPr>
          <p:cNvPr id="7" name="TextBox 6">
            <a:extLst>
              <a:ext uri="{FF2B5EF4-FFF2-40B4-BE49-F238E27FC236}">
                <a16:creationId xmlns:a16="http://schemas.microsoft.com/office/drawing/2014/main" id="{61B23A15-BFAC-2608-DFA7-DF14323C9521}"/>
              </a:ext>
            </a:extLst>
          </p:cNvPr>
          <p:cNvSpPr txBox="1"/>
          <p:nvPr/>
        </p:nvSpPr>
        <p:spPr>
          <a:xfrm>
            <a:off x="3733030" y="12025969"/>
            <a:ext cx="13217236" cy="923330"/>
          </a:xfrm>
          <a:prstGeom prst="rect">
            <a:avLst/>
          </a:prstGeom>
          <a:noFill/>
        </p:spPr>
        <p:txBody>
          <a:bodyPr wrap="square" rtlCol="0">
            <a:spAutoFit/>
          </a:bodyPr>
          <a:lstStyle/>
          <a:p>
            <a:r>
              <a:rPr lang="en-BE">
                <a:solidFill>
                  <a:prstClr val="black"/>
                </a:solidFill>
                <a:latin typeface="Poppins"/>
              </a:rPr>
              <a:t>Automatically generated training examples, all the model learns is a next word prediction model. </a:t>
            </a:r>
          </a:p>
          <a:p>
            <a:endParaRPr lang="en-BE">
              <a:solidFill>
                <a:prstClr val="black"/>
              </a:solidFill>
              <a:latin typeface="Poppins"/>
            </a:endParaRPr>
          </a:p>
          <a:p>
            <a:endParaRPr lang="en-BE">
              <a:solidFill>
                <a:prstClr val="black"/>
              </a:solidFill>
              <a:latin typeface="Poppins"/>
            </a:endParaRPr>
          </a:p>
        </p:txBody>
      </p:sp>
      <p:graphicFrame>
        <p:nvGraphicFramePr>
          <p:cNvPr id="8" name="Table 8">
            <a:extLst>
              <a:ext uri="{FF2B5EF4-FFF2-40B4-BE49-F238E27FC236}">
                <a16:creationId xmlns:a16="http://schemas.microsoft.com/office/drawing/2014/main" id="{1549997A-F3FA-C8A5-93DB-F76EF2CF03DD}"/>
              </a:ext>
            </a:extLst>
          </p:cNvPr>
          <p:cNvGraphicFramePr>
            <a:graphicFrameLocks noGrp="1"/>
          </p:cNvGraphicFramePr>
          <p:nvPr/>
        </p:nvGraphicFramePr>
        <p:xfrm>
          <a:off x="1911233" y="5224499"/>
          <a:ext cx="19534910" cy="7464798"/>
        </p:xfrm>
        <a:graphic>
          <a:graphicData uri="http://schemas.openxmlformats.org/drawingml/2006/table">
            <a:tbl>
              <a:tblPr firstRow="1" bandRow="1">
                <a:tableStyleId>{5C22544A-7EE6-4342-B048-85BDC9FD1C3A}</a:tableStyleId>
              </a:tblPr>
              <a:tblGrid>
                <a:gridCol w="15433688">
                  <a:extLst>
                    <a:ext uri="{9D8B030D-6E8A-4147-A177-3AD203B41FA5}">
                      <a16:colId xmlns:a16="http://schemas.microsoft.com/office/drawing/2014/main" val="3597307494"/>
                    </a:ext>
                  </a:extLst>
                </a:gridCol>
                <a:gridCol w="4101222">
                  <a:extLst>
                    <a:ext uri="{9D8B030D-6E8A-4147-A177-3AD203B41FA5}">
                      <a16:colId xmlns:a16="http://schemas.microsoft.com/office/drawing/2014/main" val="2784110076"/>
                    </a:ext>
                  </a:extLst>
                </a:gridCol>
              </a:tblGrid>
              <a:tr h="1106424">
                <a:tc>
                  <a:txBody>
                    <a:bodyPr/>
                    <a:lstStyle/>
                    <a:p>
                      <a:pPr algn="l" defTabSz="1828800" rtl="0" eaLnBrk="1" latinLnBrk="0" hangingPunct="1">
                        <a:lnSpc>
                          <a:spcPct val="90000"/>
                        </a:lnSpc>
                        <a:spcBef>
                          <a:spcPct val="0"/>
                        </a:spcBef>
                        <a:buClr>
                          <a:schemeClr val="accent1"/>
                        </a:buClr>
                        <a:buSzPts val="7000"/>
                        <a:buNone/>
                      </a:pPr>
                      <a:r>
                        <a:rPr lang="en-BE" sz="7200" b="1" u="heavy" kern="1200">
                          <a:solidFill>
                            <a:schemeClr val="bg1"/>
                          </a:solidFill>
                          <a:uFill>
                            <a:solidFill>
                              <a:srgbClr val="025EFF"/>
                            </a:solidFill>
                          </a:uFill>
                          <a:latin typeface="+mj-lt"/>
                          <a:ea typeface="+mj-ea"/>
                          <a:cs typeface="+mj-cs"/>
                        </a:rPr>
                        <a:t>INPUT</a:t>
                      </a:r>
                    </a:p>
                  </a:txBody>
                  <a:tcPr>
                    <a:lnL w="12700" cmpd="sng">
                      <a:noFill/>
                    </a:lnL>
                    <a:lnR w="12700" cmpd="sng">
                      <a:noFill/>
                    </a:lnR>
                    <a:lnT w="12700" cmpd="sng">
                      <a:noFill/>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828800" rtl="0" eaLnBrk="1" latinLnBrk="0" hangingPunct="1">
                        <a:lnSpc>
                          <a:spcPct val="90000"/>
                        </a:lnSpc>
                        <a:spcBef>
                          <a:spcPct val="0"/>
                        </a:spcBef>
                        <a:buClr>
                          <a:schemeClr val="accent1"/>
                        </a:buClr>
                        <a:buSzPts val="7000"/>
                        <a:buNone/>
                      </a:pPr>
                      <a:r>
                        <a:rPr lang="en-BE" sz="7200" b="1" u="heavy" kern="1200" dirty="0">
                          <a:solidFill>
                            <a:schemeClr val="bg1"/>
                          </a:solidFill>
                          <a:uFill>
                            <a:solidFill>
                              <a:srgbClr val="025EFF"/>
                            </a:solidFill>
                          </a:uFill>
                          <a:latin typeface="+mj-lt"/>
                          <a:ea typeface="+mj-ea"/>
                          <a:cs typeface="+mj-cs"/>
                        </a:rPr>
                        <a:t>OUTPUT</a:t>
                      </a:r>
                    </a:p>
                  </a:txBody>
                  <a:tcPr>
                    <a:lnL w="12700" cmpd="sng">
                      <a:noFill/>
                    </a:lnL>
                    <a:lnR w="12700" cmpd="sng">
                      <a:noFill/>
                    </a:lnR>
                    <a:lnT w="12700" cmpd="sng">
                      <a:noFill/>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956511"/>
                  </a:ext>
                </a:extLst>
              </a:tr>
              <a:tr h="706486">
                <a:tc>
                  <a:txBody>
                    <a:bodyPr/>
                    <a:lstStyle/>
                    <a:p>
                      <a:r>
                        <a:rPr lang="en-BE" sz="3600">
                          <a:solidFill>
                            <a:schemeClr val="bg1"/>
                          </a:solidFill>
                        </a:rPr>
                        <a:t>Strong &lt;?&gt;</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3600">
                          <a:solidFill>
                            <a:schemeClr val="bg1"/>
                          </a:solidFill>
                        </a:rPr>
                        <a:t>w</a:t>
                      </a:r>
                      <a:r>
                        <a:rPr lang="en-BE" sz="3600">
                          <a:solidFill>
                            <a:schemeClr val="bg1"/>
                          </a:solidFill>
                        </a:rPr>
                        <a:t>ind</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0492135"/>
                  </a:ext>
                </a:extLst>
              </a:tr>
              <a:tr h="706486">
                <a:tc>
                  <a:txBody>
                    <a:bodyPr/>
                    <a:lstStyle/>
                    <a:p>
                      <a:r>
                        <a:rPr lang="en-BE" sz="3600">
                          <a:solidFill>
                            <a:schemeClr val="bg1"/>
                          </a:solidFill>
                        </a:rPr>
                        <a:t>Strong wind &lt;?&gt;</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BE" sz="3600">
                          <a:solidFill>
                            <a:schemeClr val="bg1"/>
                          </a:solidFill>
                        </a:rPr>
                        <a:t>was</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0763044"/>
                  </a:ext>
                </a:extLst>
              </a:tr>
              <a:tr h="706486">
                <a:tc>
                  <a:txBody>
                    <a:bodyPr/>
                    <a:lstStyle/>
                    <a:p>
                      <a:r>
                        <a:rPr lang="en-BE" sz="3600">
                          <a:solidFill>
                            <a:schemeClr val="bg1"/>
                          </a:solidFill>
                        </a:rPr>
                        <a:t>Strong wind was &lt;?&gt;</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BE" sz="3600">
                          <a:solidFill>
                            <a:schemeClr val="bg1"/>
                          </a:solidFill>
                        </a:rPr>
                        <a:t>blowing</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0181436"/>
                  </a:ext>
                </a:extLst>
              </a:tr>
              <a:tr h="706486">
                <a:tc>
                  <a:txBody>
                    <a:bodyPr/>
                    <a:lstStyle/>
                    <a:p>
                      <a:r>
                        <a:rPr lang="en-BE" sz="3600">
                          <a:solidFill>
                            <a:schemeClr val="bg1"/>
                          </a:solidFill>
                        </a:rPr>
                        <a:t>Strong wind was blowing &lt;?&gt;</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BE" sz="3600">
                          <a:solidFill>
                            <a:schemeClr val="bg1"/>
                          </a:solidFill>
                        </a:rPr>
                        <a:t>against</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1095186"/>
                  </a:ext>
                </a:extLst>
              </a:tr>
              <a:tr h="706486">
                <a:tc>
                  <a:txBody>
                    <a:bodyPr/>
                    <a:lstStyle/>
                    <a:p>
                      <a:r>
                        <a:rPr lang="en-GB" sz="3600">
                          <a:solidFill>
                            <a:schemeClr val="bg1"/>
                          </a:solidFill>
                        </a:rPr>
                        <a:t>Strong wind was blowing against </a:t>
                      </a:r>
                      <a:r>
                        <a:rPr lang="en-BE" sz="3600">
                          <a:solidFill>
                            <a:schemeClr val="bg1"/>
                          </a:solidFill>
                        </a:rPr>
                        <a:t>&lt;?&gt;</a:t>
                      </a:r>
                      <a:endParaRPr lang="en-GB" sz="3600">
                        <a:solidFill>
                          <a:schemeClr val="bg1"/>
                        </a:solidFill>
                      </a:endParaRP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BE" sz="3600">
                          <a:solidFill>
                            <a:schemeClr val="bg1"/>
                          </a:solidFill>
                        </a:rPr>
                        <a:t>the</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0015423"/>
                  </a:ext>
                </a:extLst>
              </a:tr>
              <a:tr h="706486">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GB" sz="3600">
                          <a:solidFill>
                            <a:schemeClr val="bg1"/>
                          </a:solidFill>
                        </a:rPr>
                        <a:t>Strong wind was blowing against the </a:t>
                      </a:r>
                      <a:r>
                        <a:rPr lang="en-BE" sz="3600">
                          <a:solidFill>
                            <a:schemeClr val="bg1"/>
                          </a:solidFill>
                        </a:rPr>
                        <a:t>&lt;?&gt;</a:t>
                      </a:r>
                      <a:endParaRPr lang="en-GB" sz="3600">
                        <a:solidFill>
                          <a:schemeClr val="bg1"/>
                        </a:solidFill>
                      </a:endParaRP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BE" sz="3600">
                          <a:solidFill>
                            <a:schemeClr val="bg1"/>
                          </a:solidFill>
                        </a:rPr>
                        <a:t>static</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5215635"/>
                  </a:ext>
                </a:extLst>
              </a:tr>
              <a:tr h="706486">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GB" sz="3600">
                          <a:solidFill>
                            <a:schemeClr val="bg1"/>
                          </a:solidFill>
                        </a:rPr>
                        <a:t>Strong wind was blowing against the static </a:t>
                      </a:r>
                      <a:r>
                        <a:rPr lang="en-BE" sz="3600">
                          <a:solidFill>
                            <a:schemeClr val="bg1"/>
                          </a:solidFill>
                        </a:rPr>
                        <a:t>&lt;?&gt;</a:t>
                      </a:r>
                      <a:endParaRPr lang="en-GB" sz="3600">
                        <a:solidFill>
                          <a:schemeClr val="bg1"/>
                        </a:solidFill>
                      </a:endParaRP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BE" sz="3600">
                          <a:solidFill>
                            <a:schemeClr val="bg1"/>
                          </a:solidFill>
                        </a:rPr>
                        <a:t>building</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763037"/>
                  </a:ext>
                </a:extLst>
              </a:tr>
              <a:tr h="706486">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GB" sz="3600">
                          <a:solidFill>
                            <a:schemeClr val="bg1"/>
                          </a:solidFill>
                        </a:rPr>
                        <a:t>Strong wind was blowing against the static building </a:t>
                      </a:r>
                      <a:r>
                        <a:rPr lang="en-BE" sz="3600">
                          <a:solidFill>
                            <a:schemeClr val="bg1"/>
                          </a:solidFill>
                        </a:rPr>
                        <a:t>&lt;?&gt;</a:t>
                      </a:r>
                      <a:endParaRPr lang="en-GB" sz="3600">
                        <a:solidFill>
                          <a:schemeClr val="bg1"/>
                        </a:solidFill>
                      </a:endParaRP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BE" sz="3600" dirty="0">
                          <a:solidFill>
                            <a:schemeClr val="bg1"/>
                          </a:solidFill>
                        </a:rPr>
                        <a:t>.</a:t>
                      </a:r>
                    </a:p>
                  </a:txBody>
                  <a:tcP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9168803"/>
                  </a:ext>
                </a:extLst>
              </a:tr>
              <a:tr h="706486">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GB" sz="3600">
                          <a:solidFill>
                            <a:schemeClr val="bg1"/>
                          </a:solidFill>
                        </a:rPr>
                        <a:t>Strong wind was blowing against the static building. </a:t>
                      </a:r>
                      <a:r>
                        <a:rPr lang="en-BE" sz="3600">
                          <a:solidFill>
                            <a:schemeClr val="bg1"/>
                          </a:solidFill>
                        </a:rPr>
                        <a:t>&lt;?&gt;</a:t>
                      </a:r>
                      <a:endParaRPr lang="en-GB" sz="3600">
                        <a:solidFill>
                          <a:schemeClr val="bg1"/>
                        </a:solidFill>
                      </a:endParaRPr>
                    </a:p>
                  </a:txBody>
                  <a:tcPr>
                    <a:lnL w="12700" cmpd="sng">
                      <a:noFill/>
                    </a:lnL>
                    <a:lnR w="12700" cmpd="sng">
                      <a:noFill/>
                    </a:lnR>
                    <a:lnT w="12700" cap="flat" cmpd="sng" algn="ctr">
                      <a:solidFill>
                        <a:srgbClr val="025E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BE" sz="3600" dirty="0">
                          <a:solidFill>
                            <a:schemeClr val="bg1"/>
                          </a:solidFill>
                        </a:rPr>
                        <a:t>My</a:t>
                      </a:r>
                    </a:p>
                  </a:txBody>
                  <a:tcPr>
                    <a:lnL w="12700" cmpd="sng">
                      <a:noFill/>
                    </a:lnL>
                    <a:lnR w="12700" cmpd="sng">
                      <a:noFill/>
                    </a:lnR>
                    <a:lnT w="12700" cap="flat" cmpd="sng" algn="ctr">
                      <a:solidFill>
                        <a:srgbClr val="025E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618965"/>
                  </a:ext>
                </a:extLst>
              </a:tr>
            </a:tbl>
          </a:graphicData>
        </a:graphic>
      </p:graphicFrame>
      <p:sp>
        <p:nvSpPr>
          <p:cNvPr id="9" name="Arc 8">
            <a:extLst>
              <a:ext uri="{FF2B5EF4-FFF2-40B4-BE49-F238E27FC236}">
                <a16:creationId xmlns:a16="http://schemas.microsoft.com/office/drawing/2014/main" id="{0BB4B759-386E-9094-AFE7-9FBB812E8F32}"/>
              </a:ext>
            </a:extLst>
          </p:cNvPr>
          <p:cNvSpPr/>
          <p:nvPr/>
        </p:nvSpPr>
        <p:spPr>
          <a:xfrm rot="12530321">
            <a:off x="1197993" y="307834"/>
            <a:ext cx="5426254" cy="8743588"/>
          </a:xfrm>
          <a:prstGeom prst="arc">
            <a:avLst>
              <a:gd name="adj1" fmla="val 16619817"/>
              <a:gd name="adj2" fmla="val 0"/>
            </a:avLst>
          </a:prstGeom>
          <a:ln w="539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solidFill>
                <a:prstClr val="black"/>
              </a:solidFill>
              <a:latin typeface="Poppins"/>
            </a:endParaRPr>
          </a:p>
        </p:txBody>
      </p:sp>
    </p:spTree>
    <p:extLst>
      <p:ext uri="{BB962C8B-B14F-4D97-AF65-F5344CB8AC3E}">
        <p14:creationId xmlns:p14="http://schemas.microsoft.com/office/powerpoint/2010/main" val="29646354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B871-5FEA-6BE1-1D82-9DE54A07CDC7}"/>
              </a:ext>
            </a:extLst>
          </p:cNvPr>
          <p:cNvSpPr>
            <a:spLocks noGrp="1"/>
          </p:cNvSpPr>
          <p:nvPr>
            <p:ph type="title"/>
          </p:nvPr>
        </p:nvSpPr>
        <p:spPr/>
        <p:txBody>
          <a:bodyPr/>
          <a:lstStyle/>
          <a:p>
            <a:pPr>
              <a:buClr>
                <a:schemeClr val="accent1"/>
              </a:buClr>
              <a:buSzPts val="7000"/>
            </a:pPr>
            <a:r>
              <a:rPr lang="en-BE" sz="7200" u="heavy" dirty="0">
                <a:uFill>
                  <a:solidFill>
                    <a:srgbClr val="025EFF"/>
                  </a:solidFill>
                </a:uFill>
                <a:latin typeface="+mj-lt"/>
                <a:cs typeface="+mj-cs"/>
              </a:rPr>
              <a:t>Next-word-prediction is </a:t>
            </a:r>
            <a:r>
              <a:rPr lang="en-BE" sz="7200" i="1" u="heavy" dirty="0">
                <a:uFill>
                  <a:solidFill>
                    <a:srgbClr val="025EFF"/>
                  </a:solidFill>
                </a:uFill>
                <a:latin typeface="+mj-lt"/>
                <a:cs typeface="+mj-cs"/>
              </a:rPr>
              <a:t>extreme</a:t>
            </a:r>
            <a:r>
              <a:rPr lang="en-BE" sz="7200" u="heavy" dirty="0">
                <a:uFill>
                  <a:solidFill>
                    <a:srgbClr val="025EFF"/>
                  </a:solidFill>
                </a:uFill>
                <a:latin typeface="+mj-lt"/>
                <a:cs typeface="+mj-cs"/>
              </a:rPr>
              <a:t> multi-task learning</a:t>
            </a:r>
          </a:p>
        </p:txBody>
      </p:sp>
      <p:sp>
        <p:nvSpPr>
          <p:cNvPr id="7" name="TextBox 6">
            <a:extLst>
              <a:ext uri="{FF2B5EF4-FFF2-40B4-BE49-F238E27FC236}">
                <a16:creationId xmlns:a16="http://schemas.microsoft.com/office/drawing/2014/main" id="{61B23A15-BFAC-2608-DFA7-DF14323C9521}"/>
              </a:ext>
            </a:extLst>
          </p:cNvPr>
          <p:cNvSpPr txBox="1"/>
          <p:nvPr/>
        </p:nvSpPr>
        <p:spPr>
          <a:xfrm>
            <a:off x="3733030" y="12025969"/>
            <a:ext cx="13217236" cy="923330"/>
          </a:xfrm>
          <a:prstGeom prst="rect">
            <a:avLst/>
          </a:prstGeom>
          <a:noFill/>
        </p:spPr>
        <p:txBody>
          <a:bodyPr wrap="square" rtlCol="0">
            <a:spAutoFit/>
          </a:bodyPr>
          <a:lstStyle/>
          <a:p>
            <a:r>
              <a:rPr lang="en-BE">
                <a:solidFill>
                  <a:prstClr val="black"/>
                </a:solidFill>
                <a:latin typeface="Poppins"/>
              </a:rPr>
              <a:t>Automatically generated training examples, all the model learns is a next word prediction model. </a:t>
            </a:r>
          </a:p>
          <a:p>
            <a:endParaRPr lang="en-BE">
              <a:solidFill>
                <a:prstClr val="black"/>
              </a:solidFill>
              <a:latin typeface="Poppins"/>
            </a:endParaRPr>
          </a:p>
          <a:p>
            <a:endParaRPr lang="en-BE">
              <a:solidFill>
                <a:prstClr val="black"/>
              </a:solidFill>
              <a:latin typeface="Poppins"/>
            </a:endParaRPr>
          </a:p>
        </p:txBody>
      </p:sp>
      <p:graphicFrame>
        <p:nvGraphicFramePr>
          <p:cNvPr id="8" name="Table 8">
            <a:extLst>
              <a:ext uri="{FF2B5EF4-FFF2-40B4-BE49-F238E27FC236}">
                <a16:creationId xmlns:a16="http://schemas.microsoft.com/office/drawing/2014/main" id="{1549997A-F3FA-C8A5-93DB-F76EF2CF03DD}"/>
              </a:ext>
            </a:extLst>
          </p:cNvPr>
          <p:cNvGraphicFramePr>
            <a:graphicFrameLocks noGrp="1"/>
          </p:cNvGraphicFramePr>
          <p:nvPr>
            <p:extLst>
              <p:ext uri="{D42A27DB-BD31-4B8C-83A1-F6EECF244321}">
                <p14:modId xmlns:p14="http://schemas.microsoft.com/office/powerpoint/2010/main" val="1520938803"/>
              </p:ext>
            </p:extLst>
          </p:nvPr>
        </p:nvGraphicFramePr>
        <p:xfrm>
          <a:off x="1860434" y="2896492"/>
          <a:ext cx="19534910" cy="9124860"/>
        </p:xfrm>
        <a:graphic>
          <a:graphicData uri="http://schemas.openxmlformats.org/drawingml/2006/table">
            <a:tbl>
              <a:tblPr firstRow="1" bandRow="1">
                <a:tableStyleId>{5C22544A-7EE6-4342-B048-85BDC9FD1C3A}</a:tableStyleId>
              </a:tblPr>
              <a:tblGrid>
                <a:gridCol w="5048367">
                  <a:extLst>
                    <a:ext uri="{9D8B030D-6E8A-4147-A177-3AD203B41FA5}">
                      <a16:colId xmlns:a16="http://schemas.microsoft.com/office/drawing/2014/main" val="3597307494"/>
                    </a:ext>
                  </a:extLst>
                </a:gridCol>
                <a:gridCol w="14486543">
                  <a:extLst>
                    <a:ext uri="{9D8B030D-6E8A-4147-A177-3AD203B41FA5}">
                      <a16:colId xmlns:a16="http://schemas.microsoft.com/office/drawing/2014/main" val="2784110076"/>
                    </a:ext>
                  </a:extLst>
                </a:gridCol>
              </a:tblGrid>
              <a:tr h="1106424">
                <a:tc>
                  <a:txBody>
                    <a:bodyPr/>
                    <a:lstStyle/>
                    <a:p>
                      <a:pPr algn="l" defTabSz="1828800" rtl="0" eaLnBrk="1" latinLnBrk="0" hangingPunct="1">
                        <a:lnSpc>
                          <a:spcPct val="90000"/>
                        </a:lnSpc>
                        <a:spcBef>
                          <a:spcPct val="0"/>
                        </a:spcBef>
                        <a:buClr>
                          <a:schemeClr val="accent1"/>
                        </a:buClr>
                        <a:buSzPts val="7000"/>
                        <a:buNone/>
                      </a:pPr>
                      <a:r>
                        <a:rPr lang="en-GB" sz="4000" b="1" u="heavy" kern="1200" dirty="0">
                          <a:solidFill>
                            <a:schemeClr val="bg1"/>
                          </a:solidFill>
                          <a:uFill>
                            <a:solidFill>
                              <a:srgbClr val="025EFF"/>
                            </a:solidFill>
                          </a:uFill>
                          <a:latin typeface="+mj-lt"/>
                          <a:ea typeface="+mj-ea"/>
                          <a:cs typeface="+mj-cs"/>
                        </a:rPr>
                        <a:t>Task</a:t>
                      </a:r>
                      <a:endParaRPr lang="en-BE" sz="4000" b="1" u="heavy" kern="1200" dirty="0">
                        <a:solidFill>
                          <a:schemeClr val="bg1"/>
                        </a:solidFill>
                        <a:uFill>
                          <a:solidFill>
                            <a:srgbClr val="025EFF"/>
                          </a:solidFill>
                        </a:uFill>
                        <a:latin typeface="+mj-lt"/>
                        <a:ea typeface="+mj-ea"/>
                        <a:cs typeface="+mj-cs"/>
                      </a:endParaRPr>
                    </a:p>
                  </a:txBody>
                  <a:tcPr>
                    <a:lnL w="12700" cmpd="sng">
                      <a:noFill/>
                    </a:lnL>
                    <a:lnR w="12700" cmpd="sng">
                      <a:noFill/>
                    </a:lnR>
                    <a:lnT w="12700" cmpd="sng">
                      <a:noFill/>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defTabSz="1828800" rtl="0" eaLnBrk="1" latinLnBrk="0" hangingPunct="1">
                        <a:lnSpc>
                          <a:spcPct val="90000"/>
                        </a:lnSpc>
                        <a:spcBef>
                          <a:spcPct val="0"/>
                        </a:spcBef>
                        <a:buClr>
                          <a:schemeClr val="accent1"/>
                        </a:buClr>
                        <a:buSzPts val="7000"/>
                        <a:buNone/>
                      </a:pPr>
                      <a:r>
                        <a:rPr lang="en-BE" sz="4000" b="1" u="heavy" kern="1200" dirty="0">
                          <a:solidFill>
                            <a:schemeClr val="bg1"/>
                          </a:solidFill>
                          <a:uFill>
                            <a:solidFill>
                              <a:srgbClr val="025EFF"/>
                            </a:solidFill>
                          </a:uFill>
                          <a:latin typeface="+mj-lt"/>
                          <a:ea typeface="+mj-ea"/>
                          <a:cs typeface="+mj-cs"/>
                        </a:rPr>
                        <a:t>Example</a:t>
                      </a:r>
                    </a:p>
                  </a:txBody>
                  <a:tcPr>
                    <a:lnL w="12700" cmpd="sng">
                      <a:noFill/>
                    </a:lnL>
                    <a:lnR w="12700" cmpd="sng">
                      <a:noFill/>
                    </a:lnR>
                    <a:lnT w="12700" cmpd="sng">
                      <a:noFill/>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956511"/>
                  </a:ext>
                </a:extLst>
              </a:tr>
              <a:tr h="706486">
                <a:tc>
                  <a:txBody>
                    <a:bodyPr/>
                    <a:lstStyle/>
                    <a:p>
                      <a:r>
                        <a:rPr lang="en-GB" sz="2800">
                          <a:solidFill>
                            <a:schemeClr val="bg1"/>
                          </a:solidFill>
                        </a:rPr>
                        <a:t>Grammar</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800" dirty="0">
                          <a:solidFill>
                            <a:schemeClr val="bg1"/>
                          </a:solidFill>
                        </a:rPr>
                        <a:t>In my free time, I like to {run, banana}</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0492135"/>
                  </a:ext>
                </a:extLst>
              </a:tr>
              <a:tr h="706486">
                <a:tc>
                  <a:txBody>
                    <a:bodyPr/>
                    <a:lstStyle/>
                    <a:p>
                      <a:r>
                        <a:rPr lang="en-GB" sz="2800">
                          <a:solidFill>
                            <a:schemeClr val="bg1"/>
                          </a:solidFill>
                        </a:rPr>
                        <a:t>Lexical semantics</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800">
                          <a:solidFill>
                            <a:schemeClr val="bg1"/>
                          </a:solidFill>
                        </a:rPr>
                        <a:t>I went to the zoo to see giraffes, lions, and {zebras, spoon}</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0763044"/>
                  </a:ext>
                </a:extLst>
              </a:tr>
              <a:tr h="706486">
                <a:tc>
                  <a:txBody>
                    <a:bodyPr/>
                    <a:lstStyle/>
                    <a:p>
                      <a:r>
                        <a:rPr lang="en-GB" sz="2800">
                          <a:solidFill>
                            <a:schemeClr val="bg1"/>
                          </a:solidFill>
                        </a:rPr>
                        <a:t>World knowledge</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800" dirty="0">
                          <a:solidFill>
                            <a:schemeClr val="bg1"/>
                          </a:solidFill>
                        </a:rPr>
                        <a:t>The capital of Denmark is {Copenhagen, London}</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0181436"/>
                  </a:ext>
                </a:extLst>
              </a:tr>
              <a:tr h="706486">
                <a:tc>
                  <a:txBody>
                    <a:bodyPr/>
                    <a:lstStyle/>
                    <a:p>
                      <a:r>
                        <a:rPr lang="en-GB" sz="2800">
                          <a:solidFill>
                            <a:schemeClr val="bg1"/>
                          </a:solidFill>
                        </a:rPr>
                        <a:t>Sentiment analysis</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800">
                          <a:solidFill>
                            <a:schemeClr val="bg1"/>
                          </a:solidFill>
                        </a:rPr>
                        <a:t>Movie review: I was engaged and on the edge of my seat the whole time. The movie was {good, bad}</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1095186"/>
                  </a:ext>
                </a:extLst>
              </a:tr>
              <a:tr h="706486">
                <a:tc>
                  <a:txBody>
                    <a:bodyPr/>
                    <a:lstStyle/>
                    <a:p>
                      <a:r>
                        <a:rPr lang="en-GB" sz="2800">
                          <a:solidFill>
                            <a:schemeClr val="bg1"/>
                          </a:solidFill>
                        </a:rPr>
                        <a:t>Harder sentiment analysis</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800">
                          <a:solidFill>
                            <a:schemeClr val="bg1"/>
                          </a:solidFill>
                        </a:rPr>
                        <a:t>Movie review: Overall, the value I got from the two hours watching it was the sum total of the popcorn and the drink. The movie was {bad, good}</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0015423"/>
                  </a:ext>
                </a:extLst>
              </a:tr>
              <a:tr h="706486">
                <a:tc>
                  <a:txBody>
                    <a:bodyPr/>
                    <a:lstStyle/>
                    <a:p>
                      <a:r>
                        <a:rPr lang="en-GB" sz="2800">
                          <a:solidFill>
                            <a:schemeClr val="bg1"/>
                          </a:solidFill>
                        </a:rPr>
                        <a:t>Translation</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800">
                          <a:solidFill>
                            <a:schemeClr val="bg1"/>
                          </a:solidFill>
                        </a:rPr>
                        <a:t>The word for “pretty” in Spanish is {bonita, hola}</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5215635"/>
                  </a:ext>
                </a:extLst>
              </a:tr>
              <a:tr h="706486">
                <a:tc>
                  <a:txBody>
                    <a:bodyPr/>
                    <a:lstStyle/>
                    <a:p>
                      <a:r>
                        <a:rPr lang="en-GB" sz="2800">
                          <a:solidFill>
                            <a:schemeClr val="bg1"/>
                          </a:solidFill>
                        </a:rPr>
                        <a:t>Spatial reasoning</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800">
                          <a:solidFill>
                            <a:schemeClr val="bg1"/>
                          </a:solidFill>
                        </a:rPr>
                        <a:t>[...] Iroh went into the kitchen to make some tea. Standing next to Iroh, Zuko pondered his destiny. Zuko left the {kitchen, store}</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763037"/>
                  </a:ext>
                </a:extLst>
              </a:tr>
              <a:tr h="706486">
                <a:tc>
                  <a:txBody>
                    <a:bodyPr/>
                    <a:lstStyle/>
                    <a:p>
                      <a:r>
                        <a:rPr lang="en-GB" sz="2800">
                          <a:solidFill>
                            <a:schemeClr val="bg1"/>
                          </a:solidFill>
                        </a:rPr>
                        <a:t>Math question</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800">
                          <a:solidFill>
                            <a:schemeClr val="bg1"/>
                          </a:solidFill>
                        </a:rPr>
                        <a:t>First grade arithmetic exam: 3 + 8 + 4 = {15, 11}</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9168803"/>
                  </a:ext>
                </a:extLst>
              </a:tr>
              <a:tr h="706486">
                <a:tc>
                  <a:txBody>
                    <a:bodyPr/>
                    <a:lstStyle/>
                    <a:p>
                      <a:r>
                        <a:rPr lang="en-GB" sz="2800" dirty="0">
                          <a:solidFill>
                            <a:schemeClr val="bg1"/>
                          </a:solidFill>
                        </a:rPr>
                        <a:t>Grammar</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2800" dirty="0">
                          <a:solidFill>
                            <a:schemeClr val="bg1"/>
                          </a:solidFill>
                        </a:rPr>
                        <a:t>In my free time, I like to {run, banana}</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ap="flat" cmpd="sng" algn="ctr">
                      <a:solidFill>
                        <a:srgbClr val="025E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618965"/>
                  </a:ext>
                </a:extLst>
              </a:tr>
              <a:tr h="706486">
                <a:tc>
                  <a:txBody>
                    <a:bodyPr/>
                    <a:lstStyle/>
                    <a:p>
                      <a:r>
                        <a:rPr lang="en-GB" sz="2800" dirty="0">
                          <a:solidFill>
                            <a:schemeClr val="bg1"/>
                          </a:solidFill>
                        </a:rPr>
                        <a:t>Chess engine</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2800" dirty="0">
                          <a:solidFill>
                            <a:schemeClr val="bg1"/>
                          </a:solidFill>
                        </a:rPr>
                        <a:t>During a critical moment in the game, white made a surprising move: e4 e5 Nf3 Nc6 Bb5 a6 Ba4 Nf6 O-O Be7 Re1 b Bb3 d6 c3 O-O h3 {Nh5, Nb8}"</a:t>
                      </a:r>
                    </a:p>
                  </a:txBody>
                  <a:tcPr anchor="ctr">
                    <a:lnL w="12700" cmpd="sng">
                      <a:noFill/>
                    </a:lnL>
                    <a:lnR w="12700" cmpd="sng">
                      <a:noFill/>
                    </a:lnR>
                    <a:lnT w="12700" cap="flat" cmpd="sng" algn="ctr">
                      <a:solidFill>
                        <a:srgbClr val="025E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77392"/>
                  </a:ext>
                </a:extLst>
              </a:tr>
            </a:tbl>
          </a:graphicData>
        </a:graphic>
      </p:graphicFrame>
      <p:sp>
        <p:nvSpPr>
          <p:cNvPr id="3" name="TextBox 2">
            <a:extLst>
              <a:ext uri="{FF2B5EF4-FFF2-40B4-BE49-F238E27FC236}">
                <a16:creationId xmlns:a16="http://schemas.microsoft.com/office/drawing/2014/main" id="{C9794611-E7C1-8775-B656-1A266724E536}"/>
              </a:ext>
            </a:extLst>
          </p:cNvPr>
          <p:cNvSpPr txBox="1"/>
          <p:nvPr/>
        </p:nvSpPr>
        <p:spPr>
          <a:xfrm>
            <a:off x="10570396" y="12752476"/>
            <a:ext cx="13560122" cy="523220"/>
          </a:xfrm>
          <a:prstGeom prst="rect">
            <a:avLst/>
          </a:prstGeom>
          <a:noFill/>
        </p:spPr>
        <p:txBody>
          <a:bodyPr wrap="none" rtlCol="0">
            <a:spAutoFit/>
          </a:bodyPr>
          <a:lstStyle/>
          <a:p>
            <a:r>
              <a:rPr lang="en-GB" sz="1400" dirty="0">
                <a:solidFill>
                  <a:schemeClr val="bg1"/>
                </a:solidFill>
              </a:rPr>
              <a:t>Credit Jason Wei – </a:t>
            </a:r>
            <a:r>
              <a:rPr lang="en-GB" sz="1400" dirty="0">
                <a:solidFill>
                  <a:schemeClr val="bg1"/>
                </a:solidFill>
                <a:hlinkClick r:id="rId2"/>
              </a:rPr>
              <a:t>https://docs.google.com/presentation/d/1hQUd3pF8_2Gr2Obc89LKjmHL0DlH-uof9M0yFVd3FA4/edit#slide=id.g28e2e9aa709_0_1</a:t>
            </a:r>
            <a:endParaRPr lang="en-GB" sz="1400" dirty="0">
              <a:solidFill>
                <a:schemeClr val="bg1"/>
              </a:solidFill>
            </a:endParaRPr>
          </a:p>
          <a:p>
            <a:r>
              <a:rPr lang="en-GB" sz="1400" dirty="0">
                <a:solidFill>
                  <a:schemeClr val="bg1"/>
                </a:solidFill>
              </a:rPr>
              <a:t>Read more: “Text is the universal interface” https://</a:t>
            </a:r>
            <a:r>
              <a:rPr lang="en-GB" sz="1400" dirty="0" err="1">
                <a:solidFill>
                  <a:schemeClr val="bg1"/>
                </a:solidFill>
              </a:rPr>
              <a:t>scale.com</a:t>
            </a:r>
            <a:r>
              <a:rPr lang="en-GB" sz="1400" dirty="0">
                <a:solidFill>
                  <a:schemeClr val="bg1"/>
                </a:solidFill>
              </a:rPr>
              <a:t>/blog/text-universal-interface</a:t>
            </a:r>
            <a:endParaRPr lang="en-BE" sz="1400" dirty="0">
              <a:solidFill>
                <a:schemeClr val="bg1"/>
              </a:solidFill>
            </a:endParaRPr>
          </a:p>
        </p:txBody>
      </p:sp>
    </p:spTree>
    <p:extLst>
      <p:ext uri="{BB962C8B-B14F-4D97-AF65-F5344CB8AC3E}">
        <p14:creationId xmlns:p14="http://schemas.microsoft.com/office/powerpoint/2010/main" val="516244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765A-A56B-45FF-ADBF-8DC902E44B4C}"/>
              </a:ext>
            </a:extLst>
          </p:cNvPr>
          <p:cNvSpPr>
            <a:spLocks noGrp="1"/>
          </p:cNvSpPr>
          <p:nvPr>
            <p:ph type="title"/>
          </p:nvPr>
        </p:nvSpPr>
        <p:spPr>
          <a:xfrm>
            <a:off x="-60981" y="1759584"/>
            <a:ext cx="10668022" cy="2204680"/>
          </a:xfrm>
        </p:spPr>
        <p:txBody>
          <a:bodyPr/>
          <a:lstStyle/>
          <a:p>
            <a:pPr algn="ctr"/>
            <a:r>
              <a:rPr lang="en-US" sz="4800">
                <a:solidFill>
                  <a:schemeClr val="bg1"/>
                </a:solidFill>
              </a:rPr>
              <a:t>Adolphe </a:t>
            </a:r>
            <a:r>
              <a:rPr lang="en-US" sz="4800" err="1">
                <a:solidFill>
                  <a:schemeClr val="bg1"/>
                </a:solidFill>
              </a:rPr>
              <a:t>Quetelet</a:t>
            </a:r>
            <a:r>
              <a:rPr lang="en-US" sz="4800">
                <a:solidFill>
                  <a:schemeClr val="bg1"/>
                </a:solidFill>
              </a:rPr>
              <a:t> was born in </a:t>
            </a:r>
          </a:p>
        </p:txBody>
      </p:sp>
      <p:sp>
        <p:nvSpPr>
          <p:cNvPr id="3" name="Title 1">
            <a:extLst>
              <a:ext uri="{FF2B5EF4-FFF2-40B4-BE49-F238E27FC236}">
                <a16:creationId xmlns:a16="http://schemas.microsoft.com/office/drawing/2014/main" id="{22258E58-0678-4FE1-8F10-63A9BC20C0FB}"/>
              </a:ext>
            </a:extLst>
          </p:cNvPr>
          <p:cNvSpPr txBox="1">
            <a:spLocks/>
          </p:cNvSpPr>
          <p:nvPr/>
        </p:nvSpPr>
        <p:spPr>
          <a:xfrm>
            <a:off x="9642733" y="1447612"/>
            <a:ext cx="3207302"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marL="0" marR="0" lvl="0" indent="0" algn="l" defTabSz="3657600" rtl="0" eaLnBrk="1" fontAlgn="auto" latinLnBrk="0" hangingPunct="1">
              <a:lnSpc>
                <a:spcPct val="150000"/>
              </a:lnSpc>
              <a:spcBef>
                <a:spcPct val="0"/>
              </a:spcBef>
              <a:spcAft>
                <a:spcPts val="0"/>
              </a:spcAft>
              <a:buClrTx/>
              <a:buSzTx/>
              <a:buFontTx/>
              <a:buNone/>
              <a:tabLst/>
              <a:defRPr/>
            </a:pPr>
            <a:r>
              <a:rPr kumimoji="0" lang="en-US" sz="4800" b="1" i="0" u="none" strike="noStrike" kern="1200" cap="none" spc="0" normalizeH="0" baseline="0" noProof="0">
                <a:ln>
                  <a:noFill/>
                </a:ln>
                <a:solidFill>
                  <a:srgbClr val="025EFF"/>
                </a:solidFill>
                <a:effectLst/>
                <a:uLnTx/>
                <a:uFillTx/>
                <a:latin typeface="Poppins" panose="00000500000000000000" pitchFamily="2" charset="0"/>
                <a:ea typeface="+mj-ea"/>
                <a:cs typeface="Poppins" panose="00000500000000000000" pitchFamily="2" charset="0"/>
              </a:rPr>
              <a:t>Paris</a:t>
            </a:r>
          </a:p>
          <a:p>
            <a:pPr marL="0" marR="0" lvl="0" indent="0" algn="l" defTabSz="3657600" rtl="0" eaLnBrk="1" fontAlgn="auto" latinLnBrk="0" hangingPunct="1">
              <a:lnSpc>
                <a:spcPct val="150000"/>
              </a:lnSpc>
              <a:spcBef>
                <a:spcPct val="0"/>
              </a:spcBef>
              <a:spcAft>
                <a:spcPts val="0"/>
              </a:spcAft>
              <a:buClrTx/>
              <a:buSzTx/>
              <a:buFontTx/>
              <a:buNone/>
              <a:tabLst/>
              <a:defRPr/>
            </a:pPr>
            <a:r>
              <a:rPr kumimoji="0" lang="en-US" sz="4800" b="1" i="0" u="none" strike="noStrike" kern="1200" cap="none" spc="0" normalizeH="0" baseline="0" noProof="0">
                <a:ln>
                  <a:noFill/>
                </a:ln>
                <a:solidFill>
                  <a:srgbClr val="025EFF"/>
                </a:solidFill>
                <a:effectLst/>
                <a:uLnTx/>
                <a:uFillTx/>
                <a:latin typeface="Poppins" panose="00000500000000000000" pitchFamily="2" charset="0"/>
                <a:ea typeface="+mj-ea"/>
                <a:cs typeface="Poppins" panose="00000500000000000000" pitchFamily="2" charset="0"/>
              </a:rPr>
              <a:t>Germany</a:t>
            </a:r>
          </a:p>
        </p:txBody>
      </p:sp>
      <p:sp>
        <p:nvSpPr>
          <p:cNvPr id="4" name="Title 1">
            <a:extLst>
              <a:ext uri="{FF2B5EF4-FFF2-40B4-BE49-F238E27FC236}">
                <a16:creationId xmlns:a16="http://schemas.microsoft.com/office/drawing/2014/main" id="{B1D38665-ABAB-4E98-9AF7-BB0A364F384D}"/>
              </a:ext>
            </a:extLst>
          </p:cNvPr>
          <p:cNvSpPr txBox="1">
            <a:spLocks/>
          </p:cNvSpPr>
          <p:nvPr/>
        </p:nvSpPr>
        <p:spPr>
          <a:xfrm>
            <a:off x="9642732" y="3652292"/>
            <a:ext cx="4653580"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marL="0" marR="0" lvl="0" indent="0" algn="l" defTabSz="3657600" rtl="0" eaLnBrk="1" fontAlgn="auto" latinLnBrk="0" hangingPunct="1">
              <a:lnSpc>
                <a:spcPct val="150000"/>
              </a:lnSpc>
              <a:spcBef>
                <a:spcPct val="0"/>
              </a:spcBef>
              <a:spcAft>
                <a:spcPts val="0"/>
              </a:spcAft>
              <a:buClrTx/>
              <a:buSzTx/>
              <a:buFontTx/>
              <a:buNone/>
              <a:tabLst/>
              <a:defRPr/>
            </a:pPr>
            <a:r>
              <a:rPr kumimoji="0" lang="en-US" sz="4800" b="1" i="0" u="none" strike="noStrike" kern="1200" cap="none" spc="0" normalizeH="0" baseline="0" noProof="0">
                <a:ln>
                  <a:noFill/>
                </a:ln>
                <a:solidFill>
                  <a:srgbClr val="FFDE59"/>
                </a:solidFill>
                <a:effectLst/>
                <a:uLnTx/>
                <a:uFillTx/>
                <a:latin typeface="Poppins" panose="00000500000000000000" pitchFamily="2" charset="0"/>
                <a:ea typeface="+mj-ea"/>
                <a:cs typeface="Poppins" panose="00000500000000000000" pitchFamily="2" charset="0"/>
              </a:rPr>
              <a:t>Ghent</a:t>
            </a:r>
          </a:p>
          <a:p>
            <a:pPr marL="0" marR="0" lvl="0" indent="0" algn="l" defTabSz="3657600" rtl="0" eaLnBrk="1" fontAlgn="auto" latinLnBrk="0" hangingPunct="1">
              <a:lnSpc>
                <a:spcPct val="150000"/>
              </a:lnSpc>
              <a:spcBef>
                <a:spcPct val="0"/>
              </a:spcBef>
              <a:spcAft>
                <a:spcPts val="0"/>
              </a:spcAft>
              <a:buClrTx/>
              <a:buSzTx/>
              <a:buFontTx/>
              <a:buNone/>
              <a:tabLst/>
              <a:defRPr/>
            </a:pPr>
            <a:r>
              <a:rPr kumimoji="0" lang="en-US" sz="4800" b="1" i="0" u="none" strike="noStrike" kern="1200" cap="none" spc="0" normalizeH="0" baseline="0" noProof="0" err="1">
                <a:ln>
                  <a:noFill/>
                </a:ln>
                <a:solidFill>
                  <a:srgbClr val="FFDE59"/>
                </a:solidFill>
                <a:effectLst/>
                <a:uLnTx/>
                <a:uFillTx/>
                <a:latin typeface="Poppins" panose="00000500000000000000" pitchFamily="2" charset="0"/>
                <a:ea typeface="+mj-ea"/>
                <a:cs typeface="Poppins" panose="00000500000000000000" pitchFamily="2" charset="0"/>
              </a:rPr>
              <a:t>Shenzen</a:t>
            </a:r>
            <a:endParaRPr kumimoji="0" lang="en-US" sz="4800" b="1" i="0" u="none" strike="noStrike" kern="1200" cap="none" spc="0" normalizeH="0" baseline="0" noProof="0">
              <a:ln>
                <a:noFill/>
              </a:ln>
              <a:solidFill>
                <a:srgbClr val="FFDE59"/>
              </a:solidFill>
              <a:effectLst/>
              <a:uLnTx/>
              <a:uFillTx/>
              <a:latin typeface="Poppins" panose="00000500000000000000" pitchFamily="2" charset="0"/>
              <a:ea typeface="+mj-ea"/>
              <a:cs typeface="Poppins" panose="00000500000000000000" pitchFamily="2" charset="0"/>
            </a:endParaRPr>
          </a:p>
        </p:txBody>
      </p:sp>
      <p:sp>
        <p:nvSpPr>
          <p:cNvPr id="6" name="Title 1">
            <a:extLst>
              <a:ext uri="{FF2B5EF4-FFF2-40B4-BE49-F238E27FC236}">
                <a16:creationId xmlns:a16="http://schemas.microsoft.com/office/drawing/2014/main" id="{FB1DEE82-E764-4E3C-90B2-7652BE920017}"/>
              </a:ext>
            </a:extLst>
          </p:cNvPr>
          <p:cNvSpPr txBox="1">
            <a:spLocks/>
          </p:cNvSpPr>
          <p:nvPr/>
        </p:nvSpPr>
        <p:spPr>
          <a:xfrm>
            <a:off x="9642730" y="5856972"/>
            <a:ext cx="4653580" cy="2204680"/>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marL="0" marR="0" lvl="0" indent="0" algn="l" defTabSz="3657600" rtl="0" eaLnBrk="1" fontAlgn="auto" latinLnBrk="0" hangingPunct="1">
              <a:lnSpc>
                <a:spcPct val="150000"/>
              </a:lnSpc>
              <a:spcBef>
                <a:spcPct val="0"/>
              </a:spcBef>
              <a:spcAft>
                <a:spcPts val="0"/>
              </a:spcAft>
              <a:buClrTx/>
              <a:buSzTx/>
              <a:buFontTx/>
              <a:buNone/>
              <a:tabLst/>
              <a:defRPr/>
            </a:pPr>
            <a:r>
              <a:rPr kumimoji="0" lang="en-US" sz="4800" b="1" i="0" u="none" strike="noStrike" kern="1200" cap="none" spc="0" normalizeH="0" baseline="0" noProof="0" err="1">
                <a:ln>
                  <a:noFill/>
                </a:ln>
                <a:solidFill>
                  <a:srgbClr val="E72B3C"/>
                </a:solidFill>
                <a:effectLst/>
                <a:uLnTx/>
                <a:uFillTx/>
                <a:latin typeface="Poppins" panose="00000500000000000000" pitchFamily="2" charset="0"/>
                <a:ea typeface="+mj-ea"/>
                <a:cs typeface="Poppins" panose="00000500000000000000" pitchFamily="2" charset="0"/>
              </a:rPr>
              <a:t>Jupyter</a:t>
            </a:r>
            <a:endParaRPr kumimoji="0" lang="en-US" sz="4800" b="1" i="0" u="none" strike="noStrike" kern="1200" cap="none" spc="0" normalizeH="0" baseline="0" noProof="0">
              <a:ln>
                <a:noFill/>
              </a:ln>
              <a:solidFill>
                <a:srgbClr val="E72B3C"/>
              </a:solidFill>
              <a:effectLst/>
              <a:uLnTx/>
              <a:uFillTx/>
              <a:latin typeface="Poppins" panose="00000500000000000000" pitchFamily="2" charset="0"/>
              <a:ea typeface="+mj-ea"/>
              <a:cs typeface="Poppins" panose="00000500000000000000" pitchFamily="2" charset="0"/>
            </a:endParaRPr>
          </a:p>
          <a:p>
            <a:pPr marL="0" marR="0" lvl="0" indent="0" algn="l" defTabSz="3657600" rtl="0" eaLnBrk="1" fontAlgn="auto" latinLnBrk="0" hangingPunct="1">
              <a:lnSpc>
                <a:spcPct val="150000"/>
              </a:lnSpc>
              <a:spcBef>
                <a:spcPct val="0"/>
              </a:spcBef>
              <a:spcAft>
                <a:spcPts val="0"/>
              </a:spcAft>
              <a:buClrTx/>
              <a:buSzTx/>
              <a:buFontTx/>
              <a:buNone/>
              <a:tabLst/>
              <a:defRPr/>
            </a:pPr>
            <a:r>
              <a:rPr kumimoji="0" lang="en-US" sz="4800" b="1" i="0" u="none" strike="noStrike" kern="1200" cap="none" spc="0" normalizeH="0" baseline="0" noProof="0">
                <a:ln>
                  <a:noFill/>
                </a:ln>
                <a:solidFill>
                  <a:srgbClr val="E72B3C"/>
                </a:solidFill>
                <a:effectLst/>
                <a:uLnTx/>
                <a:uFillTx/>
                <a:latin typeface="Poppins" panose="00000500000000000000" pitchFamily="2" charset="0"/>
                <a:ea typeface="+mj-ea"/>
                <a:cs typeface="Poppins" panose="00000500000000000000" pitchFamily="2" charset="0"/>
              </a:rPr>
              <a:t>Trappist-1a</a:t>
            </a:r>
          </a:p>
        </p:txBody>
      </p:sp>
      <p:sp>
        <p:nvSpPr>
          <p:cNvPr id="7" name="Title 1">
            <a:extLst>
              <a:ext uri="{FF2B5EF4-FFF2-40B4-BE49-F238E27FC236}">
                <a16:creationId xmlns:a16="http://schemas.microsoft.com/office/drawing/2014/main" id="{28B628FF-D050-4C41-9B5C-47DD0F26682C}"/>
              </a:ext>
            </a:extLst>
          </p:cNvPr>
          <p:cNvSpPr txBox="1">
            <a:spLocks/>
          </p:cNvSpPr>
          <p:nvPr/>
        </p:nvSpPr>
        <p:spPr>
          <a:xfrm>
            <a:off x="824318" y="10745493"/>
            <a:ext cx="13001412" cy="2113601"/>
          </a:xfrm>
          <a:prstGeom prst="rect">
            <a:avLst/>
          </a:prstGeom>
          <a:ln>
            <a:solidFill>
              <a:schemeClr val="accent1"/>
            </a:solidFill>
          </a:ln>
        </p:spPr>
        <p:txBody>
          <a:bodyPr vert="horz" wrap="square" lIns="216000" tIns="216000" rIns="216000" bIns="216000" rtlCol="0" anchor="ctr">
            <a:spAutoFit/>
          </a:bodyPr>
          <a:lstStyle>
            <a:lvl1pPr algn="l" defTabSz="1828800" rtl="0" eaLnBrk="1" latinLnBrk="0" hangingPunct="1">
              <a:lnSpc>
                <a:spcPct val="90000"/>
              </a:lnSpc>
              <a:spcBef>
                <a:spcPct val="0"/>
              </a:spcBef>
              <a:buNone/>
              <a:defRPr sz="9600" kern="1200">
                <a:solidFill>
                  <a:schemeClr val="bg1"/>
                </a:solidFill>
                <a:latin typeface="Poppins" panose="00000500000000000000" pitchFamily="2" charset="0"/>
                <a:ea typeface="+mj-ea"/>
                <a:cs typeface="Poppins" panose="00000500000000000000" pitchFamily="2" charset="0"/>
              </a:defRPr>
            </a:lvl1pPr>
          </a:lstStyle>
          <a:p>
            <a:pPr marL="0" marR="0" lvl="0" indent="0" algn="ctr" defTabSz="36576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a:ln>
                  <a:noFill/>
                </a:ln>
                <a:solidFill>
                  <a:prstClr val="white"/>
                </a:solidFill>
                <a:effectLst/>
                <a:uLnTx/>
                <a:uFillTx/>
                <a:latin typeface="Poppins" panose="00000500000000000000" pitchFamily="2" charset="0"/>
                <a:ea typeface="+mj-ea"/>
                <a:cs typeface="Poppins" panose="00000500000000000000" pitchFamily="2" charset="0"/>
              </a:rPr>
              <a:t>The danger:</a:t>
            </a:r>
            <a:br>
              <a:rPr kumimoji="0" lang="en-US" sz="4000" b="0" i="1" u="none" strike="noStrike" kern="1200" cap="none" spc="0" normalizeH="0" baseline="0" noProof="0">
                <a:ln>
                  <a:noFill/>
                </a:ln>
                <a:solidFill>
                  <a:prstClr val="white"/>
                </a:solidFill>
                <a:effectLst/>
                <a:uLnTx/>
                <a:uFillTx/>
                <a:latin typeface="Poppins" panose="00000500000000000000" pitchFamily="2" charset="0"/>
                <a:ea typeface="+mj-ea"/>
                <a:cs typeface="Poppins" panose="00000500000000000000" pitchFamily="2" charset="0"/>
              </a:rPr>
            </a:br>
            <a:endParaRPr kumimoji="0" lang="en-US" sz="4000" b="0" i="1" u="none" strike="noStrike" kern="1200" cap="none" spc="0" normalizeH="0" baseline="0" noProof="0">
              <a:ln>
                <a:noFill/>
              </a:ln>
              <a:solidFill>
                <a:prstClr val="white"/>
              </a:solidFill>
              <a:effectLst/>
              <a:uLnTx/>
              <a:uFillTx/>
              <a:latin typeface="Poppins" panose="00000500000000000000" pitchFamily="2" charset="0"/>
              <a:ea typeface="+mj-ea"/>
              <a:cs typeface="Poppins" panose="00000500000000000000" pitchFamily="2" charset="0"/>
            </a:endParaRPr>
          </a:p>
          <a:p>
            <a:pPr marL="0" marR="0" lvl="0" indent="0" algn="ctr" defTabSz="3657600" rtl="0" eaLnBrk="1" fontAlgn="auto" latinLnBrk="0" hangingPunct="1">
              <a:lnSpc>
                <a:spcPct val="90000"/>
              </a:lnSpc>
              <a:spcBef>
                <a:spcPct val="0"/>
              </a:spcBef>
              <a:spcAft>
                <a:spcPts val="0"/>
              </a:spcAft>
              <a:buClrTx/>
              <a:buSzTx/>
              <a:buFontTx/>
              <a:buNone/>
              <a:tabLst/>
              <a:defRPr/>
            </a:pPr>
            <a:r>
              <a:rPr kumimoji="0" lang="en-US" sz="4000" b="0" i="1" u="none" strike="noStrike" kern="1200" cap="none" spc="0" normalizeH="0" baseline="0" noProof="0">
                <a:ln>
                  <a:noFill/>
                </a:ln>
                <a:solidFill>
                  <a:prstClr val="white"/>
                </a:solidFill>
                <a:effectLst/>
                <a:uLnTx/>
                <a:uFillTx/>
                <a:latin typeface="Poppins" panose="00000500000000000000" pitchFamily="2" charset="0"/>
                <a:ea typeface="+mj-ea"/>
                <a:cs typeface="Poppins" panose="00000500000000000000" pitchFamily="2" charset="0"/>
              </a:rPr>
              <a:t>Facts are not probabilistic!</a:t>
            </a:r>
          </a:p>
        </p:txBody>
      </p:sp>
    </p:spTree>
    <p:extLst>
      <p:ext uri="{BB962C8B-B14F-4D97-AF65-F5344CB8AC3E}">
        <p14:creationId xmlns:p14="http://schemas.microsoft.com/office/powerpoint/2010/main" val="160120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A049-58B1-4B16-AC41-7A121DFE8C35}"/>
              </a:ext>
            </a:extLst>
          </p:cNvPr>
          <p:cNvSpPr>
            <a:spLocks noGrp="1"/>
          </p:cNvSpPr>
          <p:nvPr>
            <p:ph type="title"/>
          </p:nvPr>
        </p:nvSpPr>
        <p:spPr/>
        <p:txBody>
          <a:bodyPr/>
          <a:lstStyle/>
          <a:p>
            <a:pPr lvl="0">
              <a:lnSpc>
                <a:spcPct val="120000"/>
              </a:lnSpc>
              <a:spcBef>
                <a:spcPts val="0"/>
              </a:spcBef>
            </a:pPr>
            <a:r>
              <a:rPr lang="en-GB" dirty="0">
                <a:solidFill>
                  <a:srgbClr val="FFFFFF"/>
                </a:solidFill>
              </a:rPr>
              <a:t>DISCUSSION</a:t>
            </a:r>
            <a:endParaRPr lang="en-GB" dirty="0">
              <a:solidFill>
                <a:srgbClr val="FFFFFF"/>
              </a:solidFill>
              <a:sym typeface="Arial"/>
            </a:endParaRPr>
          </a:p>
        </p:txBody>
      </p:sp>
      <p:sp>
        <p:nvSpPr>
          <p:cNvPr id="3" name="Text Placeholder 2">
            <a:extLst>
              <a:ext uri="{FF2B5EF4-FFF2-40B4-BE49-F238E27FC236}">
                <a16:creationId xmlns:a16="http://schemas.microsoft.com/office/drawing/2014/main" id="{5CD96AD5-B694-42F0-AF5C-016D8A3E0C21}"/>
              </a:ext>
            </a:extLst>
          </p:cNvPr>
          <p:cNvSpPr>
            <a:spLocks noGrp="1"/>
          </p:cNvSpPr>
          <p:nvPr>
            <p:ph type="body" idx="1"/>
          </p:nvPr>
        </p:nvSpPr>
        <p:spPr/>
        <p:txBody>
          <a:bodyPr lIns="182880">
            <a:normAutofit/>
          </a:bodyPr>
          <a:lstStyle/>
          <a:p>
            <a:pPr lvl="0">
              <a:lnSpc>
                <a:spcPct val="120000"/>
              </a:lnSpc>
              <a:buClr>
                <a:srgbClr val="FFFFFF"/>
              </a:buClr>
              <a:buSzPts val="3600"/>
            </a:pPr>
            <a:r>
              <a:rPr lang="en-US" dirty="0">
                <a:ea typeface="Lato"/>
                <a:sym typeface="Lato"/>
              </a:rPr>
              <a:t>What exists that cannot be described in language?</a:t>
            </a:r>
          </a:p>
        </p:txBody>
      </p:sp>
      <p:sp>
        <p:nvSpPr>
          <p:cNvPr id="5" name="TextBox 4">
            <a:extLst>
              <a:ext uri="{FF2B5EF4-FFF2-40B4-BE49-F238E27FC236}">
                <a16:creationId xmlns:a16="http://schemas.microsoft.com/office/drawing/2014/main" id="{A379DB65-789A-1EF2-1D26-FA97A22690FC}"/>
              </a:ext>
            </a:extLst>
          </p:cNvPr>
          <p:cNvSpPr txBox="1"/>
          <p:nvPr/>
        </p:nvSpPr>
        <p:spPr>
          <a:xfrm>
            <a:off x="727910" y="12901881"/>
            <a:ext cx="13685921" cy="473206"/>
          </a:xfrm>
          <a:prstGeom prst="rect">
            <a:avLst/>
          </a:prstGeom>
          <a:noFill/>
        </p:spPr>
        <p:txBody>
          <a:bodyPr wrap="square">
            <a:spAutoFit/>
          </a:bodyPr>
          <a:lstStyle/>
          <a:p>
            <a:pPr>
              <a:lnSpc>
                <a:spcPct val="150000"/>
              </a:lnSpc>
              <a:spcBef>
                <a:spcPts val="0"/>
              </a:spcBef>
              <a:buClr>
                <a:srgbClr val="025EFF"/>
              </a:buClr>
            </a:pPr>
            <a:r>
              <a:rPr lang="en-US" sz="1800" dirty="0">
                <a:solidFill>
                  <a:schemeClr val="bg1"/>
                </a:solidFill>
              </a:rPr>
              <a:t>Further reading by Jacob Browning and Yann </a:t>
            </a:r>
            <a:r>
              <a:rPr lang="en-US" sz="1800" dirty="0" err="1">
                <a:solidFill>
                  <a:schemeClr val="bg1"/>
                </a:solidFill>
              </a:rPr>
              <a:t>Lecun</a:t>
            </a:r>
            <a:r>
              <a:rPr lang="en-US" dirty="0">
                <a:solidFill>
                  <a:schemeClr val="bg1"/>
                </a:solidFill>
              </a:rPr>
              <a:t>  </a:t>
            </a:r>
            <a:r>
              <a:rPr lang="en-US" sz="1800" dirty="0">
                <a:solidFill>
                  <a:schemeClr val="bg1"/>
                </a:solidFill>
                <a:hlinkClick r:id="rId3">
                  <a:extLst>
                    <a:ext uri="{A12FA001-AC4F-418D-AE19-62706E023703}">
                      <ahyp:hlinkClr xmlns:ahyp="http://schemas.microsoft.com/office/drawing/2018/hyperlinkcolor" val="tx"/>
                    </a:ext>
                  </a:extLst>
                </a:hlinkClick>
              </a:rPr>
              <a:t>https://www.noemamag.com/ai-and-the-limits-of-language/</a:t>
            </a:r>
            <a:endParaRPr lang="en-US" sz="1800" dirty="0">
              <a:solidFill>
                <a:schemeClr val="bg1"/>
              </a:solidFill>
            </a:endParaRPr>
          </a:p>
        </p:txBody>
      </p:sp>
    </p:spTree>
    <p:extLst>
      <p:ext uri="{BB962C8B-B14F-4D97-AF65-F5344CB8AC3E}">
        <p14:creationId xmlns:p14="http://schemas.microsoft.com/office/powerpoint/2010/main" val="41478364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93AB-45DF-4A9E-AD95-E28A86FA6E67}"/>
              </a:ext>
            </a:extLst>
          </p:cNvPr>
          <p:cNvSpPr>
            <a:spLocks noGrp="1"/>
          </p:cNvSpPr>
          <p:nvPr>
            <p:ph type="title"/>
          </p:nvPr>
        </p:nvSpPr>
        <p:spPr>
          <a:xfrm>
            <a:off x="674454" y="911976"/>
            <a:ext cx="10062373" cy="1117229"/>
          </a:xfrm>
        </p:spPr>
        <p:txBody>
          <a:bodyPr wrap="square">
            <a:spAutoFit/>
          </a:bodyPr>
          <a:lstStyle/>
          <a:p>
            <a:r>
              <a:rPr lang="en-US" sz="7200" b="1" spc="600" dirty="0">
                <a:solidFill>
                  <a:srgbClr val="002F9F"/>
                </a:solidFill>
              </a:rPr>
              <a:t>BERT</a:t>
            </a:r>
          </a:p>
        </p:txBody>
      </p:sp>
      <p:pic>
        <p:nvPicPr>
          <p:cNvPr id="4" name="Google Shape;779;p62">
            <a:extLst>
              <a:ext uri="{FF2B5EF4-FFF2-40B4-BE49-F238E27FC236}">
                <a16:creationId xmlns:a16="http://schemas.microsoft.com/office/drawing/2014/main" id="{34507179-8C60-44EC-9F44-521D54FC862A}"/>
              </a:ext>
            </a:extLst>
          </p:cNvPr>
          <p:cNvPicPr preferRelativeResize="0"/>
          <p:nvPr/>
        </p:nvPicPr>
        <p:blipFill rotWithShape="1">
          <a:blip r:embed="rId3">
            <a:alphaModFix/>
          </a:blip>
          <a:srcRect/>
          <a:stretch/>
        </p:blipFill>
        <p:spPr>
          <a:xfrm>
            <a:off x="2022461" y="2866159"/>
            <a:ext cx="6443114" cy="9495117"/>
          </a:xfrm>
          <a:prstGeom prst="rect">
            <a:avLst/>
          </a:prstGeom>
          <a:solidFill>
            <a:schemeClr val="bg1"/>
          </a:solidFill>
          <a:ln>
            <a:noFill/>
          </a:ln>
        </p:spPr>
      </p:pic>
      <p:sp>
        <p:nvSpPr>
          <p:cNvPr id="5" name="Google Shape;780;p62">
            <a:extLst>
              <a:ext uri="{FF2B5EF4-FFF2-40B4-BE49-F238E27FC236}">
                <a16:creationId xmlns:a16="http://schemas.microsoft.com/office/drawing/2014/main" id="{C9BD97DC-6794-41CD-B5D6-F30E284C3372}"/>
              </a:ext>
            </a:extLst>
          </p:cNvPr>
          <p:cNvSpPr/>
          <p:nvPr/>
        </p:nvSpPr>
        <p:spPr>
          <a:xfrm>
            <a:off x="361950" y="12757897"/>
            <a:ext cx="11830050" cy="535491"/>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5E5E5E"/>
              </a:buClr>
              <a:buSzPts val="5200"/>
              <a:buFont typeface="Roboto Light"/>
              <a:buNone/>
            </a:pPr>
            <a:r>
              <a:rPr lang="en-GB" sz="2400" b="0" i="0" u="none" strike="noStrike" cap="none" dirty="0">
                <a:solidFill>
                  <a:srgbClr val="025EFF"/>
                </a:solidFill>
                <a:latin typeface="Poppins" panose="00000500000000000000" pitchFamily="2" charset="0"/>
                <a:ea typeface="Roboto Light"/>
                <a:cs typeface="Poppins" panose="00000500000000000000" pitchFamily="2" charset="0"/>
                <a:sym typeface="Roboto Light"/>
              </a:rPr>
              <a:t>	Source </a:t>
            </a:r>
            <a:r>
              <a:rPr lang="en-GB" sz="2400" dirty="0"/>
              <a:t>“Attention is all you need” paper by Vaswani, et al., 2017</a:t>
            </a:r>
            <a:endParaRPr sz="2800" b="0" i="0" u="none" strike="noStrike" cap="none" dirty="0">
              <a:solidFill>
                <a:srgbClr val="025EFF"/>
              </a:solidFill>
              <a:latin typeface="Poppins" panose="00000500000000000000" pitchFamily="2" charset="0"/>
              <a:ea typeface="Roboto Light"/>
              <a:cs typeface="Poppins" panose="00000500000000000000" pitchFamily="2" charset="0"/>
              <a:sym typeface="Roboto Light"/>
            </a:endParaRPr>
          </a:p>
        </p:txBody>
      </p:sp>
      <p:sp>
        <p:nvSpPr>
          <p:cNvPr id="6" name="TextBox 5">
            <a:extLst>
              <a:ext uri="{FF2B5EF4-FFF2-40B4-BE49-F238E27FC236}">
                <a16:creationId xmlns:a16="http://schemas.microsoft.com/office/drawing/2014/main" id="{0E524B34-0F99-47FC-B06F-DEBA64689A5E}"/>
              </a:ext>
            </a:extLst>
          </p:cNvPr>
          <p:cNvSpPr txBox="1"/>
          <p:nvPr/>
        </p:nvSpPr>
        <p:spPr>
          <a:xfrm>
            <a:off x="10736827" y="854863"/>
            <a:ext cx="12913725" cy="11903034"/>
          </a:xfrm>
          <a:prstGeom prst="rect">
            <a:avLst/>
          </a:prstGeom>
          <a:noFill/>
          <a:ln>
            <a:noFill/>
          </a:ln>
        </p:spPr>
        <p:txBody>
          <a:bodyPr wrap="square" lIns="182880" tIns="91440" rIns="182880" bIns="91440" rtlCol="0">
            <a:noAutofit/>
          </a:bodyPr>
          <a:lstStyle/>
          <a:p>
            <a:pPr algn="just">
              <a:lnSpc>
                <a:spcPts val="3900"/>
              </a:lnSpc>
            </a:pPr>
            <a:r>
              <a:rPr lang="en-US" sz="4000" b="1" dirty="0">
                <a:solidFill>
                  <a:srgbClr val="002F9F"/>
                </a:solidFill>
                <a:latin typeface="Poppins" panose="00000500000000000000" pitchFamily="2" charset="0"/>
                <a:ea typeface="Roboto Light" panose="020B0604020202020204" charset="0"/>
                <a:cs typeface="Poppins" panose="00000500000000000000" pitchFamily="2" charset="0"/>
              </a:rPr>
              <a:t>TOKENIZER: BPE</a:t>
            </a:r>
          </a:p>
          <a:p>
            <a:pPr algn="just">
              <a:lnSpc>
                <a:spcPts val="3900"/>
              </a:lnSpc>
            </a:pPr>
            <a:r>
              <a:rPr lang="en-US" sz="3600" dirty="0">
                <a:solidFill>
                  <a:srgbClr val="0D1E25"/>
                </a:solidFill>
                <a:latin typeface="Poppins ExtraLight" panose="00000300000000000000" pitchFamily="2" charset="0"/>
                <a:ea typeface="Roboto Light" panose="020B0604020202020204" charset="0"/>
                <a:cs typeface="Poppins ExtraLight" panose="00000300000000000000" pitchFamily="2" charset="0"/>
              </a:rPr>
              <a:t>BERT uses a Byte-pair encoding tokenizer. They are trained on the character level so can deal with misspellings, typo’s and learn grammar, conjugations and lemmatization</a:t>
            </a:r>
          </a:p>
          <a:p>
            <a:pPr algn="just">
              <a:lnSpc>
                <a:spcPts val="3900"/>
              </a:lnSpc>
            </a:pPr>
            <a:endParaRPr lang="en-US" sz="3600" dirty="0">
              <a:solidFill>
                <a:schemeClr val="bg1"/>
              </a:solidFill>
              <a:latin typeface="Poppins ExtraLight" panose="00000300000000000000" pitchFamily="2" charset="0"/>
              <a:ea typeface="Roboto Light" panose="020B0604020202020204" charset="0"/>
              <a:cs typeface="Poppins ExtraLight" panose="00000300000000000000" pitchFamily="2" charset="0"/>
            </a:endParaRPr>
          </a:p>
          <a:p>
            <a:pPr algn="just">
              <a:lnSpc>
                <a:spcPts val="3900"/>
              </a:lnSpc>
            </a:pPr>
            <a:r>
              <a:rPr lang="en-US" sz="4000" b="1" dirty="0">
                <a:solidFill>
                  <a:srgbClr val="002F9F"/>
                </a:solidFill>
                <a:latin typeface="Poppins" panose="00000500000000000000" pitchFamily="2" charset="0"/>
                <a:ea typeface="Roboto Light" panose="020B0604020202020204" charset="0"/>
                <a:cs typeface="Poppins" panose="00000500000000000000" pitchFamily="2" charset="0"/>
              </a:rPr>
              <a:t>PRETRAINING TASK: MASKING</a:t>
            </a:r>
          </a:p>
          <a:p>
            <a:pPr marL="457200" indent="-457200" algn="just">
              <a:lnSpc>
                <a:spcPts val="3900"/>
              </a:lnSpc>
              <a:buClr>
                <a:srgbClr val="025EFF"/>
              </a:buClr>
              <a:buFont typeface="Arial" panose="020B0604020202020204" pitchFamily="34" charset="0"/>
              <a:buChar char="•"/>
            </a:pPr>
            <a:r>
              <a:rPr lang="en-US" sz="3600" dirty="0">
                <a:solidFill>
                  <a:srgbClr val="0D1E25"/>
                </a:solidFill>
                <a:latin typeface="Poppins ExtraLight" panose="00000300000000000000" pitchFamily="2" charset="0"/>
                <a:ea typeface="Roboto Light" panose="020B0604020202020204" charset="0"/>
                <a:cs typeface="Poppins ExtraLight" panose="00000300000000000000" pitchFamily="2" charset="0"/>
              </a:rPr>
              <a:t>80% of the time: Replace the word with the [MASK] token, e.g., my dog is hairy → my dog is [MASK] </a:t>
            </a:r>
          </a:p>
          <a:p>
            <a:pPr marL="457200" indent="-457200" algn="just">
              <a:lnSpc>
                <a:spcPts val="3900"/>
              </a:lnSpc>
              <a:buClr>
                <a:srgbClr val="025EFF"/>
              </a:buClr>
              <a:buFont typeface="Arial" panose="020B0604020202020204" pitchFamily="34" charset="0"/>
              <a:buChar char="•"/>
            </a:pPr>
            <a:r>
              <a:rPr lang="en-US" sz="3600" dirty="0">
                <a:solidFill>
                  <a:srgbClr val="0D1E25"/>
                </a:solidFill>
                <a:latin typeface="Poppins ExtraLight" panose="00000300000000000000" pitchFamily="2" charset="0"/>
                <a:ea typeface="Roboto Light" panose="020B0604020202020204" charset="0"/>
                <a:cs typeface="Poppins ExtraLight" panose="00000300000000000000" pitchFamily="2" charset="0"/>
              </a:rPr>
              <a:t>10% of the time: Replace the word with a random word, e.g., my dog is hairy → my dog is apple </a:t>
            </a:r>
          </a:p>
          <a:p>
            <a:pPr marL="457200" indent="-457200" algn="just">
              <a:lnSpc>
                <a:spcPts val="3900"/>
              </a:lnSpc>
              <a:buClr>
                <a:srgbClr val="025EFF"/>
              </a:buClr>
              <a:buFont typeface="Arial" panose="020B0604020202020204" pitchFamily="34" charset="0"/>
              <a:buChar char="•"/>
            </a:pPr>
            <a:r>
              <a:rPr lang="en-US" sz="3600" dirty="0">
                <a:solidFill>
                  <a:srgbClr val="0D1E25"/>
                </a:solidFill>
                <a:latin typeface="Poppins ExtraLight" panose="00000300000000000000" pitchFamily="2" charset="0"/>
                <a:ea typeface="Roboto Light" panose="020B0604020202020204" charset="0"/>
                <a:cs typeface="Poppins ExtraLight" panose="00000300000000000000" pitchFamily="2" charset="0"/>
              </a:rPr>
              <a:t>10% of the time: Keep the word unchanged, e.g., my dog is hairy → my dog is hairy</a:t>
            </a:r>
          </a:p>
          <a:p>
            <a:pPr algn="just">
              <a:lnSpc>
                <a:spcPts val="3900"/>
              </a:lnSpc>
            </a:pPr>
            <a:endParaRPr lang="en-US" sz="3600" dirty="0">
              <a:solidFill>
                <a:srgbClr val="002F9F"/>
              </a:solidFill>
              <a:latin typeface="Poppins ExtraLight" panose="00000300000000000000" pitchFamily="2" charset="0"/>
              <a:ea typeface="Roboto Light" panose="020B0604020202020204" charset="0"/>
              <a:cs typeface="Poppins ExtraLight" panose="00000300000000000000" pitchFamily="2" charset="0"/>
            </a:endParaRPr>
          </a:p>
          <a:p>
            <a:pPr algn="just">
              <a:lnSpc>
                <a:spcPts val="3900"/>
              </a:lnSpc>
            </a:pPr>
            <a:r>
              <a:rPr lang="en-US" sz="4000" b="1" dirty="0">
                <a:solidFill>
                  <a:srgbClr val="002F9F"/>
                </a:solidFill>
                <a:latin typeface="Poppins" panose="00000500000000000000" pitchFamily="2" charset="0"/>
                <a:ea typeface="Roboto Light" panose="020B0604020202020204" charset="0"/>
                <a:cs typeface="Poppins" panose="00000500000000000000" pitchFamily="2" charset="0"/>
              </a:rPr>
              <a:t>PRETRAINING TASK: NEXT SENTENCE PREDICTION</a:t>
            </a:r>
          </a:p>
          <a:p>
            <a:pPr algn="just">
              <a:lnSpc>
                <a:spcPts val="3900"/>
              </a:lnSpc>
            </a:pPr>
            <a:r>
              <a:rPr lang="en-US" sz="3600" dirty="0">
                <a:solidFill>
                  <a:srgbClr val="0D1E25"/>
                </a:solidFill>
                <a:latin typeface="Poppins ExtraLight" panose="00000300000000000000" pitchFamily="2" charset="0"/>
                <a:ea typeface="Roboto Light" panose="020B0604020202020204" charset="0"/>
                <a:cs typeface="Poppins ExtraLight" panose="00000300000000000000" pitchFamily="2" charset="0"/>
              </a:rPr>
              <a:t>This task  makes sure the model learns the context of a sentence. It works by iteratively taking the true next sentence 50% of the time, while taking a random next sentence (considered false) the other 50% of the time.</a:t>
            </a:r>
          </a:p>
          <a:p>
            <a:pPr algn="just">
              <a:lnSpc>
                <a:spcPts val="3900"/>
              </a:lnSpc>
            </a:pPr>
            <a:endParaRPr lang="en-US" sz="3600" dirty="0">
              <a:solidFill>
                <a:srgbClr val="0D1E25"/>
              </a:solidFill>
              <a:latin typeface="Poppins ExtraLight" panose="00000300000000000000" pitchFamily="2" charset="0"/>
              <a:ea typeface="Roboto Light" panose="020B0604020202020204" charset="0"/>
              <a:cs typeface="Poppins ExtraLight" panose="00000300000000000000" pitchFamily="2" charset="0"/>
            </a:endParaRPr>
          </a:p>
          <a:p>
            <a:pPr algn="just">
              <a:lnSpc>
                <a:spcPts val="3900"/>
              </a:lnSpc>
            </a:pPr>
            <a:r>
              <a:rPr lang="en-US" sz="3600" dirty="0">
                <a:solidFill>
                  <a:srgbClr val="0D1E25"/>
                </a:solidFill>
                <a:latin typeface="Poppins ExtraLight" panose="00000300000000000000" pitchFamily="2" charset="0"/>
                <a:ea typeface="Roboto Light" panose="020B0604020202020204" charset="0"/>
                <a:cs typeface="Poppins ExtraLight" panose="00000300000000000000" pitchFamily="2" charset="0"/>
              </a:rPr>
              <a:t>BERT main innovation: providing a efficient and scalable way to actually train Transformers, proving their worth.</a:t>
            </a:r>
          </a:p>
          <a:p>
            <a:pPr algn="just"/>
            <a:endParaRPr lang="en-US" sz="3200" dirty="0">
              <a:solidFill>
                <a:schemeClr val="bg1"/>
              </a:solidFill>
              <a:latin typeface="Poppins ExtraLight" panose="00000300000000000000" pitchFamily="2" charset="0"/>
              <a:ea typeface="Roboto Light" panose="020B0604020202020204" charset="0"/>
              <a:cs typeface="Poppins ExtraLight" panose="00000300000000000000" pitchFamily="2" charset="0"/>
            </a:endParaRPr>
          </a:p>
          <a:p>
            <a:pPr algn="just"/>
            <a:endParaRPr lang="en-US" sz="3200" dirty="0">
              <a:solidFill>
                <a:schemeClr val="bg1"/>
              </a:solidFill>
              <a:latin typeface="Poppins ExtraLight" panose="00000300000000000000" pitchFamily="2" charset="0"/>
              <a:ea typeface="Roboto Light" panose="020B0604020202020204" charset="0"/>
              <a:cs typeface="Poppins ExtraLight" panose="00000300000000000000" pitchFamily="2" charset="0"/>
            </a:endParaRPr>
          </a:p>
        </p:txBody>
      </p:sp>
    </p:spTree>
    <p:extLst>
      <p:ext uri="{BB962C8B-B14F-4D97-AF65-F5344CB8AC3E}">
        <p14:creationId xmlns:p14="http://schemas.microsoft.com/office/powerpoint/2010/main" val="7838668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CEC2-8561-4891-8410-CD54B53CBF95}"/>
              </a:ext>
            </a:extLst>
          </p:cNvPr>
          <p:cNvSpPr>
            <a:spLocks noGrp="1"/>
          </p:cNvSpPr>
          <p:nvPr>
            <p:ph type="title"/>
          </p:nvPr>
        </p:nvSpPr>
        <p:spPr/>
        <p:txBody>
          <a:bodyPr/>
          <a:lstStyle/>
          <a:p>
            <a:r>
              <a:rPr lang="en-US" dirty="0"/>
              <a:t>Self supervision!</a:t>
            </a:r>
          </a:p>
        </p:txBody>
      </p:sp>
      <p:sp>
        <p:nvSpPr>
          <p:cNvPr id="3" name="Text Placeholder 2">
            <a:extLst>
              <a:ext uri="{FF2B5EF4-FFF2-40B4-BE49-F238E27FC236}">
                <a16:creationId xmlns:a16="http://schemas.microsoft.com/office/drawing/2014/main" id="{AC9FC858-9E9E-4B70-B8B2-C17411E1E1DD}"/>
              </a:ext>
            </a:extLst>
          </p:cNvPr>
          <p:cNvSpPr>
            <a:spLocks noGrp="1"/>
          </p:cNvSpPr>
          <p:nvPr>
            <p:ph type="body" idx="1"/>
          </p:nvPr>
        </p:nvSpPr>
        <p:spPr>
          <a:xfrm>
            <a:off x="2307895" y="3742199"/>
            <a:ext cx="19768210" cy="8702675"/>
          </a:xfrm>
        </p:spPr>
        <p:txBody>
          <a:bodyPr>
            <a:normAutofit fontScale="77500" lnSpcReduction="20000"/>
          </a:bodyPr>
          <a:lstStyle/>
          <a:p>
            <a:pPr marL="0" indent="0">
              <a:buNone/>
            </a:pPr>
            <a:r>
              <a:rPr lang="en-US" sz="4000" dirty="0">
                <a:solidFill>
                  <a:srgbClr val="0D1E25"/>
                </a:solidFill>
              </a:rPr>
              <a:t>Collecting supervised training data is very expensive, so one of the most important properties of training Transformer models is the</a:t>
            </a:r>
            <a:r>
              <a:rPr lang="en-US" sz="4000" dirty="0">
                <a:solidFill>
                  <a:srgbClr val="025EFF"/>
                </a:solidFill>
              </a:rPr>
              <a:t> self-supervision.</a:t>
            </a:r>
          </a:p>
          <a:p>
            <a:pPr marL="0" indent="0">
              <a:buNone/>
            </a:pPr>
            <a:endParaRPr lang="en-US" sz="4000" dirty="0">
              <a:solidFill>
                <a:srgbClr val="0D1E25"/>
              </a:solidFill>
            </a:endParaRPr>
          </a:p>
          <a:p>
            <a:pPr marL="0" indent="0">
              <a:buNone/>
            </a:pPr>
            <a:r>
              <a:rPr lang="en-US" sz="4000" dirty="0">
                <a:solidFill>
                  <a:srgbClr val="0D1E25"/>
                </a:solidFill>
              </a:rPr>
              <a:t>This is a very powerful paradigm: any task you can find a way to self-supervise can immediately drastically improve your results. </a:t>
            </a:r>
          </a:p>
          <a:p>
            <a:pPr marL="0" indent="0">
              <a:buNone/>
            </a:pPr>
            <a:endParaRPr lang="en-US" sz="4000" dirty="0">
              <a:solidFill>
                <a:srgbClr val="0D1E25"/>
              </a:solidFill>
            </a:endParaRPr>
          </a:p>
          <a:p>
            <a:pPr marL="0" indent="0">
              <a:buNone/>
            </a:pPr>
            <a:r>
              <a:rPr lang="en-US" sz="4000" b="1" dirty="0">
                <a:solidFill>
                  <a:srgbClr val="0D1E25"/>
                </a:solidFill>
              </a:rPr>
              <a:t>Example: </a:t>
            </a:r>
            <a:r>
              <a:rPr lang="en-US" sz="4000" dirty="0">
                <a:solidFill>
                  <a:srgbClr val="0D1E25"/>
                </a:solidFill>
              </a:rPr>
              <a:t>“Language Models Can Teach Themselves to Program Better”</a:t>
            </a:r>
            <a:r>
              <a:rPr lang="en-US" sz="3100" dirty="0">
                <a:solidFill>
                  <a:srgbClr val="0D1E25"/>
                </a:solidFill>
              </a:rPr>
              <a:t>(Test accuracy 21.5% =&gt; 38.2%)</a:t>
            </a:r>
            <a:r>
              <a:rPr lang="en-US" sz="4000" dirty="0">
                <a:solidFill>
                  <a:srgbClr val="0D1E25"/>
                </a:solidFill>
              </a:rPr>
              <a:t> 	</a:t>
            </a:r>
            <a:r>
              <a:rPr lang="en-US" sz="4000" dirty="0">
                <a:solidFill>
                  <a:srgbClr val="025EFF"/>
                </a:solidFill>
                <a:hlinkClick r:id="rId3">
                  <a:extLst>
                    <a:ext uri="{A12FA001-AC4F-418D-AE19-62706E023703}">
                      <ahyp:hlinkClr xmlns:ahyp="http://schemas.microsoft.com/office/drawing/2018/hyperlinkcolor" val="tx"/>
                    </a:ext>
                  </a:extLst>
                </a:hlinkClick>
              </a:rPr>
              <a:t>https://arxiv.org/abs/2207.14502</a:t>
            </a:r>
            <a:endParaRPr lang="en-US" sz="4000" dirty="0">
              <a:solidFill>
                <a:srgbClr val="025EFF"/>
              </a:solidFill>
            </a:endParaRPr>
          </a:p>
          <a:p>
            <a:pPr marL="0" indent="0">
              <a:buNone/>
            </a:pPr>
            <a:endParaRPr lang="en-US" sz="4000" dirty="0">
              <a:solidFill>
                <a:srgbClr val="0D1E25"/>
              </a:solidFill>
            </a:endParaRPr>
          </a:p>
          <a:p>
            <a:pPr marL="0" indent="0">
              <a:buNone/>
            </a:pPr>
            <a:r>
              <a:rPr lang="en-US" sz="4000" dirty="0">
                <a:solidFill>
                  <a:srgbClr val="0D1E25"/>
                </a:solidFill>
              </a:rPr>
              <a:t>Active research with different learning tasks besides </a:t>
            </a:r>
          </a:p>
          <a:p>
            <a:pPr>
              <a:buClr>
                <a:srgbClr val="025EFF"/>
              </a:buClr>
              <a:buSzPct val="100000"/>
            </a:pPr>
            <a:r>
              <a:rPr lang="en-US" sz="4000" dirty="0">
                <a:solidFill>
                  <a:srgbClr val="0D1E25"/>
                </a:solidFill>
              </a:rPr>
              <a:t>Word level</a:t>
            </a:r>
          </a:p>
          <a:p>
            <a:pPr lvl="1">
              <a:buClr>
                <a:srgbClr val="025EFF"/>
              </a:buClr>
              <a:buSzPct val="100000"/>
            </a:pPr>
            <a:r>
              <a:rPr lang="en-US" sz="3600" dirty="0">
                <a:solidFill>
                  <a:srgbClr val="0D1E25"/>
                </a:solidFill>
              </a:rPr>
              <a:t>Autoregressive models (left-to-right)</a:t>
            </a:r>
          </a:p>
          <a:p>
            <a:pPr lvl="1">
              <a:buClr>
                <a:srgbClr val="025EFF"/>
              </a:buClr>
              <a:buSzPct val="100000"/>
            </a:pPr>
            <a:r>
              <a:rPr lang="en-US" sz="3600" dirty="0">
                <a:solidFill>
                  <a:srgbClr val="0D1E25"/>
                </a:solidFill>
              </a:rPr>
              <a:t>Cloze task (fill in the blank)</a:t>
            </a:r>
          </a:p>
          <a:p>
            <a:pPr lvl="1">
              <a:buClr>
                <a:srgbClr val="025EFF"/>
              </a:buClr>
              <a:buSzPct val="100000"/>
            </a:pPr>
            <a:r>
              <a:rPr lang="en-US" sz="3600" dirty="0">
                <a:solidFill>
                  <a:srgbClr val="0D1E25"/>
                </a:solidFill>
              </a:rPr>
              <a:t>Masked language modelling (BERT) – fixed per token, with replacement</a:t>
            </a:r>
          </a:p>
          <a:p>
            <a:pPr lvl="1">
              <a:buClr>
                <a:srgbClr val="025EFF"/>
              </a:buClr>
              <a:buSzPct val="100000"/>
            </a:pPr>
            <a:r>
              <a:rPr lang="en-US" sz="3600" dirty="0">
                <a:solidFill>
                  <a:srgbClr val="0D1E25"/>
                </a:solidFill>
              </a:rPr>
              <a:t>Dynamic masking (</a:t>
            </a:r>
            <a:r>
              <a:rPr lang="en-US" sz="3600" dirty="0" err="1">
                <a:solidFill>
                  <a:srgbClr val="0D1E25"/>
                </a:solidFill>
              </a:rPr>
              <a:t>RoBERTa</a:t>
            </a:r>
            <a:r>
              <a:rPr lang="en-US" sz="3600" dirty="0">
                <a:solidFill>
                  <a:srgbClr val="0D1E25"/>
                </a:solidFill>
              </a:rPr>
              <a:t>) – changes per token</a:t>
            </a:r>
          </a:p>
          <a:p>
            <a:pPr lvl="1">
              <a:buClr>
                <a:srgbClr val="025EFF"/>
              </a:buClr>
              <a:buSzPct val="100000"/>
            </a:pPr>
            <a:r>
              <a:rPr lang="en-US" sz="3600" dirty="0">
                <a:solidFill>
                  <a:srgbClr val="0D1E25"/>
                </a:solidFill>
              </a:rPr>
              <a:t>Word permutation + masking (</a:t>
            </a:r>
            <a:r>
              <a:rPr lang="en-US" sz="3600" dirty="0" err="1">
                <a:solidFill>
                  <a:srgbClr val="0D1E25"/>
                </a:solidFill>
              </a:rPr>
              <a:t>XLNet</a:t>
            </a:r>
            <a:r>
              <a:rPr lang="en-US" sz="3600" dirty="0">
                <a:solidFill>
                  <a:srgbClr val="0D1E25"/>
                </a:solidFill>
              </a:rPr>
              <a:t>)</a:t>
            </a:r>
          </a:p>
          <a:p>
            <a:pPr lvl="1">
              <a:buClr>
                <a:srgbClr val="025EFF"/>
              </a:buClr>
              <a:buSzPct val="100000"/>
            </a:pPr>
            <a:r>
              <a:rPr lang="en-US" sz="3600" dirty="0">
                <a:solidFill>
                  <a:srgbClr val="0D1E25"/>
                </a:solidFill>
              </a:rPr>
              <a:t>Mask a span of k tokens (BART)</a:t>
            </a:r>
          </a:p>
          <a:p>
            <a:pPr>
              <a:buClr>
                <a:srgbClr val="025EFF"/>
              </a:buClr>
              <a:buSzPct val="100000"/>
            </a:pPr>
            <a:r>
              <a:rPr lang="en-US" sz="4000" dirty="0">
                <a:solidFill>
                  <a:srgbClr val="0D1E25"/>
                </a:solidFill>
              </a:rPr>
              <a:t>Sentence or chunk level</a:t>
            </a:r>
          </a:p>
          <a:p>
            <a:pPr lvl="1">
              <a:buClr>
                <a:srgbClr val="025EFF"/>
              </a:buClr>
              <a:buSzPct val="100000"/>
            </a:pPr>
            <a:r>
              <a:rPr lang="en-US" sz="3600" dirty="0">
                <a:solidFill>
                  <a:srgbClr val="0D1E25"/>
                </a:solidFill>
              </a:rPr>
              <a:t>Next sentence prediction (BERT) – same doc or not</a:t>
            </a:r>
          </a:p>
          <a:p>
            <a:pPr lvl="1">
              <a:buClr>
                <a:srgbClr val="025EFF"/>
              </a:buClr>
              <a:buSzPct val="100000"/>
            </a:pPr>
            <a:r>
              <a:rPr lang="en-US" sz="3600" dirty="0">
                <a:solidFill>
                  <a:srgbClr val="0D1E25"/>
                </a:solidFill>
              </a:rPr>
              <a:t>Sentence order prediction A&gt;B or B&gt;A (ALBERT)</a:t>
            </a:r>
          </a:p>
          <a:p>
            <a:pPr lvl="1">
              <a:buClr>
                <a:srgbClr val="025EFF"/>
              </a:buClr>
              <a:buSzPct val="100000"/>
            </a:pPr>
            <a:r>
              <a:rPr lang="en-US" sz="3600" dirty="0">
                <a:solidFill>
                  <a:srgbClr val="0D1E25"/>
                </a:solidFill>
              </a:rPr>
              <a:t>Segment-pair prediction (</a:t>
            </a:r>
            <a:r>
              <a:rPr lang="en-US" sz="3600" dirty="0" err="1">
                <a:solidFill>
                  <a:srgbClr val="0D1E25"/>
                </a:solidFill>
              </a:rPr>
              <a:t>RoBERTa</a:t>
            </a:r>
            <a:r>
              <a:rPr lang="en-US" sz="3600" dirty="0">
                <a:solidFill>
                  <a:srgbClr val="0D1E25"/>
                </a:solidFill>
              </a:rPr>
              <a:t>) </a:t>
            </a:r>
          </a:p>
          <a:p>
            <a:pPr lvl="1">
              <a:buClr>
                <a:srgbClr val="025EFF"/>
              </a:buClr>
              <a:buSzPct val="100000"/>
            </a:pPr>
            <a:endParaRPr lang="en-US" sz="3600" dirty="0">
              <a:solidFill>
                <a:srgbClr val="0D1E25"/>
              </a:solidFill>
            </a:endParaRPr>
          </a:p>
          <a:p>
            <a:pPr marL="482600" lvl="1" indent="0">
              <a:buClr>
                <a:srgbClr val="025EFF"/>
              </a:buClr>
              <a:buSzPct val="100000"/>
              <a:buNone/>
            </a:pPr>
            <a:endParaRPr lang="en-US" sz="3600" dirty="0">
              <a:solidFill>
                <a:srgbClr val="0D1E25"/>
              </a:solidFill>
            </a:endParaRPr>
          </a:p>
          <a:p>
            <a:pPr>
              <a:buClr>
                <a:srgbClr val="025EFF"/>
              </a:buClr>
              <a:buSzPct val="100000"/>
            </a:pPr>
            <a:endParaRPr lang="en-US" sz="4000" dirty="0">
              <a:solidFill>
                <a:srgbClr val="0D1E25"/>
              </a:solidFill>
            </a:endParaRPr>
          </a:p>
          <a:p>
            <a:pPr>
              <a:buClr>
                <a:srgbClr val="025EFF"/>
              </a:buClr>
              <a:buSzPct val="100000"/>
            </a:pPr>
            <a:endParaRPr lang="en-US" sz="4000" dirty="0">
              <a:solidFill>
                <a:srgbClr val="0D1E25"/>
              </a:solidFill>
            </a:endParaRPr>
          </a:p>
        </p:txBody>
      </p:sp>
      <p:sp>
        <p:nvSpPr>
          <p:cNvPr id="4" name="Text Placeholder 3">
            <a:extLst>
              <a:ext uri="{FF2B5EF4-FFF2-40B4-BE49-F238E27FC236}">
                <a16:creationId xmlns:a16="http://schemas.microsoft.com/office/drawing/2014/main" id="{6EB89FF4-38F1-4F13-9690-272269CC9263}"/>
              </a:ext>
            </a:extLst>
          </p:cNvPr>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5846622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DB34-DA1F-4662-9FBA-ADC15C5299F6}"/>
              </a:ext>
            </a:extLst>
          </p:cNvPr>
          <p:cNvSpPr>
            <a:spLocks noGrp="1"/>
          </p:cNvSpPr>
          <p:nvPr>
            <p:ph type="title"/>
          </p:nvPr>
        </p:nvSpPr>
        <p:spPr>
          <a:xfrm>
            <a:off x="1676400" y="3317827"/>
            <a:ext cx="21031200" cy="4102200"/>
          </a:xfrm>
        </p:spPr>
        <p:txBody>
          <a:bodyPr/>
          <a:lstStyle/>
          <a:p>
            <a:r>
              <a:rPr lang="en-US" dirty="0"/>
              <a:t>TRANSFER LEARNING</a:t>
            </a:r>
          </a:p>
        </p:txBody>
      </p:sp>
    </p:spTree>
    <p:extLst>
      <p:ext uri="{BB962C8B-B14F-4D97-AF65-F5344CB8AC3E}">
        <p14:creationId xmlns:p14="http://schemas.microsoft.com/office/powerpoint/2010/main" val="27874462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413A-19D5-47A1-B54F-3A69946D374B}"/>
              </a:ext>
            </a:extLst>
          </p:cNvPr>
          <p:cNvSpPr>
            <a:spLocks noGrp="1"/>
          </p:cNvSpPr>
          <p:nvPr>
            <p:ph type="title"/>
          </p:nvPr>
        </p:nvSpPr>
        <p:spPr/>
        <p:txBody>
          <a:bodyPr/>
          <a:lstStyle/>
          <a:p>
            <a:r>
              <a:rPr lang="en-US" dirty="0"/>
              <a:t>LEVELS OF PRETRAINING</a:t>
            </a:r>
          </a:p>
        </p:txBody>
      </p:sp>
      <p:sp>
        <p:nvSpPr>
          <p:cNvPr id="4" name="Text Placeholder 2">
            <a:extLst>
              <a:ext uri="{FF2B5EF4-FFF2-40B4-BE49-F238E27FC236}">
                <a16:creationId xmlns:a16="http://schemas.microsoft.com/office/drawing/2014/main" id="{EBC14682-699D-476D-B775-51247CC51865}"/>
              </a:ext>
            </a:extLst>
          </p:cNvPr>
          <p:cNvSpPr txBox="1">
            <a:spLocks/>
          </p:cNvSpPr>
          <p:nvPr/>
        </p:nvSpPr>
        <p:spPr>
          <a:xfrm>
            <a:off x="1602430" y="3604400"/>
            <a:ext cx="21179139" cy="8341794"/>
          </a:xfrm>
          <a:prstGeom prst="rect">
            <a:avLst/>
          </a:prstGeom>
        </p:spPr>
        <p:txBody>
          <a:bodyPr vert="horz" lIns="182880" tIns="182880" rIns="182880" bIns="182880" rtlCol="0">
            <a:normAutofit/>
          </a:bodyPr>
          <a:lstStyle>
            <a:lvl1pPr marL="457200" indent="-457200" algn="l" defTabSz="1828800" rtl="0" eaLnBrk="1" latinLnBrk="0" hangingPunct="1">
              <a:lnSpc>
                <a:spcPct val="90000"/>
              </a:lnSpc>
              <a:spcBef>
                <a:spcPts val="2000"/>
              </a:spcBef>
              <a:buClr>
                <a:srgbClr val="FFDE59"/>
              </a:buClr>
              <a:buFont typeface="Arial" panose="020B0604020202020204" pitchFamily="34" charset="0"/>
              <a:buChar char="•"/>
              <a:defRPr sz="5600" kern="1200">
                <a:solidFill>
                  <a:schemeClr val="bg1"/>
                </a:solidFill>
                <a:latin typeface="Poppins" panose="00000500000000000000" pitchFamily="2" charset="0"/>
                <a:ea typeface="+mn-ea"/>
                <a:cs typeface="Poppins" panose="00000500000000000000" pitchFamily="2" charset="0"/>
              </a:defRPr>
            </a:lvl1pPr>
            <a:lvl2pPr marL="1371600" indent="-457200" algn="l" defTabSz="1828800" rtl="0" eaLnBrk="1" latinLnBrk="0" hangingPunct="1">
              <a:lnSpc>
                <a:spcPct val="90000"/>
              </a:lnSpc>
              <a:spcBef>
                <a:spcPts val="1000"/>
              </a:spcBef>
              <a:buClr>
                <a:srgbClr val="FFDE59"/>
              </a:buClr>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2286000" indent="-457200" algn="l" defTabSz="1828800" rtl="0" eaLnBrk="1" latinLnBrk="0" hangingPunct="1">
              <a:lnSpc>
                <a:spcPct val="90000"/>
              </a:lnSpc>
              <a:spcBef>
                <a:spcPts val="1000"/>
              </a:spcBef>
              <a:buClr>
                <a:srgbClr val="FFDE59"/>
              </a:buClr>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3200400" indent="-457200" algn="l" defTabSz="1828800" rtl="0" eaLnBrk="1" latinLnBrk="0" hangingPunct="1">
              <a:lnSpc>
                <a:spcPct val="90000"/>
              </a:lnSpc>
              <a:spcBef>
                <a:spcPts val="1000"/>
              </a:spcBef>
              <a:buClr>
                <a:srgbClr val="FFDE59"/>
              </a:buClr>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4114800" indent="-457200" algn="l" defTabSz="1828800" rtl="0" eaLnBrk="1" latinLnBrk="0" hangingPunct="1">
              <a:lnSpc>
                <a:spcPct val="90000"/>
              </a:lnSpc>
              <a:spcBef>
                <a:spcPts val="1000"/>
              </a:spcBef>
              <a:buClr>
                <a:srgbClr val="FFDE59"/>
              </a:buClr>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42950" indent="-742950">
              <a:buClr>
                <a:srgbClr val="025EFF"/>
              </a:buClr>
              <a:buFont typeface="+mj-lt"/>
              <a:buAutoNum type="arabicPeriod"/>
            </a:pPr>
            <a:r>
              <a:rPr lang="en-US" sz="5400" dirty="0">
                <a:solidFill>
                  <a:srgbClr val="0D1E25"/>
                </a:solidFill>
              </a:rPr>
              <a:t>Train from scratch </a:t>
            </a:r>
          </a:p>
          <a:p>
            <a:pPr marL="742950" indent="-742950">
              <a:buClr>
                <a:srgbClr val="025EFF"/>
              </a:buClr>
              <a:buFont typeface="+mj-lt"/>
              <a:buAutoNum type="arabicPeriod"/>
            </a:pPr>
            <a:r>
              <a:rPr lang="en-US" sz="5400" dirty="0">
                <a:solidFill>
                  <a:srgbClr val="0D1E25"/>
                </a:solidFill>
              </a:rPr>
              <a:t>Feature-based: Train new model on embeddings </a:t>
            </a:r>
          </a:p>
          <a:p>
            <a:pPr marL="742950" indent="-742950">
              <a:buClr>
                <a:srgbClr val="025EFF"/>
              </a:buClr>
              <a:buFont typeface="+mj-lt"/>
              <a:buAutoNum type="arabicPeriod"/>
            </a:pPr>
            <a:r>
              <a:rPr lang="en-US" sz="5400" dirty="0">
                <a:solidFill>
                  <a:srgbClr val="0D1E25"/>
                </a:solidFill>
              </a:rPr>
              <a:t>Finetuning I: Freeze all but output layer weights </a:t>
            </a:r>
          </a:p>
          <a:p>
            <a:pPr marL="742950" indent="-742950">
              <a:buClr>
                <a:srgbClr val="025EFF"/>
              </a:buClr>
              <a:buFont typeface="+mj-lt"/>
              <a:buAutoNum type="arabicPeriod"/>
            </a:pPr>
            <a:r>
              <a:rPr lang="en-US" sz="5400" dirty="0">
                <a:solidFill>
                  <a:srgbClr val="0D1E25"/>
                </a:solidFill>
              </a:rPr>
              <a:t>Finetuning II: Update all weights </a:t>
            </a:r>
          </a:p>
          <a:p>
            <a:pPr marL="742950" indent="-742950">
              <a:buClr>
                <a:srgbClr val="025EFF"/>
              </a:buClr>
              <a:buFont typeface="+mj-lt"/>
              <a:buAutoNum type="arabicPeriod"/>
            </a:pPr>
            <a:r>
              <a:rPr lang="en-US" sz="5400" dirty="0">
                <a:solidFill>
                  <a:srgbClr val="0D1E25"/>
                </a:solidFill>
              </a:rPr>
              <a:t>Zero-shot learning </a:t>
            </a:r>
          </a:p>
          <a:p>
            <a:pPr marL="742950" indent="-742950">
              <a:buClr>
                <a:srgbClr val="025EFF"/>
              </a:buClr>
              <a:buFont typeface="+mj-lt"/>
              <a:buAutoNum type="arabicPeriod"/>
            </a:pPr>
            <a:r>
              <a:rPr lang="en-US" sz="5400" dirty="0">
                <a:solidFill>
                  <a:srgbClr val="0D1E25"/>
                </a:solidFill>
              </a:rPr>
              <a:t>Few-shot learning</a:t>
            </a:r>
          </a:p>
          <a:p>
            <a:pPr marL="742950" indent="-742950">
              <a:buClr>
                <a:srgbClr val="025EFF"/>
              </a:buClr>
              <a:buFont typeface="+mj-lt"/>
              <a:buAutoNum type="arabicPeriod"/>
            </a:pPr>
            <a:r>
              <a:rPr lang="en-US" sz="5400" dirty="0">
                <a:solidFill>
                  <a:srgbClr val="0D1E25"/>
                </a:solidFill>
              </a:rPr>
              <a:t>RAG</a:t>
            </a:r>
          </a:p>
          <a:p>
            <a:pPr marL="0" indent="0">
              <a:buFont typeface="Arial" panose="020B0604020202020204" pitchFamily="34" charset="0"/>
              <a:buNone/>
            </a:pPr>
            <a:endParaRPr lang="en-US" sz="5400" dirty="0">
              <a:solidFill>
                <a:srgbClr val="0D1E25"/>
              </a:solidFill>
            </a:endParaRPr>
          </a:p>
        </p:txBody>
      </p:sp>
    </p:spTree>
    <p:extLst>
      <p:ext uri="{BB962C8B-B14F-4D97-AF65-F5344CB8AC3E}">
        <p14:creationId xmlns:p14="http://schemas.microsoft.com/office/powerpoint/2010/main" val="10195314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81B4-B00E-4712-B06B-CED8AFA5D342}"/>
              </a:ext>
            </a:extLst>
          </p:cNvPr>
          <p:cNvSpPr>
            <a:spLocks noGrp="1"/>
          </p:cNvSpPr>
          <p:nvPr>
            <p:ph type="title"/>
          </p:nvPr>
        </p:nvSpPr>
        <p:spPr>
          <a:xfrm>
            <a:off x="514459" y="639436"/>
            <a:ext cx="23230444" cy="1432188"/>
          </a:xfrm>
        </p:spPr>
        <p:txBody>
          <a:bodyPr>
            <a:noAutofit/>
          </a:bodyPr>
          <a:lstStyle/>
          <a:p>
            <a:r>
              <a:rPr lang="en-US" sz="6600" dirty="0"/>
              <a:t>3. FINETUNING I: Freeze all but output layer weights</a:t>
            </a:r>
          </a:p>
        </p:txBody>
      </p:sp>
      <p:sp>
        <p:nvSpPr>
          <p:cNvPr id="4" name="Text Placeholder 3">
            <a:extLst>
              <a:ext uri="{FF2B5EF4-FFF2-40B4-BE49-F238E27FC236}">
                <a16:creationId xmlns:a16="http://schemas.microsoft.com/office/drawing/2014/main" id="{BEF1D5B3-FD1D-4DB6-A13B-85786736A6A2}"/>
              </a:ext>
            </a:extLst>
          </p:cNvPr>
          <p:cNvSpPr>
            <a:spLocks noGrp="1"/>
          </p:cNvSpPr>
          <p:nvPr>
            <p:ph type="body" idx="2"/>
          </p:nvPr>
        </p:nvSpPr>
        <p:spPr/>
        <p:txBody>
          <a:bodyPr>
            <a:normAutofit/>
          </a:bodyPr>
          <a:lstStyle/>
          <a:p>
            <a:r>
              <a:rPr lang="en-US" sz="3600" dirty="0">
                <a:solidFill>
                  <a:srgbClr val="002F9F"/>
                </a:solidFill>
              </a:rPr>
              <a:t>More accurate and fast. Not super flexible</a:t>
            </a:r>
          </a:p>
        </p:txBody>
      </p:sp>
      <p:sp>
        <p:nvSpPr>
          <p:cNvPr id="5" name="TextBox 4">
            <a:extLst>
              <a:ext uri="{FF2B5EF4-FFF2-40B4-BE49-F238E27FC236}">
                <a16:creationId xmlns:a16="http://schemas.microsoft.com/office/drawing/2014/main" id="{8AA0D5CF-AE7D-4FED-AF62-F51364991B48}"/>
              </a:ext>
            </a:extLst>
          </p:cNvPr>
          <p:cNvSpPr txBox="1"/>
          <p:nvPr/>
        </p:nvSpPr>
        <p:spPr>
          <a:xfrm>
            <a:off x="18514142" y="12864754"/>
            <a:ext cx="5869858" cy="584775"/>
          </a:xfrm>
          <a:prstGeom prst="rect">
            <a:avLst/>
          </a:prstGeom>
          <a:solidFill>
            <a:schemeClr val="bg1"/>
          </a:solidFill>
        </p:spPr>
        <p:txBody>
          <a:bodyPr wrap="square" rtlCol="0">
            <a:spAutoFit/>
          </a:bodyPr>
          <a:lstStyle/>
          <a:p>
            <a:r>
              <a:rPr lang="en-BE" sz="3200" i="1" dirty="0">
                <a:solidFill>
                  <a:srgbClr val="025EFF"/>
                </a:solidFill>
                <a:latin typeface="Poppins" panose="00000500000000000000" pitchFamily="2" charset="0"/>
                <a:cs typeface="Poppins" panose="00000500000000000000" pitchFamily="2" charset="0"/>
              </a:rPr>
              <a:t>Source:</a:t>
            </a:r>
            <a:r>
              <a:rPr lang="en-BE" sz="3200" i="1" dirty="0">
                <a:solidFill>
                  <a:srgbClr val="025EFF"/>
                </a:solidFill>
                <a:latin typeface="Poppins" panose="00000500000000000000" pitchFamily="2" charset="0"/>
                <a:cs typeface="Poppins" panose="00000500000000000000" pitchFamily="2" charset="0"/>
                <a:hlinkClick r:id="rId2">
                  <a:extLst>
                    <a:ext uri="{A12FA001-AC4F-418D-AE19-62706E023703}">
                      <ahyp:hlinkClr xmlns:ahyp="http://schemas.microsoft.com/office/drawing/2018/hyperlinkcolor" val="tx"/>
                    </a:ext>
                  </a:extLst>
                </a:hlinkClick>
              </a:rPr>
              <a:t> Sebastian Raschka</a:t>
            </a:r>
            <a:endParaRPr lang="en-BE" sz="3200" i="1" dirty="0">
              <a:solidFill>
                <a:srgbClr val="025EFF"/>
              </a:solidFill>
              <a:latin typeface="Poppins" panose="00000500000000000000" pitchFamily="2" charset="0"/>
              <a:cs typeface="Poppins" panose="00000500000000000000" pitchFamily="2" charset="0"/>
            </a:endParaRPr>
          </a:p>
        </p:txBody>
      </p:sp>
      <p:pic>
        <p:nvPicPr>
          <p:cNvPr id="7" name="Picture 2" descr="Image">
            <a:extLst>
              <a:ext uri="{FF2B5EF4-FFF2-40B4-BE49-F238E27FC236}">
                <a16:creationId xmlns:a16="http://schemas.microsoft.com/office/drawing/2014/main" id="{168C5234-375D-44B6-BED8-148745512F35}"/>
              </a:ext>
            </a:extLst>
          </p:cNvPr>
          <p:cNvPicPr>
            <a:picLocks noChangeArrowheads="1"/>
          </p:cNvPicPr>
          <p:nvPr/>
        </p:nvPicPr>
        <p:blipFill rotWithShape="1">
          <a:blip r:embed="rId3">
            <a:extLst>
              <a:ext uri="{28A0092B-C50C-407E-A947-70E740481C1C}">
                <a14:useLocalDpi xmlns:a14="http://schemas.microsoft.com/office/drawing/2010/main" val="0"/>
              </a:ext>
            </a:extLst>
          </a:blip>
          <a:srcRect t="6615" r="1805" b="10474"/>
          <a:stretch/>
        </p:blipFill>
        <p:spPr bwMode="auto">
          <a:xfrm>
            <a:off x="1887841" y="4298237"/>
            <a:ext cx="20610576" cy="743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7400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a:extLst>
              <a:ext uri="{FF2B5EF4-FFF2-40B4-BE49-F238E27FC236}">
                <a16:creationId xmlns:a16="http://schemas.microsoft.com/office/drawing/2014/main" id="{72384C5C-A6BD-487C-B71F-6E98168F99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17" b="18158"/>
          <a:stretch/>
        </p:blipFill>
        <p:spPr bwMode="auto">
          <a:xfrm>
            <a:off x="1885583" y="4298236"/>
            <a:ext cx="20610576" cy="74119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C481B4-B00E-4712-B06B-CED8AFA5D342}"/>
              </a:ext>
            </a:extLst>
          </p:cNvPr>
          <p:cNvSpPr>
            <a:spLocks noGrp="1"/>
          </p:cNvSpPr>
          <p:nvPr>
            <p:ph type="title"/>
          </p:nvPr>
        </p:nvSpPr>
        <p:spPr>
          <a:xfrm>
            <a:off x="514459" y="639436"/>
            <a:ext cx="23230444" cy="1432188"/>
          </a:xfrm>
        </p:spPr>
        <p:txBody>
          <a:bodyPr>
            <a:noAutofit/>
          </a:bodyPr>
          <a:lstStyle/>
          <a:p>
            <a:r>
              <a:rPr lang="en-US" sz="6600" dirty="0"/>
              <a:t>4. FINETUNING II: Update all weights</a:t>
            </a:r>
          </a:p>
        </p:txBody>
      </p:sp>
      <p:sp>
        <p:nvSpPr>
          <p:cNvPr id="4" name="Text Placeholder 3">
            <a:extLst>
              <a:ext uri="{FF2B5EF4-FFF2-40B4-BE49-F238E27FC236}">
                <a16:creationId xmlns:a16="http://schemas.microsoft.com/office/drawing/2014/main" id="{BEF1D5B3-FD1D-4DB6-A13B-85786736A6A2}"/>
              </a:ext>
            </a:extLst>
          </p:cNvPr>
          <p:cNvSpPr>
            <a:spLocks noGrp="1"/>
          </p:cNvSpPr>
          <p:nvPr>
            <p:ph type="body" idx="2"/>
          </p:nvPr>
        </p:nvSpPr>
        <p:spPr/>
        <p:txBody>
          <a:bodyPr>
            <a:normAutofit/>
          </a:bodyPr>
          <a:lstStyle/>
          <a:p>
            <a:r>
              <a:rPr lang="en-US" sz="3600" dirty="0">
                <a:solidFill>
                  <a:srgbClr val="002F9F"/>
                </a:solidFill>
              </a:rPr>
              <a:t>Most accurate but slower to train, easier to overfit and more expensive.</a:t>
            </a:r>
          </a:p>
        </p:txBody>
      </p:sp>
      <p:sp>
        <p:nvSpPr>
          <p:cNvPr id="5" name="TextBox 4">
            <a:extLst>
              <a:ext uri="{FF2B5EF4-FFF2-40B4-BE49-F238E27FC236}">
                <a16:creationId xmlns:a16="http://schemas.microsoft.com/office/drawing/2014/main" id="{8AA0D5CF-AE7D-4FED-AF62-F51364991B48}"/>
              </a:ext>
            </a:extLst>
          </p:cNvPr>
          <p:cNvSpPr txBox="1"/>
          <p:nvPr/>
        </p:nvSpPr>
        <p:spPr>
          <a:xfrm>
            <a:off x="18514142" y="12864754"/>
            <a:ext cx="5869858" cy="584775"/>
          </a:xfrm>
          <a:prstGeom prst="rect">
            <a:avLst/>
          </a:prstGeom>
          <a:solidFill>
            <a:schemeClr val="bg1"/>
          </a:solidFill>
        </p:spPr>
        <p:txBody>
          <a:bodyPr wrap="square" rtlCol="0">
            <a:spAutoFit/>
          </a:bodyPr>
          <a:lstStyle/>
          <a:p>
            <a:r>
              <a:rPr lang="en-BE" sz="3200" i="1" dirty="0">
                <a:solidFill>
                  <a:srgbClr val="025EFF"/>
                </a:solidFill>
                <a:latin typeface="Poppins" panose="00000500000000000000" pitchFamily="2" charset="0"/>
                <a:cs typeface="Poppins" panose="00000500000000000000" pitchFamily="2" charset="0"/>
              </a:rPr>
              <a:t>Source:</a:t>
            </a:r>
            <a:r>
              <a:rPr lang="en-BE" sz="3200" i="1" dirty="0">
                <a:solidFill>
                  <a:srgbClr val="025EFF"/>
                </a:solidFill>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 Sebastian Raschka</a:t>
            </a:r>
            <a:endParaRPr lang="en-BE" sz="3200" i="1" dirty="0">
              <a:solidFill>
                <a:srgbClr val="025EFF"/>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6840535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80A7-9F9D-485E-91A7-B68A0F489DE7}"/>
              </a:ext>
            </a:extLst>
          </p:cNvPr>
          <p:cNvSpPr>
            <a:spLocks noGrp="1"/>
          </p:cNvSpPr>
          <p:nvPr>
            <p:ph type="title"/>
          </p:nvPr>
        </p:nvSpPr>
        <p:spPr/>
        <p:txBody>
          <a:bodyPr/>
          <a:lstStyle/>
          <a:p>
            <a:r>
              <a:rPr lang="en-US" dirty="0"/>
              <a:t>Using transformer architectures</a:t>
            </a:r>
          </a:p>
        </p:txBody>
      </p:sp>
      <p:sp>
        <p:nvSpPr>
          <p:cNvPr id="3" name="Text Placeholder 2">
            <a:extLst>
              <a:ext uri="{FF2B5EF4-FFF2-40B4-BE49-F238E27FC236}">
                <a16:creationId xmlns:a16="http://schemas.microsoft.com/office/drawing/2014/main" id="{A463A5E9-C9D9-4D35-B92F-EF698DF8A6A1}"/>
              </a:ext>
            </a:extLst>
          </p:cNvPr>
          <p:cNvSpPr>
            <a:spLocks noGrp="1"/>
          </p:cNvSpPr>
          <p:nvPr>
            <p:ph type="body" idx="1"/>
          </p:nvPr>
        </p:nvSpPr>
        <p:spPr>
          <a:xfrm>
            <a:off x="1997242" y="2930131"/>
            <a:ext cx="11327506" cy="9425314"/>
          </a:xfrm>
        </p:spPr>
        <p:txBody>
          <a:bodyPr>
            <a:normAutofit/>
          </a:bodyPr>
          <a:lstStyle/>
          <a:p>
            <a:pPr marL="0" indent="0">
              <a:buNone/>
            </a:pPr>
            <a:r>
              <a:rPr lang="en-US" sz="4400" b="1" dirty="0">
                <a:solidFill>
                  <a:srgbClr val="002F9F"/>
                </a:solidFill>
              </a:rPr>
              <a:t>Task specific heads</a:t>
            </a:r>
            <a:br>
              <a:rPr lang="en-US" sz="4400" dirty="0">
                <a:solidFill>
                  <a:srgbClr val="0D1E25"/>
                </a:solidFill>
              </a:rPr>
            </a:br>
            <a:endParaRPr lang="en-US" sz="4400" dirty="0">
              <a:solidFill>
                <a:srgbClr val="0D1E25"/>
              </a:solidFill>
            </a:endParaRPr>
          </a:p>
          <a:p>
            <a:pPr>
              <a:buClr>
                <a:srgbClr val="025EFF"/>
              </a:buClr>
              <a:buSzPct val="100000"/>
            </a:pPr>
            <a:r>
              <a:rPr lang="en-US" sz="4400" dirty="0">
                <a:solidFill>
                  <a:srgbClr val="0D1E25"/>
                </a:solidFill>
              </a:rPr>
              <a:t>Classification</a:t>
            </a:r>
          </a:p>
          <a:p>
            <a:pPr>
              <a:buClr>
                <a:srgbClr val="025EFF"/>
              </a:buClr>
              <a:buSzPct val="100000"/>
            </a:pPr>
            <a:r>
              <a:rPr lang="en-US" sz="4400" dirty="0">
                <a:solidFill>
                  <a:srgbClr val="0D1E25"/>
                </a:solidFill>
              </a:rPr>
              <a:t>NER which is token classification</a:t>
            </a:r>
          </a:p>
          <a:p>
            <a:pPr>
              <a:buClr>
                <a:srgbClr val="025EFF"/>
              </a:buClr>
              <a:buSzPct val="100000"/>
            </a:pPr>
            <a:r>
              <a:rPr lang="en-US" sz="4400" dirty="0">
                <a:solidFill>
                  <a:srgbClr val="0D1E25"/>
                </a:solidFill>
              </a:rPr>
              <a:t>Text generation</a:t>
            </a:r>
          </a:p>
          <a:p>
            <a:pPr>
              <a:buClr>
                <a:srgbClr val="025EFF"/>
              </a:buClr>
              <a:buSzPct val="100000"/>
            </a:pPr>
            <a:r>
              <a:rPr lang="en-US" sz="4400" dirty="0">
                <a:solidFill>
                  <a:srgbClr val="0D1E25"/>
                </a:solidFill>
              </a:rPr>
              <a:t>Relation extraction</a:t>
            </a:r>
          </a:p>
          <a:p>
            <a:pPr>
              <a:buClr>
                <a:srgbClr val="025EFF"/>
              </a:buClr>
              <a:buSzPct val="100000"/>
            </a:pPr>
            <a:r>
              <a:rPr lang="en-US" sz="4400" dirty="0">
                <a:solidFill>
                  <a:srgbClr val="0D1E25"/>
                </a:solidFill>
              </a:rPr>
              <a:t>Fill the gap</a:t>
            </a:r>
          </a:p>
          <a:p>
            <a:pPr>
              <a:buClr>
                <a:srgbClr val="025EFF"/>
              </a:buClr>
              <a:buSzPct val="100000"/>
            </a:pPr>
            <a:r>
              <a:rPr lang="en-US" sz="4400" dirty="0">
                <a:solidFill>
                  <a:srgbClr val="0D1E25"/>
                </a:solidFill>
              </a:rPr>
              <a:t>Question answering</a:t>
            </a:r>
          </a:p>
          <a:p>
            <a:pPr>
              <a:buClr>
                <a:srgbClr val="025EFF"/>
              </a:buClr>
              <a:buSzPct val="100000"/>
            </a:pPr>
            <a:r>
              <a:rPr lang="en-US" sz="4400" dirty="0">
                <a:solidFill>
                  <a:srgbClr val="0D1E25"/>
                </a:solidFill>
              </a:rPr>
              <a:t>Entity linking</a:t>
            </a:r>
          </a:p>
          <a:p>
            <a:pPr>
              <a:buClr>
                <a:srgbClr val="025EFF"/>
              </a:buClr>
              <a:buSzPct val="100000"/>
            </a:pPr>
            <a:r>
              <a:rPr lang="en-US" sz="4400" dirty="0">
                <a:solidFill>
                  <a:srgbClr val="0D1E25"/>
                </a:solidFill>
              </a:rPr>
              <a:t>…</a:t>
            </a:r>
          </a:p>
          <a:p>
            <a:pPr marL="0" indent="0">
              <a:buNone/>
            </a:pPr>
            <a:endParaRPr lang="en-US" sz="4400" dirty="0">
              <a:solidFill>
                <a:srgbClr val="0D1E25"/>
              </a:solidFill>
            </a:endParaRPr>
          </a:p>
          <a:p>
            <a:pPr marL="0" indent="0">
              <a:buNone/>
            </a:pPr>
            <a:r>
              <a:rPr lang="en-US" sz="4400" dirty="0">
                <a:solidFill>
                  <a:srgbClr val="0D1E25"/>
                </a:solidFill>
              </a:rPr>
              <a:t>See </a:t>
            </a:r>
            <a:r>
              <a:rPr lang="en-US" sz="4400" dirty="0">
                <a:solidFill>
                  <a:srgbClr val="025EFF"/>
                </a:solidFill>
                <a:hlinkClick r:id="rId2">
                  <a:extLst>
                    <a:ext uri="{A12FA001-AC4F-418D-AE19-62706E023703}">
                      <ahyp:hlinkClr xmlns:ahyp="http://schemas.microsoft.com/office/drawing/2018/hyperlinkcolor" val="tx"/>
                    </a:ext>
                  </a:extLst>
                </a:hlinkClick>
              </a:rPr>
              <a:t>https://huggingface.co/tasks</a:t>
            </a:r>
            <a:endParaRPr lang="en-US" sz="4400" dirty="0">
              <a:solidFill>
                <a:srgbClr val="025EFF"/>
              </a:solidFill>
            </a:endParaRPr>
          </a:p>
        </p:txBody>
      </p:sp>
    </p:spTree>
    <p:extLst>
      <p:ext uri="{BB962C8B-B14F-4D97-AF65-F5344CB8AC3E}">
        <p14:creationId xmlns:p14="http://schemas.microsoft.com/office/powerpoint/2010/main" val="40729432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08C4F1-B0AC-799C-4287-3D1BF77C8C64}"/>
              </a:ext>
            </a:extLst>
          </p:cNvPr>
          <p:cNvPicPr>
            <a:picLocks noChangeAspect="1"/>
          </p:cNvPicPr>
          <p:nvPr/>
        </p:nvPicPr>
        <p:blipFill rotWithShape="1">
          <a:blip r:embed="rId2">
            <a:extLst>
              <a:ext uri="{28A0092B-C50C-407E-A947-70E740481C1C}">
                <a14:useLocalDpi xmlns:a14="http://schemas.microsoft.com/office/drawing/2010/main" val="0"/>
              </a:ext>
            </a:extLst>
          </a:blip>
          <a:srcRect l="10196"/>
          <a:stretch/>
        </p:blipFill>
        <p:spPr>
          <a:xfrm>
            <a:off x="0" y="0"/>
            <a:ext cx="9274396" cy="13716000"/>
          </a:xfrm>
          <a:prstGeom prst="rect">
            <a:avLst/>
          </a:prstGeom>
        </p:spPr>
      </p:pic>
      <p:grpSp>
        <p:nvGrpSpPr>
          <p:cNvPr id="15" name="Group 14">
            <a:extLst>
              <a:ext uri="{FF2B5EF4-FFF2-40B4-BE49-F238E27FC236}">
                <a16:creationId xmlns:a16="http://schemas.microsoft.com/office/drawing/2014/main" id="{F333EA58-F410-B86D-8439-358C9DB021D7}"/>
              </a:ext>
            </a:extLst>
          </p:cNvPr>
          <p:cNvGrpSpPr/>
          <p:nvPr/>
        </p:nvGrpSpPr>
        <p:grpSpPr>
          <a:xfrm>
            <a:off x="11520709" y="4563638"/>
            <a:ext cx="11418852" cy="2308326"/>
            <a:chOff x="5718791" y="117110"/>
            <a:chExt cx="5709426" cy="1154163"/>
          </a:xfrm>
        </p:grpSpPr>
        <p:sp>
          <p:nvSpPr>
            <p:cNvPr id="4" name="TextBox 3">
              <a:extLst>
                <a:ext uri="{FF2B5EF4-FFF2-40B4-BE49-F238E27FC236}">
                  <a16:creationId xmlns:a16="http://schemas.microsoft.com/office/drawing/2014/main" id="{0E0F5E24-87B0-6D5C-CFEB-B7AD69A5A967}"/>
                </a:ext>
              </a:extLst>
            </p:cNvPr>
            <p:cNvSpPr txBox="1"/>
            <p:nvPr/>
          </p:nvSpPr>
          <p:spPr>
            <a:xfrm>
              <a:off x="5718791" y="117110"/>
              <a:ext cx="5352586" cy="96949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r>
                <a:rPr kumimoji="0" lang="en-US" sz="12000" b="1" i="0" u="none" strike="noStrike" kern="0" cap="none" spc="0" normalizeH="0" baseline="0" noProof="0" dirty="0">
                  <a:ln>
                    <a:noFill/>
                  </a:ln>
                  <a:solidFill>
                    <a:srgbClr val="022CFF"/>
                  </a:solidFill>
                  <a:effectLst/>
                  <a:uLnTx/>
                  <a:uFillTx/>
                  <a:latin typeface="Arial"/>
                  <a:ea typeface="+mn-ea"/>
                  <a:cs typeface="Arial"/>
                  <a:sym typeface="Arial"/>
                </a:rPr>
                <a:t>Let’s fine-tune</a:t>
              </a:r>
            </a:p>
          </p:txBody>
        </p:sp>
        <p:sp>
          <p:nvSpPr>
            <p:cNvPr id="9" name="TextBox 8">
              <a:extLst>
                <a:ext uri="{FF2B5EF4-FFF2-40B4-BE49-F238E27FC236}">
                  <a16:creationId xmlns:a16="http://schemas.microsoft.com/office/drawing/2014/main" id="{722E0525-FDD7-FB62-A64F-277010FF252F}"/>
                </a:ext>
              </a:extLst>
            </p:cNvPr>
            <p:cNvSpPr txBox="1"/>
            <p:nvPr/>
          </p:nvSpPr>
          <p:spPr>
            <a:xfrm>
              <a:off x="5718791" y="948107"/>
              <a:ext cx="5709426" cy="323166"/>
            </a:xfrm>
            <a:prstGeom prst="rect">
              <a:avLst/>
            </a:prstGeom>
            <a:noFill/>
          </p:spPr>
          <p:txBody>
            <a:bodyPr wrap="square" rtlCol="0">
              <a:spAutoFit/>
            </a:bodyPr>
            <a:lstStyle/>
            <a:p>
              <a:pPr marL="0" marR="0" lvl="0" indent="0" algn="l" defTabSz="3657600" rtl="0" eaLnBrk="1" fontAlgn="auto" latinLnBrk="0" hangingPunct="1">
                <a:lnSpc>
                  <a:spcPct val="100000"/>
                </a:lnSpc>
                <a:spcBef>
                  <a:spcPts val="0"/>
                </a:spcBef>
                <a:spcAft>
                  <a:spcPts val="0"/>
                </a:spcAft>
                <a:buClr>
                  <a:srgbClr val="000000"/>
                </a:buClr>
                <a:buSzTx/>
                <a:buFontTx/>
                <a:buNone/>
                <a:tabLst/>
                <a:defRPr/>
              </a:pPr>
              <a:endParaRPr kumimoji="0" lang="en-US" sz="3600" b="0" i="0" u="none" strike="noStrike" kern="0" cap="none" spc="0" normalizeH="0" baseline="0" noProof="0" dirty="0">
                <a:ln>
                  <a:noFill/>
                </a:ln>
                <a:solidFill>
                  <a:srgbClr val="EEEEEE">
                    <a:lumMod val="75000"/>
                  </a:srgbClr>
                </a:solidFill>
                <a:effectLst/>
                <a:uLnTx/>
                <a:uFillTx/>
                <a:latin typeface="Roboto Light" charset="0"/>
                <a:ea typeface="Roboto Light" charset="0"/>
                <a:cs typeface="Roboto Light" charset="0"/>
                <a:sym typeface="Arial"/>
              </a:endParaRPr>
            </a:p>
          </p:txBody>
        </p:sp>
      </p:grpSp>
    </p:spTree>
    <p:extLst>
      <p:ext uri="{BB962C8B-B14F-4D97-AF65-F5344CB8AC3E}">
        <p14:creationId xmlns:p14="http://schemas.microsoft.com/office/powerpoint/2010/main" val="112258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9EB8A-F002-4039-914C-07E2A29E96A5}"/>
              </a:ext>
            </a:extLst>
          </p:cNvPr>
          <p:cNvSpPr>
            <a:spLocks noGrp="1"/>
          </p:cNvSpPr>
          <p:nvPr>
            <p:ph type="title"/>
          </p:nvPr>
        </p:nvSpPr>
        <p:spPr/>
        <p:txBody>
          <a:bodyPr/>
          <a:lstStyle/>
          <a:p>
            <a:r>
              <a:rPr lang="en-US" dirty="0"/>
              <a:t>Multi-task models</a:t>
            </a:r>
          </a:p>
        </p:txBody>
      </p:sp>
      <p:sp>
        <p:nvSpPr>
          <p:cNvPr id="3" name="Text Placeholder 2">
            <a:extLst>
              <a:ext uri="{FF2B5EF4-FFF2-40B4-BE49-F238E27FC236}">
                <a16:creationId xmlns:a16="http://schemas.microsoft.com/office/drawing/2014/main" id="{64F54EAE-E68F-4B9C-816C-EC0843175547}"/>
              </a:ext>
            </a:extLst>
          </p:cNvPr>
          <p:cNvSpPr>
            <a:spLocks noGrp="1"/>
          </p:cNvSpPr>
          <p:nvPr>
            <p:ph type="body" idx="1"/>
          </p:nvPr>
        </p:nvSpPr>
        <p:spPr>
          <a:xfrm>
            <a:off x="1762204" y="3535722"/>
            <a:ext cx="20859591" cy="8702675"/>
          </a:xfrm>
        </p:spPr>
        <p:txBody>
          <a:bodyPr>
            <a:normAutofit/>
          </a:bodyPr>
          <a:lstStyle/>
          <a:p>
            <a:pPr marL="742950" lvl="0" indent="-742950">
              <a:lnSpc>
                <a:spcPct val="120000"/>
              </a:lnSpc>
              <a:spcBef>
                <a:spcPts val="0"/>
              </a:spcBef>
              <a:buClr>
                <a:srgbClr val="025EFF"/>
              </a:buClr>
              <a:buSzPct val="100000"/>
              <a:buFont typeface="+mj-lt"/>
              <a:buAutoNum type="arabicPeriod"/>
            </a:pPr>
            <a:endParaRPr lang="en-US" dirty="0">
              <a:solidFill>
                <a:srgbClr val="025EFF"/>
              </a:solidFill>
              <a:ea typeface="Roboto Light"/>
              <a:sym typeface="Roboto Light"/>
            </a:endParaRPr>
          </a:p>
          <a:p>
            <a:pPr marL="0" lvl="0" indent="0">
              <a:lnSpc>
                <a:spcPct val="120000"/>
              </a:lnSpc>
              <a:spcBef>
                <a:spcPts val="0"/>
              </a:spcBef>
              <a:buClr>
                <a:srgbClr val="5E5E5E"/>
              </a:buClr>
              <a:buSzPts val="2600"/>
              <a:buNone/>
            </a:pPr>
            <a:endParaRPr lang="en-US" dirty="0">
              <a:solidFill>
                <a:srgbClr val="0D1E25"/>
              </a:solidFill>
              <a:ea typeface="Roboto Light"/>
              <a:sym typeface="Roboto Light"/>
            </a:endParaRPr>
          </a:p>
          <a:p>
            <a:pPr marL="0" lvl="0" indent="0">
              <a:lnSpc>
                <a:spcPct val="120000"/>
              </a:lnSpc>
              <a:spcBef>
                <a:spcPts val="0"/>
              </a:spcBef>
              <a:buClr>
                <a:srgbClr val="5E5E5E"/>
              </a:buClr>
              <a:buSzPts val="2600"/>
              <a:buNone/>
            </a:pPr>
            <a:r>
              <a:rPr lang="en-US" sz="4000" b="1" dirty="0">
                <a:solidFill>
                  <a:srgbClr val="0D1E25"/>
                </a:solidFill>
                <a:ea typeface="Roboto Light"/>
                <a:sym typeface="Roboto Light"/>
              </a:rPr>
              <a:t>Benefits: </a:t>
            </a:r>
            <a:r>
              <a:rPr lang="en-US" sz="4000" dirty="0">
                <a:solidFill>
                  <a:srgbClr val="0D1E25"/>
                </a:solidFill>
                <a:ea typeface="Roboto Light"/>
                <a:sym typeface="Roboto Light"/>
              </a:rPr>
              <a:t>More accurate with same amount of data due to shared learning and reduced overfitting</a:t>
            </a:r>
          </a:p>
          <a:p>
            <a:pPr marL="0" lvl="0" indent="0">
              <a:lnSpc>
                <a:spcPct val="120000"/>
              </a:lnSpc>
              <a:spcBef>
                <a:spcPts val="0"/>
              </a:spcBef>
              <a:buClr>
                <a:srgbClr val="5E5E5E"/>
              </a:buClr>
              <a:buSzPts val="2600"/>
              <a:buNone/>
            </a:pPr>
            <a:endParaRPr lang="en-US" sz="4000" dirty="0">
              <a:solidFill>
                <a:srgbClr val="0D1E25"/>
              </a:solidFill>
            </a:endParaRPr>
          </a:p>
          <a:p>
            <a:pPr marL="0" lvl="0" indent="0">
              <a:lnSpc>
                <a:spcPct val="120000"/>
              </a:lnSpc>
              <a:spcBef>
                <a:spcPts val="0"/>
              </a:spcBef>
              <a:buClr>
                <a:srgbClr val="5E5E5E"/>
              </a:buClr>
              <a:buSzPts val="2600"/>
              <a:buNone/>
            </a:pPr>
            <a:r>
              <a:rPr lang="en-US" sz="4000" b="1" dirty="0">
                <a:solidFill>
                  <a:srgbClr val="0D1E25"/>
                </a:solidFill>
                <a:ea typeface="Roboto Light"/>
                <a:sym typeface="Roboto Light"/>
              </a:rPr>
              <a:t>Downsides:</a:t>
            </a:r>
            <a:r>
              <a:rPr lang="en-US" sz="4000" dirty="0">
                <a:solidFill>
                  <a:srgbClr val="0D1E25"/>
                </a:solidFill>
                <a:ea typeface="Roboto Light"/>
                <a:sym typeface="Roboto Light"/>
              </a:rPr>
              <a:t> Harder to model since you need a bunch of custom code and have good trade-offs between loss functions </a:t>
            </a:r>
          </a:p>
          <a:p>
            <a:pPr marL="0" lvl="0" indent="0">
              <a:lnSpc>
                <a:spcPct val="120000"/>
              </a:lnSpc>
              <a:spcBef>
                <a:spcPts val="0"/>
              </a:spcBef>
              <a:buClr>
                <a:srgbClr val="5E5E5E"/>
              </a:buClr>
              <a:buSzPts val="2600"/>
              <a:buNone/>
            </a:pPr>
            <a:endParaRPr lang="en-US" sz="4000" dirty="0">
              <a:solidFill>
                <a:srgbClr val="0D1E25"/>
              </a:solidFill>
            </a:endParaRPr>
          </a:p>
          <a:p>
            <a:pPr marL="0" lvl="0" indent="0">
              <a:lnSpc>
                <a:spcPct val="120000"/>
              </a:lnSpc>
              <a:spcBef>
                <a:spcPts val="0"/>
              </a:spcBef>
              <a:buClr>
                <a:srgbClr val="5E5E5E"/>
              </a:buClr>
              <a:buSzPts val="2600"/>
              <a:buNone/>
            </a:pPr>
            <a:endParaRPr lang="en-US" sz="4000" dirty="0">
              <a:solidFill>
                <a:srgbClr val="0D1E25"/>
              </a:solidFill>
            </a:endParaRPr>
          </a:p>
          <a:p>
            <a:pPr marL="0" lvl="0" indent="0">
              <a:lnSpc>
                <a:spcPct val="120000"/>
              </a:lnSpc>
              <a:spcBef>
                <a:spcPts val="0"/>
              </a:spcBef>
              <a:buClr>
                <a:srgbClr val="5E5E5E"/>
              </a:buClr>
              <a:buSzPts val="2600"/>
              <a:buNone/>
            </a:pPr>
            <a:endParaRPr lang="en-US" sz="4000" dirty="0">
              <a:solidFill>
                <a:srgbClr val="0D1E25"/>
              </a:solidFill>
            </a:endParaRPr>
          </a:p>
          <a:p>
            <a:pPr marL="0" indent="0">
              <a:buNone/>
            </a:pPr>
            <a:r>
              <a:rPr lang="en-US" sz="2800" dirty="0">
                <a:solidFill>
                  <a:schemeClr val="tx1"/>
                </a:solidFill>
              </a:rPr>
              <a:t>Read more in </a:t>
            </a:r>
            <a:r>
              <a:rPr lang="en-US" sz="2800" dirty="0">
                <a:solidFill>
                  <a:schemeClr val="tx1"/>
                </a:solidFill>
                <a:hlinkClick r:id="rId3">
                  <a:extLst>
                    <a:ext uri="{A12FA001-AC4F-418D-AE19-62706E023703}">
                      <ahyp:hlinkClr xmlns:ahyp="http://schemas.microsoft.com/office/drawing/2018/hyperlinkcolor" val="tx"/>
                    </a:ext>
                  </a:extLst>
                </a:hlinkClick>
              </a:rPr>
              <a:t>Multi-Task Learning with Deep Neural Networks: A Survey</a:t>
            </a:r>
            <a:r>
              <a:rPr lang="en-US" sz="2800" dirty="0">
                <a:solidFill>
                  <a:schemeClr val="tx1"/>
                </a:solidFill>
              </a:rPr>
              <a:t> (2020, </a:t>
            </a:r>
            <a:r>
              <a:rPr lang="en-US" sz="2800" dirty="0" err="1">
                <a:solidFill>
                  <a:schemeClr val="tx1"/>
                </a:solidFill>
              </a:rPr>
              <a:t>arXiv</a:t>
            </a:r>
            <a:r>
              <a:rPr lang="en-US" sz="2800" dirty="0">
                <a:solidFill>
                  <a:schemeClr val="tx1"/>
                </a:solidFill>
              </a:rPr>
              <a:t>)</a:t>
            </a:r>
          </a:p>
        </p:txBody>
      </p:sp>
    </p:spTree>
    <p:extLst>
      <p:ext uri="{BB962C8B-B14F-4D97-AF65-F5344CB8AC3E}">
        <p14:creationId xmlns:p14="http://schemas.microsoft.com/office/powerpoint/2010/main" val="1728553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A9C3-AEFC-48A8-90A2-602A5B1D8E5D}"/>
              </a:ext>
            </a:extLst>
          </p:cNvPr>
          <p:cNvSpPr>
            <a:spLocks noGrp="1"/>
          </p:cNvSpPr>
          <p:nvPr>
            <p:ph type="title"/>
          </p:nvPr>
        </p:nvSpPr>
        <p:spPr/>
        <p:txBody>
          <a:bodyPr/>
          <a:lstStyle/>
          <a:p>
            <a:r>
              <a:rPr lang="en-US" dirty="0"/>
              <a:t>5. Zero shot learning</a:t>
            </a:r>
          </a:p>
        </p:txBody>
      </p:sp>
      <p:sp>
        <p:nvSpPr>
          <p:cNvPr id="4" name="Text Placeholder 3">
            <a:extLst>
              <a:ext uri="{FF2B5EF4-FFF2-40B4-BE49-F238E27FC236}">
                <a16:creationId xmlns:a16="http://schemas.microsoft.com/office/drawing/2014/main" id="{9EBA42FC-BF8D-4A97-BC6B-2C7F573EC2B1}"/>
              </a:ext>
            </a:extLst>
          </p:cNvPr>
          <p:cNvSpPr>
            <a:spLocks noGrp="1"/>
          </p:cNvSpPr>
          <p:nvPr>
            <p:ph type="body" idx="2"/>
          </p:nvPr>
        </p:nvSpPr>
        <p:spPr/>
        <p:txBody>
          <a:bodyPr>
            <a:normAutofit/>
          </a:bodyPr>
          <a:lstStyle/>
          <a:p>
            <a:r>
              <a:rPr lang="en-US" sz="3600" dirty="0">
                <a:solidFill>
                  <a:srgbClr val="002F9F"/>
                </a:solidFill>
              </a:rPr>
              <a:t>Good for easy things but still unreliable for harder tasks.</a:t>
            </a:r>
          </a:p>
        </p:txBody>
      </p:sp>
      <p:sp>
        <p:nvSpPr>
          <p:cNvPr id="5" name="TextBox 4">
            <a:extLst>
              <a:ext uri="{FF2B5EF4-FFF2-40B4-BE49-F238E27FC236}">
                <a16:creationId xmlns:a16="http://schemas.microsoft.com/office/drawing/2014/main" id="{6B9C648F-5F86-4661-B4B9-5753D20753A6}"/>
              </a:ext>
            </a:extLst>
          </p:cNvPr>
          <p:cNvSpPr txBox="1"/>
          <p:nvPr/>
        </p:nvSpPr>
        <p:spPr>
          <a:xfrm>
            <a:off x="18514142" y="12864754"/>
            <a:ext cx="5869858" cy="584775"/>
          </a:xfrm>
          <a:prstGeom prst="rect">
            <a:avLst/>
          </a:prstGeom>
          <a:solidFill>
            <a:schemeClr val="bg1"/>
          </a:solidFill>
        </p:spPr>
        <p:txBody>
          <a:bodyPr wrap="square" rtlCol="0">
            <a:spAutoFit/>
          </a:bodyPr>
          <a:lstStyle/>
          <a:p>
            <a:r>
              <a:rPr lang="en-BE" sz="3200" i="1" dirty="0">
                <a:solidFill>
                  <a:srgbClr val="025EFF"/>
                </a:solidFill>
                <a:latin typeface="Poppins" panose="00000500000000000000" pitchFamily="2" charset="0"/>
                <a:cs typeface="Poppins" panose="00000500000000000000" pitchFamily="2" charset="0"/>
              </a:rPr>
              <a:t>Source:</a:t>
            </a:r>
            <a:r>
              <a:rPr lang="en-BE" sz="3200" i="1" dirty="0">
                <a:solidFill>
                  <a:srgbClr val="025EFF"/>
                </a:solidFill>
                <a:latin typeface="Poppins" panose="00000500000000000000" pitchFamily="2" charset="0"/>
                <a:cs typeface="Poppins" panose="00000500000000000000" pitchFamily="2" charset="0"/>
                <a:hlinkClick r:id="rId2">
                  <a:extLst>
                    <a:ext uri="{A12FA001-AC4F-418D-AE19-62706E023703}">
                      <ahyp:hlinkClr xmlns:ahyp="http://schemas.microsoft.com/office/drawing/2018/hyperlinkcolor" val="tx"/>
                    </a:ext>
                  </a:extLst>
                </a:hlinkClick>
              </a:rPr>
              <a:t> Sebastian Raschka</a:t>
            </a:r>
            <a:endParaRPr lang="en-BE" sz="3200" i="1" dirty="0">
              <a:solidFill>
                <a:srgbClr val="025EFF"/>
              </a:solidFill>
              <a:latin typeface="Poppins" panose="00000500000000000000" pitchFamily="2" charset="0"/>
              <a:cs typeface="Poppins" panose="00000500000000000000" pitchFamily="2" charset="0"/>
            </a:endParaRPr>
          </a:p>
        </p:txBody>
      </p:sp>
      <p:pic>
        <p:nvPicPr>
          <p:cNvPr id="6" name="Picture 2" descr="Image">
            <a:extLst>
              <a:ext uri="{FF2B5EF4-FFF2-40B4-BE49-F238E27FC236}">
                <a16:creationId xmlns:a16="http://schemas.microsoft.com/office/drawing/2014/main" id="{8D1886A1-CEBF-432A-B801-3C0AE41009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59" r="4463" b="10790"/>
          <a:stretch/>
        </p:blipFill>
        <p:spPr bwMode="auto">
          <a:xfrm>
            <a:off x="4126424" y="4395019"/>
            <a:ext cx="16131151" cy="6364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434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sp>
        <p:nvSpPr>
          <p:cNvPr id="12" name="Rectangle 11">
            <a:extLst>
              <a:ext uri="{FF2B5EF4-FFF2-40B4-BE49-F238E27FC236}">
                <a16:creationId xmlns:a16="http://schemas.microsoft.com/office/drawing/2014/main" id="{784CB9B3-1CE4-42A1-892C-36D5574BC45E}"/>
              </a:ext>
            </a:extLst>
          </p:cNvPr>
          <p:cNvSpPr/>
          <p:nvPr/>
        </p:nvSpPr>
        <p:spPr>
          <a:xfrm>
            <a:off x="-555609" y="546597"/>
            <a:ext cx="21262344" cy="1362124"/>
          </a:xfrm>
          <a:prstGeom prst="rect">
            <a:avLst/>
          </a:prstGeom>
          <a:solidFill>
            <a:srgbClr val="0F2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Google Shape;222;p4"/>
          <p:cNvSpPr txBox="1"/>
          <p:nvPr/>
        </p:nvSpPr>
        <p:spPr>
          <a:xfrm>
            <a:off x="10776856" y="6097718"/>
            <a:ext cx="13174456" cy="1243417"/>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3200"/>
              <a:buFont typeface="Arial"/>
              <a:buNone/>
            </a:pPr>
            <a:br>
              <a:rPr lang="en-GB" sz="3200" b="0" i="0" u="none" strike="noStrike" cap="none">
                <a:solidFill>
                  <a:srgbClr val="000000"/>
                </a:solidFill>
                <a:latin typeface="Arial"/>
                <a:ea typeface="Arial"/>
                <a:cs typeface="Arial"/>
                <a:sym typeface="Arial"/>
              </a:rPr>
            </a:br>
            <a:endParaRPr sz="3200" b="0" i="0" u="none" strike="noStrike" cap="none">
              <a:solidFill>
                <a:srgbClr val="000000"/>
              </a:solidFill>
              <a:latin typeface="Arial"/>
              <a:ea typeface="Arial"/>
              <a:cs typeface="Arial"/>
              <a:sym typeface="Arial"/>
            </a:endParaRPr>
          </a:p>
        </p:txBody>
      </p:sp>
      <p:sp>
        <p:nvSpPr>
          <p:cNvPr id="223" name="Google Shape;223;p4"/>
          <p:cNvSpPr txBox="1"/>
          <p:nvPr/>
        </p:nvSpPr>
        <p:spPr>
          <a:xfrm>
            <a:off x="917343" y="502050"/>
            <a:ext cx="19789392" cy="1949252"/>
          </a:xfrm>
          <a:prstGeom prst="rect">
            <a:avLst/>
          </a:prstGeom>
          <a:noFill/>
          <a:ln>
            <a:noFill/>
          </a:ln>
        </p:spPr>
        <p:txBody>
          <a:bodyPr spcFirstLastPara="1" wrap="square" lIns="50800" tIns="50800" rIns="50800" bIns="50800" anchor="t" anchorCtr="0">
            <a:spAutoFit/>
          </a:bodyPr>
          <a:lstStyle/>
          <a:p>
            <a:pPr marL="0" marR="0" lvl="0" indent="0" algn="l" rtl="0">
              <a:lnSpc>
                <a:spcPct val="120000"/>
              </a:lnSpc>
              <a:spcBef>
                <a:spcPts val="0"/>
              </a:spcBef>
              <a:spcAft>
                <a:spcPts val="0"/>
              </a:spcAft>
              <a:buClr>
                <a:srgbClr val="025FFF"/>
              </a:buClr>
              <a:buSzPts val="7000"/>
              <a:buFont typeface="Arial"/>
              <a:buNone/>
            </a:pPr>
            <a:r>
              <a:rPr lang="en-GB" sz="9600" b="1" i="0" u="none" strike="noStrike" cap="none" spc="-150" dirty="0">
                <a:solidFill>
                  <a:schemeClr val="bg1"/>
                </a:solidFill>
                <a:latin typeface="Poppins" panose="00000500000000000000" pitchFamily="2" charset="0"/>
                <a:cs typeface="Poppins" panose="00000500000000000000" pitchFamily="2" charset="0"/>
                <a:sym typeface="Arial"/>
              </a:rPr>
              <a:t>THE IMPORTANCE OF LANGUAGE</a:t>
            </a:r>
          </a:p>
        </p:txBody>
      </p:sp>
      <p:sp>
        <p:nvSpPr>
          <p:cNvPr id="226" name="Google Shape;226;p4"/>
          <p:cNvSpPr txBox="1"/>
          <p:nvPr/>
        </p:nvSpPr>
        <p:spPr>
          <a:xfrm>
            <a:off x="917343" y="3095212"/>
            <a:ext cx="10058400" cy="8734658"/>
          </a:xfrm>
          <a:prstGeom prst="rect">
            <a:avLst/>
          </a:prstGeom>
          <a:noFill/>
          <a:ln>
            <a:noFill/>
          </a:ln>
        </p:spPr>
        <p:txBody>
          <a:bodyPr spcFirstLastPara="1" wrap="square" lIns="50800" tIns="50800" rIns="50800" bIns="50800" anchor="t" anchorCtr="0">
            <a:noAutofit/>
          </a:bodyPr>
          <a:lstStyle/>
          <a:p>
            <a:pPr marR="0" lvl="0" algn="just" rtl="0">
              <a:lnSpc>
                <a:spcPct val="120000"/>
              </a:lnSpc>
              <a:spcBef>
                <a:spcPts val="0"/>
              </a:spcBef>
              <a:spcAft>
                <a:spcPts val="0"/>
              </a:spcAft>
              <a:buClr>
                <a:srgbClr val="FFDE59"/>
              </a:buClr>
              <a:buSzPts val="2500"/>
            </a:pPr>
            <a:r>
              <a:rPr lang="en-GB" sz="3000" b="1" i="0" u="none" strike="noStrike" cap="none" dirty="0">
                <a:solidFill>
                  <a:srgbClr val="0031A2"/>
                </a:solidFill>
                <a:latin typeface="Poppins" panose="00000500000000000000" pitchFamily="2" charset="0"/>
                <a:ea typeface="Lato Light"/>
                <a:cs typeface="Poppins" panose="00000500000000000000" pitchFamily="2" charset="0"/>
                <a:sym typeface="Lato Light"/>
              </a:rPr>
              <a:t>WHAT</a:t>
            </a:r>
            <a:endParaRPr lang="en-US" sz="3000" b="1" i="0" u="none" strike="noStrike" cap="none" dirty="0">
              <a:solidFill>
                <a:srgbClr val="0031A2"/>
              </a:solidFill>
              <a:latin typeface="Poppins" panose="00000500000000000000" pitchFamily="2" charset="0"/>
              <a:ea typeface="Lato Light"/>
              <a:cs typeface="Poppins" panose="00000500000000000000" pitchFamily="2" charset="0"/>
              <a:sym typeface="Lato Light"/>
            </a:endParaRPr>
          </a:p>
          <a:p>
            <a:pPr marL="457200" marR="0" lvl="0" indent="-457200" algn="just" rtl="0">
              <a:lnSpc>
                <a:spcPct val="120000"/>
              </a:lnSpc>
              <a:spcBef>
                <a:spcPts val="0"/>
              </a:spcBef>
              <a:spcAft>
                <a:spcPts val="0"/>
              </a:spcAft>
              <a:buClr>
                <a:srgbClr val="025EFF"/>
              </a:buClr>
              <a:buSzPct val="100000"/>
              <a:buFont typeface="Arial" panose="020B0604020202020204" pitchFamily="34" charset="0"/>
              <a:buChar char="•"/>
            </a:pPr>
            <a:r>
              <a:rPr lang="en-US" sz="3000" i="0" u="none" strike="noStrike" cap="none" dirty="0">
                <a:solidFill>
                  <a:srgbClr val="0D1E25"/>
                </a:solidFill>
                <a:latin typeface="Poppins" panose="00000500000000000000" pitchFamily="2" charset="0"/>
                <a:ea typeface="Lato Light"/>
                <a:cs typeface="Poppins" panose="00000500000000000000" pitchFamily="2" charset="0"/>
                <a:sym typeface="Lato Light"/>
              </a:rPr>
              <a:t>I believe language is the basics of humanity, and therefore NLP is the most important topic in AI research</a:t>
            </a:r>
            <a:endParaRPr lang="en-US" sz="3000" dirty="0">
              <a:solidFill>
                <a:srgbClr val="0D1E25"/>
              </a:solidFill>
              <a:latin typeface="Poppins" panose="00000500000000000000" pitchFamily="2" charset="0"/>
              <a:cs typeface="Poppins" panose="00000500000000000000" pitchFamily="2" charset="0"/>
            </a:endParaRPr>
          </a:p>
          <a:p>
            <a:pPr marL="615950" marR="0" lvl="0" indent="-457200" algn="just" rtl="0">
              <a:lnSpc>
                <a:spcPct val="120000"/>
              </a:lnSpc>
              <a:spcBef>
                <a:spcPts val="0"/>
              </a:spcBef>
              <a:spcAft>
                <a:spcPts val="0"/>
              </a:spcAft>
              <a:buClr>
                <a:srgbClr val="FFDE59"/>
              </a:buClr>
              <a:buSzPts val="2500"/>
              <a:buFont typeface="Arial" panose="020B0604020202020204" pitchFamily="34" charset="0"/>
              <a:buChar char="•"/>
            </a:pPr>
            <a:endParaRPr sz="3000" i="0" u="none" strike="noStrike" cap="none" dirty="0">
              <a:solidFill>
                <a:srgbClr val="0D1E25"/>
              </a:solidFill>
              <a:latin typeface="Poppins" panose="00000500000000000000" pitchFamily="2" charset="0"/>
              <a:ea typeface="Lato Light"/>
              <a:cs typeface="Poppins" panose="00000500000000000000" pitchFamily="2" charset="0"/>
              <a:sym typeface="Lato Light"/>
            </a:endParaRPr>
          </a:p>
          <a:p>
            <a:pPr marR="0" lvl="0" algn="just" rtl="0">
              <a:lnSpc>
                <a:spcPct val="120000"/>
              </a:lnSpc>
              <a:spcBef>
                <a:spcPts val="0"/>
              </a:spcBef>
              <a:spcAft>
                <a:spcPts val="0"/>
              </a:spcAft>
              <a:buClr>
                <a:srgbClr val="FFDE59"/>
              </a:buClr>
              <a:buSzPts val="2500"/>
            </a:pPr>
            <a:r>
              <a:rPr lang="en-GB" sz="3000" b="1" i="0" u="none" strike="noStrike" cap="none" dirty="0">
                <a:solidFill>
                  <a:srgbClr val="0031A2"/>
                </a:solidFill>
                <a:latin typeface="Poppins" panose="00000500000000000000" pitchFamily="2" charset="0"/>
                <a:ea typeface="Lato Light"/>
                <a:cs typeface="Poppins" panose="00000500000000000000" pitchFamily="2" charset="0"/>
                <a:sym typeface="Lato Light"/>
              </a:rPr>
              <a:t>It's profoundly human</a:t>
            </a:r>
            <a:endParaRPr sz="3000" b="1" dirty="0">
              <a:solidFill>
                <a:srgbClr val="0031A2"/>
              </a:solidFill>
              <a:latin typeface="Poppins" panose="00000500000000000000" pitchFamily="2" charset="0"/>
              <a:cs typeface="Poppins" panose="00000500000000000000" pitchFamily="2" charset="0"/>
            </a:endParaRPr>
          </a:p>
          <a:p>
            <a:pPr marL="457200" marR="0" lvl="0" indent="-457200" algn="just" rtl="0">
              <a:lnSpc>
                <a:spcPct val="120000"/>
              </a:lnSpc>
              <a:spcBef>
                <a:spcPts val="0"/>
              </a:spcBef>
              <a:spcAft>
                <a:spcPts val="0"/>
              </a:spcAft>
              <a:buClr>
                <a:srgbClr val="025EFF"/>
              </a:buClr>
              <a:buSzPct val="100000"/>
              <a:buFont typeface="Arial" panose="020B0604020202020204" pitchFamily="34" charset="0"/>
              <a:buChar char="•"/>
            </a:pPr>
            <a:r>
              <a:rPr lang="en-GB" sz="3000" i="0" u="none" strike="noStrike" cap="none" dirty="0">
                <a:solidFill>
                  <a:srgbClr val="0D1E25"/>
                </a:solidFill>
                <a:latin typeface="Poppins" panose="00000500000000000000" pitchFamily="2" charset="0"/>
                <a:ea typeface="Lato Light"/>
                <a:cs typeface="Poppins" panose="00000500000000000000" pitchFamily="2" charset="0"/>
                <a:sym typeface="Lato Light"/>
              </a:rPr>
              <a:t>A chimpanzee can express "there are banana's there, let's eat", and "run away, there's a lion". But not complex thoughts and fictions.</a:t>
            </a:r>
            <a:endParaRPr sz="3000" dirty="0">
              <a:solidFill>
                <a:srgbClr val="0D1E25"/>
              </a:solidFill>
              <a:latin typeface="Poppins" panose="00000500000000000000" pitchFamily="2" charset="0"/>
              <a:cs typeface="Poppins" panose="00000500000000000000" pitchFamily="2" charset="0"/>
            </a:endParaRPr>
          </a:p>
          <a:p>
            <a:pPr marL="457200" marR="0" lvl="0" indent="-457200" algn="just" rtl="0">
              <a:lnSpc>
                <a:spcPct val="120000"/>
              </a:lnSpc>
              <a:spcBef>
                <a:spcPts val="0"/>
              </a:spcBef>
              <a:spcAft>
                <a:spcPts val="0"/>
              </a:spcAft>
              <a:buClr>
                <a:srgbClr val="FFDE59"/>
              </a:buClr>
              <a:buSzPts val="2500"/>
              <a:buFont typeface="Arial" panose="020B0604020202020204" pitchFamily="34" charset="0"/>
              <a:buChar char="•"/>
            </a:pPr>
            <a:endParaRPr sz="3000" i="0" u="none" strike="noStrike" cap="none" dirty="0">
              <a:solidFill>
                <a:srgbClr val="0D1E25"/>
              </a:solidFill>
              <a:latin typeface="Poppins" panose="00000500000000000000" pitchFamily="2" charset="0"/>
              <a:ea typeface="Lato Light"/>
              <a:cs typeface="Poppins" panose="00000500000000000000" pitchFamily="2" charset="0"/>
              <a:sym typeface="Lato Light"/>
            </a:endParaRPr>
          </a:p>
          <a:p>
            <a:pPr marR="0" lvl="0" algn="just" rtl="0">
              <a:lnSpc>
                <a:spcPct val="120000"/>
              </a:lnSpc>
              <a:spcBef>
                <a:spcPts val="0"/>
              </a:spcBef>
              <a:spcAft>
                <a:spcPts val="0"/>
              </a:spcAft>
              <a:buClr>
                <a:srgbClr val="FFDE59"/>
              </a:buClr>
              <a:buSzPts val="2500"/>
            </a:pPr>
            <a:r>
              <a:rPr lang="en-GB" sz="3000" b="1" i="0" u="none" strike="noStrike" cap="none" dirty="0">
                <a:solidFill>
                  <a:srgbClr val="0031A2"/>
                </a:solidFill>
                <a:latin typeface="Poppins" panose="00000500000000000000" pitchFamily="2" charset="0"/>
                <a:ea typeface="Lato Light"/>
                <a:cs typeface="Poppins" panose="00000500000000000000" pitchFamily="2" charset="0"/>
                <a:sym typeface="Lato Light"/>
              </a:rPr>
              <a:t>Language is deeply personal</a:t>
            </a:r>
            <a:endParaRPr sz="3000" b="1" dirty="0">
              <a:solidFill>
                <a:srgbClr val="0031A2"/>
              </a:solidFill>
              <a:latin typeface="Poppins" panose="00000500000000000000" pitchFamily="2" charset="0"/>
              <a:cs typeface="Poppins" panose="00000500000000000000" pitchFamily="2" charset="0"/>
            </a:endParaRPr>
          </a:p>
          <a:p>
            <a:pPr marL="457200" marR="0" lvl="1" indent="-457200" algn="just" rtl="0">
              <a:lnSpc>
                <a:spcPct val="120000"/>
              </a:lnSpc>
              <a:spcBef>
                <a:spcPts val="0"/>
              </a:spcBef>
              <a:spcAft>
                <a:spcPts val="0"/>
              </a:spcAft>
              <a:buClr>
                <a:srgbClr val="025EFF"/>
              </a:buClr>
              <a:buSzPct val="100000"/>
              <a:buFont typeface="Arial" panose="020B0604020202020204" pitchFamily="34" charset="0"/>
              <a:buChar char="•"/>
            </a:pPr>
            <a:r>
              <a:rPr lang="en-GB" sz="3000" i="0" u="none" strike="noStrike" cap="none" dirty="0">
                <a:solidFill>
                  <a:srgbClr val="0D1E25"/>
                </a:solidFill>
                <a:latin typeface="Poppins" panose="00000500000000000000" pitchFamily="2" charset="0"/>
                <a:ea typeface="Roboto Light"/>
                <a:cs typeface="Poppins" panose="00000500000000000000" pitchFamily="2" charset="0"/>
                <a:sym typeface="Roboto Light"/>
              </a:rPr>
              <a:t>Just like it could well be that what I see as “red” might look different, I am never sure that the words I use will have the same meaning you think they do.</a:t>
            </a:r>
            <a:endParaRPr sz="3000" dirty="0">
              <a:solidFill>
                <a:srgbClr val="0D1E25"/>
              </a:solidFill>
              <a:latin typeface="Poppins" panose="00000500000000000000" pitchFamily="2" charset="0"/>
              <a:cs typeface="Poppins" panose="00000500000000000000" pitchFamily="2" charset="0"/>
            </a:endParaRPr>
          </a:p>
        </p:txBody>
      </p:sp>
      <p:sp>
        <p:nvSpPr>
          <p:cNvPr id="227" name="Google Shape;227;p4"/>
          <p:cNvSpPr txBox="1"/>
          <p:nvPr/>
        </p:nvSpPr>
        <p:spPr>
          <a:xfrm>
            <a:off x="11702556" y="3095212"/>
            <a:ext cx="11323055" cy="10064253"/>
          </a:xfrm>
          <a:prstGeom prst="rect">
            <a:avLst/>
          </a:prstGeom>
          <a:noFill/>
          <a:ln>
            <a:noFill/>
          </a:ln>
        </p:spPr>
        <p:txBody>
          <a:bodyPr spcFirstLastPara="1" wrap="square" lIns="91425" tIns="45700" rIns="91425" bIns="45700" anchor="t" anchorCtr="0">
            <a:spAutoFit/>
          </a:bodyPr>
          <a:lstStyle/>
          <a:p>
            <a:pPr marR="0" lvl="0" algn="just" rtl="0">
              <a:lnSpc>
                <a:spcPct val="120000"/>
              </a:lnSpc>
              <a:spcBef>
                <a:spcPts val="0"/>
              </a:spcBef>
              <a:spcAft>
                <a:spcPts val="0"/>
              </a:spcAft>
              <a:buClr>
                <a:srgbClr val="025FFF"/>
              </a:buClr>
              <a:buSzPts val="2600"/>
            </a:pPr>
            <a:r>
              <a:rPr lang="en-GB" sz="3000" b="1" i="0" u="none" strike="noStrike" cap="none" dirty="0">
                <a:solidFill>
                  <a:srgbClr val="0031A2"/>
                </a:solidFill>
                <a:latin typeface="Poppins" panose="00000500000000000000" pitchFamily="2" charset="0"/>
                <a:ea typeface="Roboto Light"/>
                <a:cs typeface="Poppins" panose="00000500000000000000" pitchFamily="2" charset="0"/>
                <a:sym typeface="Roboto Light"/>
              </a:rPr>
              <a:t>If we can't express it in language, does it even exist?</a:t>
            </a:r>
            <a:endParaRPr sz="3000" b="1" dirty="0">
              <a:solidFill>
                <a:srgbClr val="0031A2"/>
              </a:solidFill>
              <a:latin typeface="Poppins" panose="00000500000000000000" pitchFamily="2" charset="0"/>
              <a:cs typeface="Poppins" panose="00000500000000000000" pitchFamily="2" charset="0"/>
            </a:endParaRPr>
          </a:p>
          <a:p>
            <a:pPr marL="342900" marR="0" lvl="0" indent="-342900" algn="just" rtl="0">
              <a:lnSpc>
                <a:spcPct val="120000"/>
              </a:lnSpc>
              <a:spcBef>
                <a:spcPts val="0"/>
              </a:spcBef>
              <a:spcAft>
                <a:spcPts val="0"/>
              </a:spcAft>
              <a:buClr>
                <a:srgbClr val="FFDE59"/>
              </a:buClr>
              <a:buSzPct val="100000"/>
              <a:buFont typeface="Arial"/>
              <a:buChar char="•"/>
            </a:pPr>
            <a:r>
              <a:rPr lang="en-GB" sz="3000" i="0" u="none" strike="noStrike" cap="none" dirty="0">
                <a:solidFill>
                  <a:srgbClr val="0D1E25"/>
                </a:solidFill>
                <a:latin typeface="Poppins" panose="00000500000000000000" pitchFamily="2" charset="0"/>
                <a:ea typeface="Roboto Light"/>
                <a:cs typeface="Poppins" panose="00000500000000000000" pitchFamily="2" charset="0"/>
                <a:sym typeface="Roboto Light"/>
              </a:rPr>
              <a:t>Can we justify human experiences that you can't describe in words? Maybe that is exactly what makes us human, being able to "feel" something like love, which poets have spent thousands of years to describe. </a:t>
            </a:r>
            <a:endParaRPr sz="3000" dirty="0">
              <a:solidFill>
                <a:srgbClr val="0D1E25"/>
              </a:solidFill>
              <a:latin typeface="Poppins" panose="00000500000000000000" pitchFamily="2" charset="0"/>
              <a:cs typeface="Poppins" panose="00000500000000000000" pitchFamily="2" charset="0"/>
            </a:endParaRPr>
          </a:p>
          <a:p>
            <a:pPr marL="342900" marR="0" lvl="0" indent="-342900" algn="just" rtl="0">
              <a:lnSpc>
                <a:spcPct val="120000"/>
              </a:lnSpc>
              <a:spcBef>
                <a:spcPts val="0"/>
              </a:spcBef>
              <a:spcAft>
                <a:spcPts val="0"/>
              </a:spcAft>
              <a:buClr>
                <a:srgbClr val="FFDE59"/>
              </a:buClr>
              <a:buSzPct val="100000"/>
              <a:buFont typeface="Arial"/>
              <a:buChar char="•"/>
            </a:pPr>
            <a:r>
              <a:rPr lang="en-GB" sz="3000" i="0" u="none" strike="noStrike" cap="none" dirty="0">
                <a:solidFill>
                  <a:srgbClr val="0D1E25"/>
                </a:solidFill>
                <a:latin typeface="Poppins" panose="00000500000000000000" pitchFamily="2" charset="0"/>
                <a:ea typeface="Roboto Light"/>
                <a:cs typeface="Poppins" panose="00000500000000000000" pitchFamily="2" charset="0"/>
                <a:sym typeface="Roboto Light"/>
              </a:rPr>
              <a:t>But isn't that a mute point, just like "consciousness": does it matter if an AI really feels something or just pretends too? Is the value innate to and required for the experience ? I also have no real way of knowing what other people "feel" or whether they are just "faking feelings", but does that matter to me as an observer?</a:t>
            </a:r>
            <a:endParaRPr sz="3000" dirty="0">
              <a:solidFill>
                <a:srgbClr val="0D1E25"/>
              </a:solidFill>
              <a:latin typeface="Poppins" panose="00000500000000000000" pitchFamily="2" charset="0"/>
              <a:cs typeface="Poppins" panose="00000500000000000000" pitchFamily="2" charset="0"/>
            </a:endParaRPr>
          </a:p>
          <a:p>
            <a:pPr marL="342900" marR="0" lvl="0" indent="-342900" algn="just" rtl="0">
              <a:lnSpc>
                <a:spcPct val="120000"/>
              </a:lnSpc>
              <a:spcBef>
                <a:spcPts val="0"/>
              </a:spcBef>
              <a:spcAft>
                <a:spcPts val="0"/>
              </a:spcAft>
              <a:buClr>
                <a:srgbClr val="FFDE59"/>
              </a:buClr>
              <a:buSzPct val="100000"/>
              <a:buFont typeface="Arial"/>
              <a:buChar char="•"/>
            </a:pPr>
            <a:r>
              <a:rPr lang="en-GB" sz="3000" dirty="0">
                <a:solidFill>
                  <a:srgbClr val="0D1E25"/>
                </a:solidFill>
                <a:latin typeface="Poppins" panose="00000500000000000000" pitchFamily="2" charset="0"/>
                <a:ea typeface="Roboto Light"/>
                <a:cs typeface="Poppins" panose="00000500000000000000" pitchFamily="2" charset="0"/>
                <a:sym typeface="Roboto Light"/>
              </a:rPr>
              <a:t>L</a:t>
            </a:r>
            <a:r>
              <a:rPr lang="en-GB" sz="3000" i="0" u="none" strike="noStrike" cap="none" dirty="0">
                <a:solidFill>
                  <a:srgbClr val="0D1E25"/>
                </a:solidFill>
                <a:latin typeface="Poppins" panose="00000500000000000000" pitchFamily="2" charset="0"/>
                <a:ea typeface="Roboto Light"/>
                <a:cs typeface="Poppins" panose="00000500000000000000" pitchFamily="2" charset="0"/>
                <a:sym typeface="Roboto Light"/>
              </a:rPr>
              <a:t>ots of existential and philosophical arguments possible I'm sure. E.g. Chinese room parable.</a:t>
            </a:r>
            <a:endParaRPr sz="3000" dirty="0">
              <a:solidFill>
                <a:srgbClr val="0D1E25"/>
              </a:solidFill>
              <a:latin typeface="Poppins" panose="00000500000000000000" pitchFamily="2" charset="0"/>
              <a:cs typeface="Poppins" panose="00000500000000000000" pitchFamily="2" charset="0"/>
            </a:endParaRPr>
          </a:p>
          <a:p>
            <a:pPr marL="342900" marR="0" lvl="0" indent="-177800" algn="just" rtl="0">
              <a:lnSpc>
                <a:spcPct val="120000"/>
              </a:lnSpc>
              <a:spcBef>
                <a:spcPts val="0"/>
              </a:spcBef>
              <a:spcAft>
                <a:spcPts val="0"/>
              </a:spcAft>
              <a:buClr>
                <a:srgbClr val="5E5E5E"/>
              </a:buClr>
              <a:buSzPts val="2600"/>
              <a:buFont typeface="Arial"/>
              <a:buNone/>
            </a:pPr>
            <a:endParaRPr sz="3000" i="0" u="none" strike="noStrike" cap="none" dirty="0">
              <a:solidFill>
                <a:srgbClr val="0D1E25"/>
              </a:solidFill>
              <a:latin typeface="Poppins" panose="00000500000000000000" pitchFamily="2" charset="0"/>
              <a:ea typeface="Roboto Light"/>
              <a:cs typeface="Poppins" panose="00000500000000000000" pitchFamily="2" charset="0"/>
              <a:sym typeface="Roboto Light"/>
            </a:endParaRPr>
          </a:p>
          <a:p>
            <a:pPr marL="0" marR="0" lvl="0" indent="0" algn="just" rtl="0">
              <a:lnSpc>
                <a:spcPct val="120000"/>
              </a:lnSpc>
              <a:spcBef>
                <a:spcPts val="0"/>
              </a:spcBef>
              <a:spcAft>
                <a:spcPts val="0"/>
              </a:spcAft>
              <a:buClr>
                <a:srgbClr val="025FFF"/>
              </a:buClr>
              <a:buSzPts val="2400"/>
              <a:buFont typeface="Roboto Light"/>
              <a:buNone/>
            </a:pPr>
            <a:r>
              <a:rPr lang="en-GB" sz="3000" i="0" u="none" strike="noStrike" cap="none" dirty="0">
                <a:solidFill>
                  <a:srgbClr val="002F9F"/>
                </a:solidFill>
                <a:latin typeface="Poppins" panose="00000500000000000000" pitchFamily="2" charset="0"/>
                <a:ea typeface="Roboto Light"/>
                <a:cs typeface="Poppins" panose="00000500000000000000" pitchFamily="2" charset="0"/>
                <a:sym typeface="Roboto Light"/>
              </a:rPr>
              <a:t>Written language is the biggest and most practical repository of knowledge by a huge margin. People’s memories, audio or video recordings don’t come close.</a:t>
            </a:r>
            <a:endParaRPr sz="3000" dirty="0">
              <a:solidFill>
                <a:srgbClr val="002F9F"/>
              </a:solidFill>
              <a:latin typeface="Poppins" panose="00000500000000000000" pitchFamily="2" charset="0"/>
              <a:cs typeface="Poppins" panose="00000500000000000000" pitchFamily="2" charset="0"/>
            </a:endParaRPr>
          </a:p>
          <a:p>
            <a:pPr marL="0" marR="0" lvl="0" indent="0" algn="just" rtl="0">
              <a:lnSpc>
                <a:spcPct val="120000"/>
              </a:lnSpc>
              <a:spcBef>
                <a:spcPts val="0"/>
              </a:spcBef>
              <a:spcAft>
                <a:spcPts val="0"/>
              </a:spcAft>
              <a:buClr>
                <a:srgbClr val="5E5E5E"/>
              </a:buClr>
              <a:buSzPts val="2500"/>
              <a:buFont typeface="Roboto Light"/>
              <a:buNone/>
            </a:pPr>
            <a:endParaRPr sz="3000" i="0" u="none" strike="noStrike" cap="none" dirty="0">
              <a:solidFill>
                <a:srgbClr val="0D1E25"/>
              </a:solidFill>
              <a:latin typeface="Poppins" panose="00000500000000000000" pitchFamily="2" charset="0"/>
              <a:ea typeface="Lato Light"/>
              <a:cs typeface="Poppins" panose="00000500000000000000" pitchFamily="2" charset="0"/>
              <a:sym typeface="Lato Light"/>
            </a:endParaRPr>
          </a:p>
        </p:txBody>
      </p:sp>
      <p:grpSp>
        <p:nvGrpSpPr>
          <p:cNvPr id="8" name="Google Shape;228;p4">
            <a:extLst>
              <a:ext uri="{FF2B5EF4-FFF2-40B4-BE49-F238E27FC236}">
                <a16:creationId xmlns:a16="http://schemas.microsoft.com/office/drawing/2014/main" id="{A83871DF-4BF8-40D6-927D-95280015FF15}"/>
              </a:ext>
            </a:extLst>
          </p:cNvPr>
          <p:cNvGrpSpPr/>
          <p:nvPr/>
        </p:nvGrpSpPr>
        <p:grpSpPr>
          <a:xfrm>
            <a:off x="190530" y="11829870"/>
            <a:ext cx="6428980" cy="1733818"/>
            <a:chOff x="1475509" y="10453255"/>
            <a:chExt cx="7002213" cy="1911927"/>
          </a:xfrm>
        </p:grpSpPr>
        <p:pic>
          <p:nvPicPr>
            <p:cNvPr id="10" name="Google Shape;229;p4" descr="Book stack free icon">
              <a:extLst>
                <a:ext uri="{FF2B5EF4-FFF2-40B4-BE49-F238E27FC236}">
                  <a16:creationId xmlns:a16="http://schemas.microsoft.com/office/drawing/2014/main" id="{A3464A82-6109-4220-868C-47FC3222FA79}"/>
                </a:ext>
              </a:extLst>
            </p:cNvPr>
            <p:cNvPicPr preferRelativeResize="0"/>
            <p:nvPr/>
          </p:nvPicPr>
          <p:blipFill rotWithShape="1">
            <a:blip r:embed="rId3">
              <a:alphaModFix/>
            </a:blip>
            <a:srcRect/>
            <a:stretch/>
          </p:blipFill>
          <p:spPr>
            <a:xfrm>
              <a:off x="1866392" y="11003106"/>
              <a:ext cx="960263" cy="960263"/>
            </a:xfrm>
            <a:prstGeom prst="rect">
              <a:avLst/>
            </a:prstGeom>
            <a:noFill/>
            <a:ln>
              <a:noFill/>
            </a:ln>
          </p:spPr>
        </p:pic>
        <p:sp>
          <p:nvSpPr>
            <p:cNvPr id="11" name="Google Shape;230;p4">
              <a:extLst>
                <a:ext uri="{FF2B5EF4-FFF2-40B4-BE49-F238E27FC236}">
                  <a16:creationId xmlns:a16="http://schemas.microsoft.com/office/drawing/2014/main" id="{37B9B600-D91B-40A4-BA38-6E377D89EFFD}"/>
                </a:ext>
              </a:extLst>
            </p:cNvPr>
            <p:cNvSpPr txBox="1"/>
            <p:nvPr/>
          </p:nvSpPr>
          <p:spPr>
            <a:xfrm>
              <a:off x="3380014" y="10689058"/>
              <a:ext cx="4453421" cy="1588361"/>
            </a:xfrm>
            <a:prstGeom prst="rect">
              <a:avLst/>
            </a:prstGeom>
            <a:noFill/>
            <a:ln>
              <a:noFill/>
            </a:ln>
          </p:spPr>
          <p:txBody>
            <a:bodyPr spcFirstLastPara="1" wrap="square" lIns="0" tIns="0" rIns="0" bIns="0" anchor="ctr" anchorCtr="0">
              <a:spAutoFit/>
            </a:bodyPr>
            <a:lstStyle/>
            <a:p>
              <a:pPr marL="0" marR="0" lvl="0" indent="0" algn="l" rtl="0">
                <a:lnSpc>
                  <a:spcPct val="120000"/>
                </a:lnSpc>
                <a:spcBef>
                  <a:spcPts val="0"/>
                </a:spcBef>
                <a:spcAft>
                  <a:spcPts val="0"/>
                </a:spcAft>
                <a:buClr>
                  <a:srgbClr val="025FFF"/>
                </a:buClr>
                <a:buSzPts val="2600"/>
                <a:buFont typeface="Roboto Light"/>
                <a:buNone/>
              </a:pPr>
              <a:r>
                <a:rPr lang="en-GB" sz="2600" b="1" i="0" u="none" strike="noStrike" cap="none" dirty="0">
                  <a:solidFill>
                    <a:srgbClr val="025FFF"/>
                  </a:solidFill>
                  <a:latin typeface="Poppins ExtraLight" panose="00000300000000000000" pitchFamily="2" charset="0"/>
                  <a:ea typeface="Roboto Light"/>
                  <a:cs typeface="Poppins ExtraLight" panose="00000300000000000000" pitchFamily="2" charset="0"/>
                  <a:sym typeface="Roboto Light"/>
                </a:rPr>
                <a:t>Want to learn more?</a:t>
              </a:r>
              <a:endParaRPr b="1" dirty="0">
                <a:latin typeface="Poppins ExtraLight" panose="00000300000000000000" pitchFamily="2" charset="0"/>
                <a:cs typeface="Poppins ExtraLight" panose="00000300000000000000" pitchFamily="2" charset="0"/>
              </a:endParaRPr>
            </a:p>
            <a:p>
              <a:pPr marL="0" marR="0" lvl="0" indent="0" algn="l" rtl="0">
                <a:lnSpc>
                  <a:spcPct val="120000"/>
                </a:lnSpc>
                <a:spcBef>
                  <a:spcPts val="0"/>
                </a:spcBef>
                <a:spcAft>
                  <a:spcPts val="0"/>
                </a:spcAft>
                <a:buClr>
                  <a:srgbClr val="7F7F7F"/>
                </a:buClr>
                <a:buSzPts val="2600"/>
                <a:buFont typeface="Roboto Light"/>
                <a:buNone/>
              </a:pPr>
              <a:r>
                <a:rPr lang="en-GB" sz="2600" b="1" i="0" u="none" strike="noStrike" cap="none" dirty="0">
                  <a:solidFill>
                    <a:srgbClr val="0D1E25"/>
                  </a:solidFill>
                  <a:latin typeface="Poppins ExtraLight" panose="00000300000000000000" pitchFamily="2" charset="0"/>
                  <a:ea typeface="Roboto Light"/>
                  <a:cs typeface="Poppins ExtraLight" panose="00000300000000000000" pitchFamily="2" charset="0"/>
                  <a:sym typeface="Roboto Light"/>
                </a:rPr>
                <a:t>Book: Yuval Harari –Homo Sapiens </a:t>
              </a:r>
              <a:endParaRPr b="1" dirty="0">
                <a:solidFill>
                  <a:srgbClr val="0D1E25"/>
                </a:solidFill>
                <a:latin typeface="Poppins ExtraLight" panose="00000300000000000000" pitchFamily="2" charset="0"/>
                <a:cs typeface="Poppins ExtraLight" panose="00000300000000000000" pitchFamily="2" charset="0"/>
              </a:endParaRPr>
            </a:p>
          </p:txBody>
        </p:sp>
        <p:sp>
          <p:nvSpPr>
            <p:cNvPr id="13" name="Google Shape;231;p4">
              <a:extLst>
                <a:ext uri="{FF2B5EF4-FFF2-40B4-BE49-F238E27FC236}">
                  <a16:creationId xmlns:a16="http://schemas.microsoft.com/office/drawing/2014/main" id="{93D7FB3E-9C7C-4CC0-A298-94F788080B4B}"/>
                </a:ext>
              </a:extLst>
            </p:cNvPr>
            <p:cNvSpPr/>
            <p:nvPr/>
          </p:nvSpPr>
          <p:spPr>
            <a:xfrm>
              <a:off x="1475509" y="10453255"/>
              <a:ext cx="7002213" cy="1911927"/>
            </a:xfrm>
            <a:prstGeom prst="rect">
              <a:avLst/>
            </a:prstGeom>
            <a:noFill/>
            <a:ln w="31750" cap="flat" cmpd="sng">
              <a:solidFill>
                <a:srgbClr val="025FFF"/>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l" rtl="0">
                <a:lnSpc>
                  <a:spcPct val="120000"/>
                </a:lnSpc>
                <a:spcBef>
                  <a:spcPts val="0"/>
                </a:spcBef>
                <a:spcAft>
                  <a:spcPts val="0"/>
                </a:spcAft>
                <a:buClr>
                  <a:srgbClr val="5E5E5E"/>
                </a:buClr>
                <a:buSzPts val="3600"/>
                <a:buFont typeface="Roboto Light"/>
                <a:buNone/>
              </a:pPr>
              <a:endParaRPr sz="3600" b="0" i="0" u="none" strike="noStrike" cap="none">
                <a:solidFill>
                  <a:srgbClr val="505050"/>
                </a:solidFill>
                <a:latin typeface="Helvetica Neue Light"/>
                <a:ea typeface="Helvetica Neue Light"/>
                <a:cs typeface="Helvetica Neue Light"/>
                <a:sym typeface="Helvetica Neue Light"/>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80A7-9F9D-485E-91A7-B68A0F489DE7}"/>
              </a:ext>
            </a:extLst>
          </p:cNvPr>
          <p:cNvSpPr>
            <a:spLocks noGrp="1"/>
          </p:cNvSpPr>
          <p:nvPr>
            <p:ph type="title"/>
          </p:nvPr>
        </p:nvSpPr>
        <p:spPr/>
        <p:txBody>
          <a:bodyPr/>
          <a:lstStyle/>
          <a:p>
            <a:r>
              <a:rPr lang="en-US" dirty="0"/>
              <a:t>Using transformer architectures</a:t>
            </a:r>
          </a:p>
        </p:txBody>
      </p:sp>
      <p:sp>
        <p:nvSpPr>
          <p:cNvPr id="3" name="Text Placeholder 2">
            <a:extLst>
              <a:ext uri="{FF2B5EF4-FFF2-40B4-BE49-F238E27FC236}">
                <a16:creationId xmlns:a16="http://schemas.microsoft.com/office/drawing/2014/main" id="{A463A5E9-C9D9-4D35-B92F-EF698DF8A6A1}"/>
              </a:ext>
            </a:extLst>
          </p:cNvPr>
          <p:cNvSpPr>
            <a:spLocks noGrp="1"/>
          </p:cNvSpPr>
          <p:nvPr>
            <p:ph type="body" idx="1"/>
          </p:nvPr>
        </p:nvSpPr>
        <p:spPr>
          <a:xfrm>
            <a:off x="809427" y="2477730"/>
            <a:ext cx="9543941" cy="10825315"/>
          </a:xfrm>
        </p:spPr>
        <p:txBody>
          <a:bodyPr>
            <a:normAutofit/>
          </a:bodyPr>
          <a:lstStyle/>
          <a:p>
            <a:pPr marL="0" indent="0" algn="just">
              <a:buNone/>
            </a:pPr>
            <a:r>
              <a:rPr lang="en-BE" sz="3400" dirty="0">
                <a:solidFill>
                  <a:srgbClr val="0D1E25"/>
                </a:solidFill>
              </a:rPr>
              <a:t>Everything is language, remember 🤷</a:t>
            </a:r>
          </a:p>
          <a:p>
            <a:pPr marL="0" indent="0" algn="just">
              <a:buFont typeface="Arial"/>
              <a:buNone/>
            </a:pPr>
            <a:endParaRPr lang="en-BE" sz="3400" dirty="0">
              <a:solidFill>
                <a:srgbClr val="0D1E25"/>
              </a:solidFill>
            </a:endParaRPr>
          </a:p>
          <a:p>
            <a:pPr marL="0" indent="0" algn="just">
              <a:buFont typeface="Arial"/>
              <a:buNone/>
            </a:pPr>
            <a:r>
              <a:rPr lang="en-BE" sz="3400" i="1" dirty="0">
                <a:solidFill>
                  <a:srgbClr val="0D1E25"/>
                </a:solidFill>
              </a:rPr>
              <a:t>Basic idea: rephrase what you want to do as a natural language task, and treat every task as natural language generation</a:t>
            </a:r>
          </a:p>
          <a:p>
            <a:pPr marL="0" indent="0" algn="just">
              <a:buFont typeface="Arial"/>
              <a:buNone/>
            </a:pPr>
            <a:endParaRPr lang="en-BE" sz="3400" dirty="0">
              <a:solidFill>
                <a:srgbClr val="0D1E25"/>
              </a:solidFill>
            </a:endParaRPr>
          </a:p>
          <a:p>
            <a:pPr marL="0" indent="0" algn="just">
              <a:buFont typeface="Arial"/>
              <a:buNone/>
            </a:pPr>
            <a:r>
              <a:rPr lang="en-BE" sz="3400" dirty="0">
                <a:solidFill>
                  <a:srgbClr val="0D1E25"/>
                </a:solidFill>
              </a:rPr>
              <a:t>This is the basis of “prompting” as a science</a:t>
            </a:r>
          </a:p>
          <a:p>
            <a:pPr marL="0" indent="0" algn="just">
              <a:buFont typeface="Arial"/>
              <a:buNone/>
            </a:pPr>
            <a:endParaRPr lang="en-BE" sz="3400" dirty="0">
              <a:solidFill>
                <a:srgbClr val="0D1E25"/>
              </a:solidFill>
            </a:endParaRPr>
          </a:p>
          <a:p>
            <a:pPr marL="0" indent="0" algn="just">
              <a:buNone/>
            </a:pPr>
            <a:r>
              <a:rPr lang="en-BE" sz="3400" dirty="0">
                <a:solidFill>
                  <a:srgbClr val="0D1E25"/>
                </a:solidFill>
              </a:rPr>
              <a:t>T5 model (Google) was the first text-to-text transformer where all tasks are phrased as natural language. </a:t>
            </a:r>
          </a:p>
          <a:p>
            <a:pPr marL="0" indent="0" algn="just">
              <a:buNone/>
            </a:pPr>
            <a:endParaRPr lang="en-BE" sz="3400" dirty="0">
              <a:solidFill>
                <a:srgbClr val="0D1E25"/>
              </a:solidFill>
            </a:endParaRPr>
          </a:p>
          <a:p>
            <a:pPr marL="0" indent="0" algn="just">
              <a:buNone/>
            </a:pPr>
            <a:r>
              <a:rPr lang="en-GB" sz="3400" dirty="0">
                <a:solidFill>
                  <a:srgbClr val="0D1E25"/>
                </a:solidFill>
              </a:rPr>
              <a:t>Since then, </a:t>
            </a:r>
            <a:r>
              <a:rPr lang="en-GB" sz="3400" dirty="0">
                <a:solidFill>
                  <a:srgbClr val="025EFF"/>
                </a:solidFill>
                <a:hlinkClick r:id="rId3">
                  <a:extLst>
                    <a:ext uri="{A12FA001-AC4F-418D-AE19-62706E023703}">
                      <ahyp:hlinkClr xmlns:ahyp="http://schemas.microsoft.com/office/drawing/2018/hyperlinkcolor" val="tx"/>
                    </a:ext>
                  </a:extLst>
                </a:hlinkClick>
              </a:rPr>
              <a:t>Flan T5</a:t>
            </a:r>
            <a:r>
              <a:rPr lang="en-GB" sz="3400" dirty="0">
                <a:solidFill>
                  <a:srgbClr val="025EFF"/>
                </a:solidFill>
              </a:rPr>
              <a:t> </a:t>
            </a:r>
            <a:r>
              <a:rPr lang="en-GB" sz="3400" dirty="0">
                <a:solidFill>
                  <a:srgbClr val="0D1E25"/>
                </a:solidFill>
              </a:rPr>
              <a:t>, a “model that can solve 1800 different tasks” (picture at the right)</a:t>
            </a:r>
            <a:endParaRPr lang="en-BE" sz="3400" dirty="0">
              <a:solidFill>
                <a:srgbClr val="0D1E25"/>
              </a:solidFill>
            </a:endParaRPr>
          </a:p>
          <a:p>
            <a:pPr marL="0" indent="0" algn="just">
              <a:buNone/>
            </a:pPr>
            <a:endParaRPr lang="en-BE" sz="3400" dirty="0">
              <a:solidFill>
                <a:srgbClr val="0D1E25"/>
              </a:solidFill>
            </a:endParaRPr>
          </a:p>
          <a:p>
            <a:pPr marL="0" indent="0" algn="just">
              <a:buNone/>
            </a:pPr>
            <a:r>
              <a:rPr lang="en-BE" sz="3400" dirty="0">
                <a:solidFill>
                  <a:srgbClr val="0D1E25"/>
                </a:solidFill>
              </a:rPr>
              <a:t>This is likely the future for working with LLM’s (next lecture)</a:t>
            </a:r>
          </a:p>
        </p:txBody>
      </p:sp>
      <p:pic>
        <p:nvPicPr>
          <p:cNvPr id="4" name="Picture 2">
            <a:extLst>
              <a:ext uri="{FF2B5EF4-FFF2-40B4-BE49-F238E27FC236}">
                <a16:creationId xmlns:a16="http://schemas.microsoft.com/office/drawing/2014/main" id="{D90719E5-B100-4A9D-A484-98636DE0D0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2" t="3570" r="2120"/>
          <a:stretch/>
        </p:blipFill>
        <p:spPr bwMode="auto">
          <a:xfrm>
            <a:off x="11104028" y="2831692"/>
            <a:ext cx="12951279" cy="9423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9569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A9C3-AEFC-48A8-90A2-602A5B1D8E5D}"/>
              </a:ext>
            </a:extLst>
          </p:cNvPr>
          <p:cNvSpPr>
            <a:spLocks noGrp="1"/>
          </p:cNvSpPr>
          <p:nvPr>
            <p:ph type="title"/>
          </p:nvPr>
        </p:nvSpPr>
        <p:spPr/>
        <p:txBody>
          <a:bodyPr/>
          <a:lstStyle/>
          <a:p>
            <a:r>
              <a:rPr lang="en-US" dirty="0"/>
              <a:t>6. Few-shot learning</a:t>
            </a:r>
          </a:p>
        </p:txBody>
      </p:sp>
      <p:sp>
        <p:nvSpPr>
          <p:cNvPr id="4" name="Text Placeholder 3">
            <a:extLst>
              <a:ext uri="{FF2B5EF4-FFF2-40B4-BE49-F238E27FC236}">
                <a16:creationId xmlns:a16="http://schemas.microsoft.com/office/drawing/2014/main" id="{9EBA42FC-BF8D-4A97-BC6B-2C7F573EC2B1}"/>
              </a:ext>
            </a:extLst>
          </p:cNvPr>
          <p:cNvSpPr>
            <a:spLocks noGrp="1"/>
          </p:cNvSpPr>
          <p:nvPr>
            <p:ph type="body" idx="2"/>
          </p:nvPr>
        </p:nvSpPr>
        <p:spPr/>
        <p:txBody>
          <a:bodyPr>
            <a:normAutofit/>
          </a:bodyPr>
          <a:lstStyle/>
          <a:p>
            <a:r>
              <a:rPr lang="en-US" sz="3600" dirty="0">
                <a:solidFill>
                  <a:srgbClr val="002F9F"/>
                </a:solidFill>
              </a:rPr>
              <a:t>Cool for demo’s, a bit reliable.</a:t>
            </a:r>
          </a:p>
        </p:txBody>
      </p:sp>
      <p:sp>
        <p:nvSpPr>
          <p:cNvPr id="5" name="TextBox 4">
            <a:extLst>
              <a:ext uri="{FF2B5EF4-FFF2-40B4-BE49-F238E27FC236}">
                <a16:creationId xmlns:a16="http://schemas.microsoft.com/office/drawing/2014/main" id="{6B9C648F-5F86-4661-B4B9-5753D20753A6}"/>
              </a:ext>
            </a:extLst>
          </p:cNvPr>
          <p:cNvSpPr txBox="1"/>
          <p:nvPr/>
        </p:nvSpPr>
        <p:spPr>
          <a:xfrm>
            <a:off x="18514142" y="12864754"/>
            <a:ext cx="5869858" cy="584775"/>
          </a:xfrm>
          <a:prstGeom prst="rect">
            <a:avLst/>
          </a:prstGeom>
          <a:solidFill>
            <a:schemeClr val="bg1"/>
          </a:solidFill>
        </p:spPr>
        <p:txBody>
          <a:bodyPr wrap="square" rtlCol="0">
            <a:spAutoFit/>
          </a:bodyPr>
          <a:lstStyle/>
          <a:p>
            <a:r>
              <a:rPr lang="en-BE" sz="3200" i="1" dirty="0">
                <a:solidFill>
                  <a:srgbClr val="025EFF"/>
                </a:solidFill>
                <a:latin typeface="Poppins" panose="00000500000000000000" pitchFamily="2" charset="0"/>
                <a:cs typeface="Poppins" panose="00000500000000000000" pitchFamily="2" charset="0"/>
              </a:rPr>
              <a:t>Source:</a:t>
            </a:r>
            <a:r>
              <a:rPr lang="en-BE" sz="3200" i="1" dirty="0">
                <a:solidFill>
                  <a:srgbClr val="025EFF"/>
                </a:solidFill>
                <a:latin typeface="Poppins" panose="00000500000000000000" pitchFamily="2" charset="0"/>
                <a:cs typeface="Poppins" panose="00000500000000000000" pitchFamily="2" charset="0"/>
                <a:hlinkClick r:id="rId3">
                  <a:extLst>
                    <a:ext uri="{A12FA001-AC4F-418D-AE19-62706E023703}">
                      <ahyp:hlinkClr xmlns:ahyp="http://schemas.microsoft.com/office/drawing/2018/hyperlinkcolor" val="tx"/>
                    </a:ext>
                  </a:extLst>
                </a:hlinkClick>
              </a:rPr>
              <a:t> Sebastian Raschka</a:t>
            </a:r>
            <a:endParaRPr lang="en-BE" sz="3200" i="1" dirty="0">
              <a:solidFill>
                <a:srgbClr val="025EFF"/>
              </a:solidFill>
              <a:latin typeface="Poppins" panose="00000500000000000000" pitchFamily="2" charset="0"/>
              <a:cs typeface="Poppins" panose="00000500000000000000" pitchFamily="2" charset="0"/>
            </a:endParaRPr>
          </a:p>
        </p:txBody>
      </p:sp>
      <p:pic>
        <p:nvPicPr>
          <p:cNvPr id="7" name="Picture 2" descr="Image">
            <a:extLst>
              <a:ext uri="{FF2B5EF4-FFF2-40B4-BE49-F238E27FC236}">
                <a16:creationId xmlns:a16="http://schemas.microsoft.com/office/drawing/2014/main" id="{23B09DA2-F018-40FB-9ECD-C6B9AB58A6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624" b="11621"/>
          <a:stretch/>
        </p:blipFill>
        <p:spPr bwMode="auto">
          <a:xfrm>
            <a:off x="2143125" y="3952568"/>
            <a:ext cx="20097750" cy="732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9024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A9C3-AEFC-48A8-90A2-602A5B1D8E5D}"/>
              </a:ext>
            </a:extLst>
          </p:cNvPr>
          <p:cNvSpPr>
            <a:spLocks noGrp="1"/>
          </p:cNvSpPr>
          <p:nvPr>
            <p:ph type="title"/>
          </p:nvPr>
        </p:nvSpPr>
        <p:spPr/>
        <p:txBody>
          <a:bodyPr/>
          <a:lstStyle/>
          <a:p>
            <a:r>
              <a:rPr lang="en-US" dirty="0"/>
              <a:t>7. RAG</a:t>
            </a:r>
          </a:p>
        </p:txBody>
      </p:sp>
      <p:sp>
        <p:nvSpPr>
          <p:cNvPr id="4" name="Text Placeholder 3">
            <a:extLst>
              <a:ext uri="{FF2B5EF4-FFF2-40B4-BE49-F238E27FC236}">
                <a16:creationId xmlns:a16="http://schemas.microsoft.com/office/drawing/2014/main" id="{9EBA42FC-BF8D-4A97-BC6B-2C7F573EC2B1}"/>
              </a:ext>
            </a:extLst>
          </p:cNvPr>
          <p:cNvSpPr>
            <a:spLocks noGrp="1"/>
          </p:cNvSpPr>
          <p:nvPr>
            <p:ph type="body" idx="2"/>
          </p:nvPr>
        </p:nvSpPr>
        <p:spPr>
          <a:xfrm>
            <a:off x="1602430" y="6035999"/>
            <a:ext cx="21179139" cy="1432189"/>
          </a:xfrm>
        </p:spPr>
        <p:txBody>
          <a:bodyPr>
            <a:normAutofit/>
          </a:bodyPr>
          <a:lstStyle/>
          <a:p>
            <a:pPr algn="ctr"/>
            <a:r>
              <a:rPr lang="en-US" sz="7200" dirty="0">
                <a:solidFill>
                  <a:srgbClr val="002F9F"/>
                </a:solidFill>
              </a:rPr>
              <a:t>More next lesson</a:t>
            </a:r>
          </a:p>
        </p:txBody>
      </p:sp>
      <p:sp>
        <p:nvSpPr>
          <p:cNvPr id="5" name="TextBox 4">
            <a:extLst>
              <a:ext uri="{FF2B5EF4-FFF2-40B4-BE49-F238E27FC236}">
                <a16:creationId xmlns:a16="http://schemas.microsoft.com/office/drawing/2014/main" id="{6B9C648F-5F86-4661-B4B9-5753D20753A6}"/>
              </a:ext>
            </a:extLst>
          </p:cNvPr>
          <p:cNvSpPr txBox="1"/>
          <p:nvPr/>
        </p:nvSpPr>
        <p:spPr>
          <a:xfrm>
            <a:off x="18514142" y="12864754"/>
            <a:ext cx="5869858" cy="584775"/>
          </a:xfrm>
          <a:prstGeom prst="rect">
            <a:avLst/>
          </a:prstGeom>
          <a:solidFill>
            <a:schemeClr val="bg1"/>
          </a:solidFill>
        </p:spPr>
        <p:txBody>
          <a:bodyPr wrap="square" rtlCol="0">
            <a:spAutoFit/>
          </a:bodyPr>
          <a:lstStyle/>
          <a:p>
            <a:r>
              <a:rPr lang="en-BE" sz="3200" i="1" dirty="0">
                <a:solidFill>
                  <a:srgbClr val="025EFF"/>
                </a:solidFill>
                <a:latin typeface="Poppins" panose="00000500000000000000" pitchFamily="2" charset="0"/>
                <a:cs typeface="Poppins" panose="00000500000000000000" pitchFamily="2" charset="0"/>
              </a:rPr>
              <a:t>Source:</a:t>
            </a:r>
            <a:r>
              <a:rPr lang="en-BE" sz="3200" i="1" dirty="0">
                <a:solidFill>
                  <a:srgbClr val="025EFF"/>
                </a:solidFill>
                <a:latin typeface="Poppins" panose="00000500000000000000" pitchFamily="2" charset="0"/>
                <a:cs typeface="Poppins" panose="00000500000000000000" pitchFamily="2" charset="0"/>
                <a:hlinkClick r:id="rId2">
                  <a:extLst>
                    <a:ext uri="{A12FA001-AC4F-418D-AE19-62706E023703}">
                      <ahyp:hlinkClr xmlns:ahyp="http://schemas.microsoft.com/office/drawing/2018/hyperlinkcolor" val="tx"/>
                    </a:ext>
                  </a:extLst>
                </a:hlinkClick>
              </a:rPr>
              <a:t> Sebastian Raschka</a:t>
            </a:r>
            <a:endParaRPr lang="en-BE" sz="3200" i="1" dirty="0">
              <a:solidFill>
                <a:srgbClr val="025EFF"/>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666896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413A-19D5-47A1-B54F-3A69946D374B}"/>
              </a:ext>
            </a:extLst>
          </p:cNvPr>
          <p:cNvSpPr>
            <a:spLocks noGrp="1"/>
          </p:cNvSpPr>
          <p:nvPr>
            <p:ph type="title"/>
          </p:nvPr>
        </p:nvSpPr>
        <p:spPr/>
        <p:txBody>
          <a:bodyPr/>
          <a:lstStyle/>
          <a:p>
            <a:r>
              <a:rPr lang="en-US" dirty="0"/>
              <a:t>LEVELS OF PRETRAINING</a:t>
            </a:r>
          </a:p>
        </p:txBody>
      </p:sp>
      <p:sp>
        <p:nvSpPr>
          <p:cNvPr id="4" name="Text Placeholder 2">
            <a:extLst>
              <a:ext uri="{FF2B5EF4-FFF2-40B4-BE49-F238E27FC236}">
                <a16:creationId xmlns:a16="http://schemas.microsoft.com/office/drawing/2014/main" id="{EBC14682-699D-476D-B775-51247CC51865}"/>
              </a:ext>
            </a:extLst>
          </p:cNvPr>
          <p:cNvSpPr txBox="1">
            <a:spLocks/>
          </p:cNvSpPr>
          <p:nvPr/>
        </p:nvSpPr>
        <p:spPr>
          <a:xfrm>
            <a:off x="1602430" y="3604400"/>
            <a:ext cx="21179139" cy="8341794"/>
          </a:xfrm>
          <a:prstGeom prst="rect">
            <a:avLst/>
          </a:prstGeom>
        </p:spPr>
        <p:txBody>
          <a:bodyPr vert="horz" lIns="182880" tIns="182880" rIns="182880" bIns="182880" rtlCol="0">
            <a:normAutofit/>
          </a:bodyPr>
          <a:lstStyle>
            <a:lvl1pPr marL="457200" indent="-457200" algn="l" defTabSz="1828800" rtl="0" eaLnBrk="1" latinLnBrk="0" hangingPunct="1">
              <a:lnSpc>
                <a:spcPct val="90000"/>
              </a:lnSpc>
              <a:spcBef>
                <a:spcPts val="2000"/>
              </a:spcBef>
              <a:buClr>
                <a:srgbClr val="FFDE59"/>
              </a:buClr>
              <a:buFont typeface="Arial" panose="020B0604020202020204" pitchFamily="34" charset="0"/>
              <a:buChar char="•"/>
              <a:defRPr sz="5600" kern="1200">
                <a:solidFill>
                  <a:schemeClr val="bg1"/>
                </a:solidFill>
                <a:latin typeface="Poppins" panose="00000500000000000000" pitchFamily="2" charset="0"/>
                <a:ea typeface="+mn-ea"/>
                <a:cs typeface="Poppins" panose="00000500000000000000" pitchFamily="2" charset="0"/>
              </a:defRPr>
            </a:lvl1pPr>
            <a:lvl2pPr marL="1371600" indent="-457200" algn="l" defTabSz="1828800" rtl="0" eaLnBrk="1" latinLnBrk="0" hangingPunct="1">
              <a:lnSpc>
                <a:spcPct val="90000"/>
              </a:lnSpc>
              <a:spcBef>
                <a:spcPts val="1000"/>
              </a:spcBef>
              <a:buClr>
                <a:srgbClr val="FFDE59"/>
              </a:buClr>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2286000" indent="-457200" algn="l" defTabSz="1828800" rtl="0" eaLnBrk="1" latinLnBrk="0" hangingPunct="1">
              <a:lnSpc>
                <a:spcPct val="90000"/>
              </a:lnSpc>
              <a:spcBef>
                <a:spcPts val="1000"/>
              </a:spcBef>
              <a:buClr>
                <a:srgbClr val="FFDE59"/>
              </a:buClr>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3200400" indent="-457200" algn="l" defTabSz="1828800" rtl="0" eaLnBrk="1" latinLnBrk="0" hangingPunct="1">
              <a:lnSpc>
                <a:spcPct val="90000"/>
              </a:lnSpc>
              <a:spcBef>
                <a:spcPts val="1000"/>
              </a:spcBef>
              <a:buClr>
                <a:srgbClr val="FFDE59"/>
              </a:buClr>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4114800" indent="-457200" algn="l" defTabSz="1828800" rtl="0" eaLnBrk="1" latinLnBrk="0" hangingPunct="1">
              <a:lnSpc>
                <a:spcPct val="90000"/>
              </a:lnSpc>
              <a:spcBef>
                <a:spcPts val="1000"/>
              </a:spcBef>
              <a:buClr>
                <a:srgbClr val="FFDE59"/>
              </a:buClr>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42950" indent="-742950">
              <a:buClr>
                <a:srgbClr val="025EFF"/>
              </a:buClr>
              <a:buFont typeface="+mj-lt"/>
              <a:buAutoNum type="arabicPeriod"/>
            </a:pPr>
            <a:r>
              <a:rPr lang="en-US" sz="5400" dirty="0">
                <a:solidFill>
                  <a:srgbClr val="0D1E25"/>
                </a:solidFill>
              </a:rPr>
              <a:t>Train from scratch </a:t>
            </a:r>
          </a:p>
          <a:p>
            <a:pPr marL="742950" indent="-742950">
              <a:buClr>
                <a:srgbClr val="025EFF"/>
              </a:buClr>
              <a:buFont typeface="+mj-lt"/>
              <a:buAutoNum type="arabicPeriod"/>
            </a:pPr>
            <a:r>
              <a:rPr lang="en-US" sz="5400" dirty="0">
                <a:solidFill>
                  <a:srgbClr val="0D1E25"/>
                </a:solidFill>
              </a:rPr>
              <a:t>Feature-based: Train new model on embeddings </a:t>
            </a:r>
          </a:p>
          <a:p>
            <a:pPr marL="742950" indent="-742950">
              <a:buClr>
                <a:srgbClr val="025EFF"/>
              </a:buClr>
              <a:buFont typeface="+mj-lt"/>
              <a:buAutoNum type="arabicPeriod"/>
            </a:pPr>
            <a:r>
              <a:rPr lang="en-US" sz="5400" dirty="0">
                <a:solidFill>
                  <a:srgbClr val="0D1E25"/>
                </a:solidFill>
              </a:rPr>
              <a:t>Finetuning I: Freeze all but output layer weights </a:t>
            </a:r>
          </a:p>
          <a:p>
            <a:pPr marL="742950" indent="-742950">
              <a:buClr>
                <a:srgbClr val="025EFF"/>
              </a:buClr>
              <a:buFont typeface="+mj-lt"/>
              <a:buAutoNum type="arabicPeriod"/>
            </a:pPr>
            <a:r>
              <a:rPr lang="en-US" sz="5400" dirty="0">
                <a:solidFill>
                  <a:srgbClr val="0D1E25"/>
                </a:solidFill>
              </a:rPr>
              <a:t>Finetuning II: Update all weights </a:t>
            </a:r>
          </a:p>
          <a:p>
            <a:pPr marL="742950" indent="-742950">
              <a:buClr>
                <a:srgbClr val="025EFF"/>
              </a:buClr>
              <a:buFont typeface="+mj-lt"/>
              <a:buAutoNum type="arabicPeriod"/>
            </a:pPr>
            <a:r>
              <a:rPr lang="en-US" sz="5400" dirty="0">
                <a:solidFill>
                  <a:srgbClr val="0D1E25"/>
                </a:solidFill>
              </a:rPr>
              <a:t>Zero-shot learning </a:t>
            </a:r>
          </a:p>
          <a:p>
            <a:pPr marL="742950" indent="-742950">
              <a:buClr>
                <a:srgbClr val="025EFF"/>
              </a:buClr>
              <a:buFont typeface="+mj-lt"/>
              <a:buAutoNum type="arabicPeriod"/>
            </a:pPr>
            <a:r>
              <a:rPr lang="en-US" sz="5400" dirty="0">
                <a:solidFill>
                  <a:srgbClr val="0D1E25"/>
                </a:solidFill>
              </a:rPr>
              <a:t>Few-shot learning</a:t>
            </a:r>
          </a:p>
          <a:p>
            <a:pPr marL="742950" indent="-742950">
              <a:buClr>
                <a:srgbClr val="025EFF"/>
              </a:buClr>
              <a:buFont typeface="+mj-lt"/>
              <a:buAutoNum type="arabicPeriod"/>
            </a:pPr>
            <a:r>
              <a:rPr lang="en-US" sz="5400" dirty="0">
                <a:solidFill>
                  <a:srgbClr val="0D1E25"/>
                </a:solidFill>
              </a:rPr>
              <a:t>RAG</a:t>
            </a:r>
          </a:p>
        </p:txBody>
      </p:sp>
    </p:spTree>
    <p:extLst>
      <p:ext uri="{BB962C8B-B14F-4D97-AF65-F5344CB8AC3E}">
        <p14:creationId xmlns:p14="http://schemas.microsoft.com/office/powerpoint/2010/main" val="22344036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408DAA-5E51-16E8-0EB8-D43C1214D43D}"/>
              </a:ext>
            </a:extLst>
          </p:cNvPr>
          <p:cNvSpPr/>
          <p:nvPr/>
        </p:nvSpPr>
        <p:spPr>
          <a:xfrm>
            <a:off x="4718084" y="6116377"/>
            <a:ext cx="13722316" cy="11003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BE" sz="3600" b="0" i="0" u="none" strike="noStrike" kern="1200" cap="none" spc="0" normalizeH="0" baseline="0" noProof="0">
              <a:ln>
                <a:noFill/>
              </a:ln>
              <a:solidFill>
                <a:prstClr val="white"/>
              </a:solidFill>
              <a:effectLst/>
              <a:uLnTx/>
              <a:uFillTx/>
              <a:latin typeface="TTFirs-Light"/>
              <a:ea typeface="+mn-ea"/>
              <a:cs typeface="+mn-cs"/>
            </a:endParaRPr>
          </a:p>
        </p:txBody>
      </p:sp>
      <p:sp>
        <p:nvSpPr>
          <p:cNvPr id="4" name="Rectangle 3">
            <a:extLst>
              <a:ext uri="{FF2B5EF4-FFF2-40B4-BE49-F238E27FC236}">
                <a16:creationId xmlns:a16="http://schemas.microsoft.com/office/drawing/2014/main" id="{FC5F8394-8337-6217-9A8D-4C245B011105}"/>
              </a:ext>
            </a:extLst>
          </p:cNvPr>
          <p:cNvSpPr/>
          <p:nvPr/>
        </p:nvSpPr>
        <p:spPr>
          <a:xfrm>
            <a:off x="18440400" y="6116377"/>
            <a:ext cx="220992" cy="11003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BE" sz="3600" b="0" i="0" u="none" strike="noStrike" kern="1200" cap="none" spc="0" normalizeH="0" baseline="0" noProof="0">
              <a:ln>
                <a:noFill/>
              </a:ln>
              <a:solidFill>
                <a:prstClr val="white"/>
              </a:solidFill>
              <a:effectLst/>
              <a:uLnTx/>
              <a:uFillTx/>
              <a:latin typeface="TTFirs-Light"/>
              <a:ea typeface="+mn-ea"/>
              <a:cs typeface="+mn-cs"/>
            </a:endParaRPr>
          </a:p>
        </p:txBody>
      </p:sp>
      <p:sp>
        <p:nvSpPr>
          <p:cNvPr id="5" name="TextBox 4">
            <a:extLst>
              <a:ext uri="{FF2B5EF4-FFF2-40B4-BE49-F238E27FC236}">
                <a16:creationId xmlns:a16="http://schemas.microsoft.com/office/drawing/2014/main" id="{362E8345-FAE7-C652-F84E-B502CA4C7E42}"/>
              </a:ext>
            </a:extLst>
          </p:cNvPr>
          <p:cNvSpPr txBox="1"/>
          <p:nvPr/>
        </p:nvSpPr>
        <p:spPr>
          <a:xfrm>
            <a:off x="7949482" y="3814026"/>
            <a:ext cx="5486951" cy="1200329"/>
          </a:xfrm>
          <a:prstGeom prst="rect">
            <a:avLst/>
          </a:prstGeom>
          <a:noFill/>
        </p:spPr>
        <p:txBody>
          <a:bodyPr wrap="none"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BE" sz="3600" b="0" i="0" u="none" strike="noStrike" kern="1200" cap="none" spc="0" normalizeH="0" baseline="0" noProof="0">
                <a:ln>
                  <a:noFill/>
                </a:ln>
                <a:solidFill>
                  <a:prstClr val="white"/>
                </a:solidFill>
                <a:effectLst/>
                <a:uLnTx/>
                <a:uFillTx/>
                <a:latin typeface="TTFirs-Light"/>
                <a:ea typeface="+mn-ea"/>
                <a:cs typeface="+mn-cs"/>
              </a:rPr>
              <a:t>Foundation models</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BE" sz="3600" b="0" i="0" u="none" strike="noStrike" kern="1200" cap="none" spc="0" normalizeH="0" baseline="0" noProof="0">
                <a:ln>
                  <a:noFill/>
                </a:ln>
                <a:solidFill>
                  <a:prstClr val="white"/>
                </a:solidFill>
                <a:effectLst/>
                <a:uLnTx/>
                <a:uFillTx/>
                <a:latin typeface="TTFirs-Light"/>
                <a:ea typeface="+mn-ea"/>
                <a:cs typeface="+mn-cs"/>
              </a:rPr>
              <a:t>99,9% of compute and data</a:t>
            </a:r>
          </a:p>
        </p:txBody>
      </p:sp>
      <p:sp>
        <p:nvSpPr>
          <p:cNvPr id="6" name="TextBox 5">
            <a:extLst>
              <a:ext uri="{FF2B5EF4-FFF2-40B4-BE49-F238E27FC236}">
                <a16:creationId xmlns:a16="http://schemas.microsoft.com/office/drawing/2014/main" id="{999FC521-8DA9-01DE-2986-E9E8B2DE1C11}"/>
              </a:ext>
            </a:extLst>
          </p:cNvPr>
          <p:cNvSpPr txBox="1"/>
          <p:nvPr/>
        </p:nvSpPr>
        <p:spPr>
          <a:xfrm>
            <a:off x="15991344" y="8296652"/>
            <a:ext cx="5941755" cy="646331"/>
          </a:xfrm>
          <a:prstGeom prst="rect">
            <a:avLst/>
          </a:prstGeom>
          <a:noFill/>
        </p:spPr>
        <p:txBody>
          <a:bodyPr wrap="non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BE" sz="3600" b="0" i="0" u="none" strike="noStrike" kern="1200" cap="none" spc="0" normalizeH="0" baseline="0" noProof="0">
                <a:ln>
                  <a:noFill/>
                </a:ln>
                <a:solidFill>
                  <a:prstClr val="white"/>
                </a:solidFill>
                <a:effectLst/>
                <a:uLnTx/>
                <a:uFillTx/>
                <a:latin typeface="TTFirs-Light"/>
                <a:ea typeface="+mn-ea"/>
                <a:cs typeface="+mn-cs"/>
              </a:rPr>
              <a:t>0,1% Task-specific fine-tuning</a:t>
            </a:r>
          </a:p>
        </p:txBody>
      </p:sp>
      <p:sp>
        <p:nvSpPr>
          <p:cNvPr id="7" name="Left Brace 6">
            <a:extLst>
              <a:ext uri="{FF2B5EF4-FFF2-40B4-BE49-F238E27FC236}">
                <a16:creationId xmlns:a16="http://schemas.microsoft.com/office/drawing/2014/main" id="{A4CD6E2B-08EC-97A6-7AA8-EAD0BAA64891}"/>
              </a:ext>
            </a:extLst>
          </p:cNvPr>
          <p:cNvSpPr/>
          <p:nvPr/>
        </p:nvSpPr>
        <p:spPr>
          <a:xfrm rot="5400000">
            <a:off x="11349886" y="-1160115"/>
            <a:ext cx="613692" cy="13567333"/>
          </a:xfrm>
          <a:prstGeom prst="leftBrace">
            <a:avLst>
              <a:gd name="adj1" fmla="val 8333"/>
              <a:gd name="adj2" fmla="val 50000"/>
            </a:avLst>
          </a:prstGeom>
          <a:noFill/>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BE" sz="3600" b="0" i="0" u="none" strike="noStrike" kern="1200" cap="none" spc="0" normalizeH="0" baseline="0" noProof="0">
              <a:ln>
                <a:noFill/>
              </a:ln>
              <a:solidFill>
                <a:prstClr val="black"/>
              </a:solidFill>
              <a:effectLst/>
              <a:uLnTx/>
              <a:uFillTx/>
              <a:latin typeface="TTFirs-Light"/>
              <a:ea typeface="+mn-ea"/>
              <a:cs typeface="+mn-cs"/>
            </a:endParaRPr>
          </a:p>
        </p:txBody>
      </p:sp>
      <p:sp>
        <p:nvSpPr>
          <p:cNvPr id="8" name="Left Brace 7">
            <a:extLst>
              <a:ext uri="{FF2B5EF4-FFF2-40B4-BE49-F238E27FC236}">
                <a16:creationId xmlns:a16="http://schemas.microsoft.com/office/drawing/2014/main" id="{CD861C32-8026-0DB2-4C22-F2FC5E29586A}"/>
              </a:ext>
            </a:extLst>
          </p:cNvPr>
          <p:cNvSpPr/>
          <p:nvPr/>
        </p:nvSpPr>
        <p:spPr>
          <a:xfrm rot="16200000">
            <a:off x="18313300" y="7646208"/>
            <a:ext cx="475192" cy="220993"/>
          </a:xfrm>
          <a:prstGeom prst="leftBrace">
            <a:avLst>
              <a:gd name="adj1" fmla="val 8333"/>
              <a:gd name="adj2" fmla="val 50000"/>
            </a:avLst>
          </a:prstGeom>
          <a:noFill/>
          <a:ln w="349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BE" sz="3600" b="0" i="0" u="none" strike="noStrike" kern="1200" cap="none" spc="0" normalizeH="0" baseline="0" noProof="0">
              <a:ln>
                <a:noFill/>
              </a:ln>
              <a:solidFill>
                <a:prstClr val="black"/>
              </a:solidFill>
              <a:effectLst/>
              <a:uLnTx/>
              <a:uFillTx/>
              <a:latin typeface="TTFirs-Light"/>
              <a:ea typeface="+mn-ea"/>
              <a:cs typeface="+mn-cs"/>
            </a:endParaRPr>
          </a:p>
        </p:txBody>
      </p:sp>
    </p:spTree>
    <p:extLst>
      <p:ext uri="{BB962C8B-B14F-4D97-AF65-F5344CB8AC3E}">
        <p14:creationId xmlns:p14="http://schemas.microsoft.com/office/powerpoint/2010/main" val="34451672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E2F2D70-99E7-5384-AA21-C6CE2E3AD2A1}"/>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744789" y="33670"/>
            <a:ext cx="19353212" cy="136823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0DFA73B-2FF5-560D-D663-36A531814DEC}"/>
              </a:ext>
            </a:extLst>
          </p:cNvPr>
          <p:cNvSpPr txBox="1"/>
          <p:nvPr/>
        </p:nvSpPr>
        <p:spPr>
          <a:xfrm>
            <a:off x="4978399" y="2753268"/>
            <a:ext cx="13851467" cy="834074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BE" sz="4800" b="1" i="0" u="sng" strike="noStrike" kern="1200" cap="none" spc="0" normalizeH="0" baseline="0" noProof="0">
                <a:ln>
                  <a:noFill/>
                </a:ln>
                <a:solidFill>
                  <a:prstClr val="white"/>
                </a:solidFill>
                <a:effectLst/>
                <a:uLnTx/>
                <a:uFill>
                  <a:solidFill>
                    <a:srgbClr val="025EFF"/>
                  </a:solidFill>
                </a:uFill>
                <a:latin typeface="TTFirs-Bold"/>
                <a:ea typeface="+mn-ea"/>
                <a:cs typeface="+mn-cs"/>
              </a:rPr>
              <a:t>Metamaze Hydra architecture – example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BE" sz="4400" b="1" i="0" u="none" strike="noStrike" kern="1200" cap="none" spc="0" normalizeH="0" baseline="0" noProof="0">
              <a:ln>
                <a:noFill/>
              </a:ln>
              <a:solidFill>
                <a:srgbClr val="FFFF00"/>
              </a:solidFill>
              <a:effectLst/>
              <a:uLnTx/>
              <a:uFillTx/>
              <a:latin typeface="TTFirs-Ligh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BE" sz="4400" b="1" i="0" u="none" strike="noStrike" kern="1200" cap="none" spc="0" normalizeH="0" baseline="0" noProof="0">
              <a:ln>
                <a:noFill/>
              </a:ln>
              <a:solidFill>
                <a:srgbClr val="FFFF00"/>
              </a:solidFill>
              <a:effectLst/>
              <a:uLnTx/>
              <a:uFillTx/>
              <a:latin typeface="TTFirs-Ligh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BE" sz="4800" b="1" i="0" u="none" strike="noStrike" kern="1200" cap="none" spc="0" normalizeH="0" baseline="0" noProof="0">
                <a:ln>
                  <a:noFill/>
                </a:ln>
                <a:solidFill>
                  <a:srgbClr val="FFFF00"/>
                </a:solidFill>
                <a:effectLst/>
                <a:uLnTx/>
                <a:uFillTx/>
                <a:latin typeface="TTFirs-Bold"/>
                <a:ea typeface="+mn-ea"/>
                <a:cs typeface="+mn-cs"/>
              </a:rPr>
              <a:t>Pretraining</a:t>
            </a:r>
            <a:endParaRPr kumimoji="0" lang="en-BE" sz="4400" b="1" i="0" u="none" strike="noStrike" kern="1200" cap="none" spc="0" normalizeH="0" baseline="0" noProof="0">
              <a:ln>
                <a:noFill/>
              </a:ln>
              <a:solidFill>
                <a:srgbClr val="FFFF00"/>
              </a:solidFill>
              <a:effectLst/>
              <a:uLnTx/>
              <a:uFillTx/>
              <a:latin typeface="TTFirs-Bold"/>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BE" sz="4400" b="0" i="0" u="none" strike="noStrike" kern="1200" cap="none" spc="0" normalizeH="0" baseline="0" noProof="0">
                <a:ln>
                  <a:noFill/>
                </a:ln>
                <a:solidFill>
                  <a:prstClr val="white"/>
                </a:solidFill>
                <a:effectLst/>
                <a:uLnTx/>
                <a:uFillTx/>
                <a:latin typeface="TTFirs-Light"/>
                <a:ea typeface="+mn-ea"/>
                <a:cs typeface="+mn-cs"/>
              </a:rPr>
              <a:t>&gt;11 million pages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BE" sz="4400" b="0" i="0" u="none" strike="noStrike" kern="1200" cap="none" spc="0" normalizeH="0" baseline="0" noProof="0">
                <a:ln>
                  <a:noFill/>
                </a:ln>
                <a:solidFill>
                  <a:prstClr val="white"/>
                </a:solidFill>
                <a:effectLst/>
                <a:uLnTx/>
                <a:uFillTx/>
                <a:latin typeface="TTFirs-Light"/>
                <a:ea typeface="+mn-ea"/>
                <a:cs typeface="+mn-cs"/>
              </a:rPr>
              <a:t>343M parameters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BE" sz="4400" b="0" i="0" u="none" strike="noStrike" kern="1200" cap="none" spc="0" normalizeH="0" baseline="0" noProof="0">
                <a:ln>
                  <a:noFill/>
                </a:ln>
                <a:solidFill>
                  <a:prstClr val="white"/>
                </a:solidFill>
                <a:effectLst/>
                <a:uLnTx/>
                <a:uFillTx/>
                <a:latin typeface="TTFirs-Light"/>
                <a:ea typeface="+mn-ea"/>
                <a:cs typeface="+mn-cs"/>
              </a:rPr>
              <a:t>Takes a couple of weeks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BE" sz="4400" b="0" i="0" u="none" strike="noStrike" kern="1200" cap="none" spc="0" normalizeH="0" baseline="0" noProof="0">
              <a:ln>
                <a:noFill/>
              </a:ln>
              <a:solidFill>
                <a:prstClr val="white"/>
              </a:solidFill>
              <a:effectLst/>
              <a:uLnTx/>
              <a:uFillTx/>
              <a:latin typeface="TTFirs-Ligh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BE" sz="4400" b="0" i="0" u="none" strike="noStrike" kern="1200" cap="none" spc="0" normalizeH="0" baseline="0" noProof="0">
              <a:ln>
                <a:noFill/>
              </a:ln>
              <a:solidFill>
                <a:prstClr val="white"/>
              </a:solidFill>
              <a:effectLst/>
              <a:uLnTx/>
              <a:uFillTx/>
              <a:latin typeface="TTFirs-Ligh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BE" sz="4800" b="1" i="0" u="none" strike="noStrike" kern="1200" cap="none" spc="0" normalizeH="0" baseline="0" noProof="0">
                <a:ln>
                  <a:noFill/>
                </a:ln>
                <a:solidFill>
                  <a:srgbClr val="FFFF00"/>
                </a:solidFill>
                <a:effectLst/>
                <a:uLnTx/>
                <a:uFillTx/>
                <a:latin typeface="TTFirs-Bold"/>
                <a:ea typeface="+mn-ea"/>
                <a:cs typeface="+mn-cs"/>
              </a:rPr>
              <a:t>Training on your documents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BE" sz="4400" b="0" i="0" u="none" strike="noStrike" kern="1200" cap="none" spc="0" normalizeH="0" baseline="0" noProof="0">
                <a:ln>
                  <a:noFill/>
                </a:ln>
                <a:solidFill>
                  <a:prstClr val="white"/>
                </a:solidFill>
                <a:effectLst/>
                <a:uLnTx/>
                <a:uFillTx/>
                <a:latin typeface="TTFirs-Light"/>
                <a:ea typeface="+mn-ea"/>
                <a:cs typeface="+mn-cs"/>
              </a:rPr>
              <a:t>&gt;20 pages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BE" sz="4400" b="0" i="0" u="none" strike="noStrike" kern="1200" cap="none" spc="0" normalizeH="0" baseline="0" noProof="0">
                <a:ln>
                  <a:noFill/>
                </a:ln>
                <a:solidFill>
                  <a:prstClr val="white"/>
                </a:solidFill>
                <a:effectLst/>
                <a:uLnTx/>
                <a:uFillTx/>
                <a:latin typeface="TTFirs-Light"/>
                <a:ea typeface="+mn-ea"/>
                <a:cs typeface="+mn-cs"/>
              </a:rPr>
              <a:t>Takes 1-2 hours</a:t>
            </a:r>
          </a:p>
        </p:txBody>
      </p:sp>
    </p:spTree>
    <p:extLst>
      <p:ext uri="{BB962C8B-B14F-4D97-AF65-F5344CB8AC3E}">
        <p14:creationId xmlns:p14="http://schemas.microsoft.com/office/powerpoint/2010/main" val="594423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ounded Rectangle 15">
            <a:extLst>
              <a:ext uri="{FF2B5EF4-FFF2-40B4-BE49-F238E27FC236}">
                <a16:creationId xmlns:a16="http://schemas.microsoft.com/office/drawing/2014/main" id="{4C28ECD4-E9B4-BEB7-A5DA-CF35B93BF9B6}"/>
              </a:ext>
            </a:extLst>
          </p:cNvPr>
          <p:cNvSpPr/>
          <p:nvPr/>
        </p:nvSpPr>
        <p:spPr>
          <a:xfrm>
            <a:off x="1542472" y="3501167"/>
            <a:ext cx="21299052" cy="7573190"/>
          </a:xfrm>
          <a:prstGeom prst="roundRect">
            <a:avLst>
              <a:gd name="adj" fmla="val 5960"/>
            </a:avLst>
          </a:prstGeom>
          <a:solidFill>
            <a:schemeClr val="bg1">
              <a:alpha val="955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graphicFrame>
        <p:nvGraphicFramePr>
          <p:cNvPr id="3" name="Table 3">
            <a:extLst>
              <a:ext uri="{FF2B5EF4-FFF2-40B4-BE49-F238E27FC236}">
                <a16:creationId xmlns:a16="http://schemas.microsoft.com/office/drawing/2014/main" id="{46BA68DC-4C07-6A3D-460B-50766CBFA164}"/>
              </a:ext>
            </a:extLst>
          </p:cNvPr>
          <p:cNvGraphicFramePr>
            <a:graphicFrameLocks noGrp="1"/>
          </p:cNvGraphicFramePr>
          <p:nvPr/>
        </p:nvGraphicFramePr>
        <p:xfrm>
          <a:off x="1542474" y="3501167"/>
          <a:ext cx="21299052" cy="7573190"/>
        </p:xfrm>
        <a:graphic>
          <a:graphicData uri="http://schemas.openxmlformats.org/drawingml/2006/table">
            <a:tbl>
              <a:tblPr firstRow="1" bandRow="1"/>
              <a:tblGrid>
                <a:gridCol w="5119584">
                  <a:extLst>
                    <a:ext uri="{9D8B030D-6E8A-4147-A177-3AD203B41FA5}">
                      <a16:colId xmlns:a16="http://schemas.microsoft.com/office/drawing/2014/main" val="2158041627"/>
                    </a:ext>
                  </a:extLst>
                </a:gridCol>
                <a:gridCol w="2808514">
                  <a:extLst>
                    <a:ext uri="{9D8B030D-6E8A-4147-A177-3AD203B41FA5}">
                      <a16:colId xmlns:a16="http://schemas.microsoft.com/office/drawing/2014/main" val="1508194581"/>
                    </a:ext>
                  </a:extLst>
                </a:gridCol>
                <a:gridCol w="3200400">
                  <a:extLst>
                    <a:ext uri="{9D8B030D-6E8A-4147-A177-3AD203B41FA5}">
                      <a16:colId xmlns:a16="http://schemas.microsoft.com/office/drawing/2014/main" val="1577464570"/>
                    </a:ext>
                  </a:extLst>
                </a:gridCol>
                <a:gridCol w="4180114">
                  <a:extLst>
                    <a:ext uri="{9D8B030D-6E8A-4147-A177-3AD203B41FA5}">
                      <a16:colId xmlns:a16="http://schemas.microsoft.com/office/drawing/2014/main" val="3558944618"/>
                    </a:ext>
                  </a:extLst>
                </a:gridCol>
                <a:gridCol w="3233056">
                  <a:extLst>
                    <a:ext uri="{9D8B030D-6E8A-4147-A177-3AD203B41FA5}">
                      <a16:colId xmlns:a16="http://schemas.microsoft.com/office/drawing/2014/main" val="3214866557"/>
                    </a:ext>
                  </a:extLst>
                </a:gridCol>
                <a:gridCol w="2757384">
                  <a:extLst>
                    <a:ext uri="{9D8B030D-6E8A-4147-A177-3AD203B41FA5}">
                      <a16:colId xmlns:a16="http://schemas.microsoft.com/office/drawing/2014/main" val="2998682070"/>
                    </a:ext>
                  </a:extLst>
                </a:gridCol>
              </a:tblGrid>
              <a:tr h="858720">
                <a:tc>
                  <a:txBody>
                    <a:bodyPr/>
                    <a:lstStyle/>
                    <a:p>
                      <a:pPr algn="ctr"/>
                      <a:r>
                        <a:rPr lang="en-BE"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When</a:t>
                      </a:r>
                    </a:p>
                  </a:txBody>
                  <a:tcPr marL="182880" marR="182880" marT="91440" marB="91440"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r>
                        <a:rPr lang="en-GB"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B</a:t>
                      </a:r>
                      <a:r>
                        <a:rPr lang="en-BE"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efore 2014</a:t>
                      </a:r>
                    </a:p>
                  </a:txBody>
                  <a:tcPr marL="182880" marR="182880" marT="91440" marB="91440"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r>
                        <a:rPr lang="en-BE"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~2014</a:t>
                      </a:r>
                    </a:p>
                  </a:txBody>
                  <a:tcPr marL="182880" marR="182880" marT="91440" marB="91440" anchor="ctr">
                    <a:lnL w="12700" cmpd="sng">
                      <a:noFill/>
                      <a:prstDash val="solid"/>
                    </a:lnL>
                    <a:lnR w="12700" cmpd="sng">
                      <a:noFill/>
                      <a:prstDash val="solid"/>
                    </a:lnR>
                    <a:lnT w="12700" cmpd="sng">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r>
                        <a:rPr lang="en-BE"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~2018</a:t>
                      </a:r>
                    </a:p>
                  </a:txBody>
                  <a:tcPr marL="182880" marR="182880" marT="91440" marB="91440" anchor="ctr">
                    <a:lnL w="12700" cmpd="sng">
                      <a:noFill/>
                      <a:prstDash val="solid"/>
                    </a:lnL>
                    <a:lnR w="12700" cmpd="sng">
                      <a:noFill/>
                      <a:prstDash val="solid"/>
                    </a:lnR>
                    <a:lnT w="12700" cmpd="sng">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r>
                        <a:rPr lang="en-BE"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~2020</a:t>
                      </a:r>
                    </a:p>
                  </a:txBody>
                  <a:tcPr marL="182880" marR="182880" marT="91440" marB="91440" anchor="ctr">
                    <a:lnL w="12700" cmpd="sng">
                      <a:noFill/>
                      <a:prstDash val="solid"/>
                    </a:lnL>
                    <a:lnR w="12700" cmpd="sng">
                      <a:noFill/>
                      <a:prstDash val="solid"/>
                    </a:lnR>
                    <a:lnT w="12700" cmpd="sng">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r>
                        <a:rPr lang="en-BE"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2022-2023</a:t>
                      </a:r>
                    </a:p>
                  </a:txBody>
                  <a:tcPr marL="182880" marR="182880" marT="91440" marB="9144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4338881"/>
                  </a:ext>
                </a:extLst>
              </a:tr>
              <a:tr h="1281010">
                <a:tc>
                  <a:txBody>
                    <a:bodyPr/>
                    <a:lstStyle/>
                    <a:p>
                      <a:pPr algn="ctr"/>
                      <a:r>
                        <a:rPr lang="en-BE"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Name</a:t>
                      </a:r>
                    </a:p>
                  </a:txBody>
                  <a:tcPr marL="182880" marR="182880" marT="91440" marB="91440" anchor="ctr">
                    <a:lnL w="12700" cmpd="sng">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dirty="0">
                          <a:solidFill>
                            <a:schemeClr val="bg1"/>
                          </a:solidFill>
                          <a:latin typeface="Lato" panose="020F0502020204030203" pitchFamily="34" charset="0"/>
                          <a:cs typeface="Poppins" panose="00000500000000000000" pitchFamily="2" charset="0"/>
                        </a:rPr>
                        <a:t>Linguistics era</a:t>
                      </a:r>
                    </a:p>
                  </a:txBody>
                  <a:tcPr marL="182880" marR="182880" marT="91440" marB="91440"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dirty="0">
                          <a:solidFill>
                            <a:schemeClr val="bg1"/>
                          </a:solidFill>
                          <a:latin typeface="Lato" panose="020F0502020204030203" pitchFamily="34" charset="0"/>
                          <a:cs typeface="Poppins" panose="00000500000000000000" pitchFamily="2" charset="0"/>
                        </a:rPr>
                        <a:t>Embeddings era</a:t>
                      </a:r>
                    </a:p>
                  </a:txBody>
                  <a:tcPr marL="182880" marR="182880" marT="91440" marB="91440" anchor="ctr">
                    <a:lnL w="12700" cmpd="sng">
                      <a:noFill/>
                      <a:prstDash val="solid"/>
                    </a:lnL>
                    <a:lnR w="12700" cmpd="sng">
                      <a:noFill/>
                      <a:prstDash val="solid"/>
                    </a:lnR>
                    <a:lnT w="127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dirty="0">
                          <a:solidFill>
                            <a:schemeClr val="bg1"/>
                          </a:solidFill>
                          <a:latin typeface="Lato" panose="020F0502020204030203" pitchFamily="34" charset="0"/>
                          <a:cs typeface="Poppins" panose="00000500000000000000" pitchFamily="2" charset="0"/>
                        </a:rPr>
                        <a:t>Large Language Models</a:t>
                      </a:r>
                    </a:p>
                  </a:txBody>
                  <a:tcPr marL="182880" marR="182880" marT="91440" marB="91440" anchor="ctr">
                    <a:lnL w="12700" cmpd="sng">
                      <a:noFill/>
                      <a:prstDash val="solid"/>
                    </a:lnL>
                    <a:lnR w="12700" cmpd="sng">
                      <a:noFill/>
                      <a:prstDash val="solid"/>
                    </a:lnR>
                    <a:lnT w="127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dirty="0">
                          <a:solidFill>
                            <a:schemeClr val="bg1"/>
                          </a:solidFill>
                          <a:latin typeface="Lato" panose="020F0502020204030203" pitchFamily="34" charset="0"/>
                          <a:cs typeface="Poppins" panose="00000500000000000000" pitchFamily="2" charset="0"/>
                        </a:rPr>
                        <a:t>Generative models</a:t>
                      </a:r>
                    </a:p>
                  </a:txBody>
                  <a:tcPr marL="182880" marR="182880" marT="91440" marB="91440" anchor="ctr">
                    <a:lnL w="12700" cmpd="sng">
                      <a:noFill/>
                      <a:prstDash val="solid"/>
                    </a:lnL>
                    <a:lnR w="12700" cmpd="sng">
                      <a:noFill/>
                      <a:prstDash val="solid"/>
                    </a:lnR>
                    <a:lnT w="127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dirty="0">
                          <a:solidFill>
                            <a:schemeClr val="bg1"/>
                          </a:solidFill>
                          <a:latin typeface="Lato" panose="020F0502020204030203" pitchFamily="34" charset="0"/>
                          <a:cs typeface="Poppins" panose="00000500000000000000" pitchFamily="2" charset="0"/>
                        </a:rPr>
                        <a:t>LLM+RLHF</a:t>
                      </a:r>
                    </a:p>
                  </a:txBody>
                  <a:tcPr marL="182880" marR="182880" marT="91440" marB="91440" anchor="ctr">
                    <a:lnL w="12700" cmpd="sng">
                      <a:noFill/>
                      <a:prstDash val="soli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35367886"/>
                  </a:ext>
                </a:extLst>
              </a:tr>
              <a:tr h="1590430">
                <a:tc>
                  <a:txBody>
                    <a:bodyPr/>
                    <a:lstStyle/>
                    <a:p>
                      <a:pPr algn="ctr"/>
                      <a:r>
                        <a:rPr lang="en-BE"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Pretraining</a:t>
                      </a:r>
                    </a:p>
                  </a:txBody>
                  <a:tcPr marL="182880" marR="182880" marT="91440" marB="91440"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dirty="0">
                          <a:solidFill>
                            <a:schemeClr val="bg1"/>
                          </a:solidFill>
                          <a:latin typeface="Lato" panose="020F0502020204030203" pitchFamily="34" charset="0"/>
                          <a:cs typeface="Poppins" panose="00000500000000000000" pitchFamily="2" charset="0"/>
                        </a:rPr>
                        <a:t>None, you train everything from scratch</a:t>
                      </a:r>
                    </a:p>
                  </a:txBody>
                  <a:tcPr marL="182880" marR="182880" marT="91440" marB="91440"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a:solidFill>
                            <a:schemeClr val="bg1"/>
                          </a:solidFill>
                          <a:latin typeface="Lato" panose="020F0502020204030203" pitchFamily="34" charset="0"/>
                          <a:cs typeface="Poppins" panose="00000500000000000000" pitchFamily="2" charset="0"/>
                        </a:rPr>
                        <a:t>Words</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a:solidFill>
                            <a:schemeClr val="bg1"/>
                          </a:solidFill>
                          <a:latin typeface="Lato" panose="020F0502020204030203" pitchFamily="34" charset="0"/>
                          <a:cs typeface="Poppins" panose="00000500000000000000" pitchFamily="2" charset="0"/>
                        </a:rPr>
                        <a:t>Words + Context</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a:solidFill>
                            <a:schemeClr val="bg1"/>
                          </a:solidFill>
                          <a:latin typeface="Lato" panose="020F0502020204030203" pitchFamily="34" charset="0"/>
                          <a:cs typeface="Poppins" panose="00000500000000000000" pitchFamily="2" charset="0"/>
                        </a:rPr>
                        <a:t>Words + Context + Task</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a:solidFill>
                            <a:schemeClr val="bg1"/>
                          </a:solidFill>
                          <a:latin typeface="Lato" panose="020F0502020204030203" pitchFamily="34" charset="0"/>
                          <a:cs typeface="Poppins" panose="00000500000000000000" pitchFamily="2" charset="0"/>
                        </a:rPr>
                        <a:t>LLM</a:t>
                      </a:r>
                    </a:p>
                    <a:p>
                      <a:pPr marL="91440" algn="l"/>
                      <a:r>
                        <a:rPr lang="en-BE" sz="2400" i="0">
                          <a:solidFill>
                            <a:schemeClr val="bg1"/>
                          </a:solidFill>
                          <a:latin typeface="Lato" panose="020F0502020204030203" pitchFamily="34" charset="0"/>
                          <a:cs typeface="Poppins" panose="00000500000000000000" pitchFamily="2" charset="0"/>
                        </a:rPr>
                        <a:t>Human feedback</a:t>
                      </a:r>
                    </a:p>
                  </a:txBody>
                  <a:tcPr marL="182880" marR="182880" marT="91440" marB="9144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066044713"/>
                  </a:ext>
                </a:extLst>
              </a:tr>
              <a:tr h="1281010">
                <a:tc>
                  <a:txBody>
                    <a:bodyPr/>
                    <a:lstStyle/>
                    <a:p>
                      <a:pPr algn="ctr"/>
                      <a:r>
                        <a:rPr lang="en-BE"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Models</a:t>
                      </a:r>
                    </a:p>
                  </a:txBody>
                  <a:tcPr marL="182880" marR="182880" marT="91440" marB="91440"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dirty="0">
                          <a:solidFill>
                            <a:schemeClr val="bg1"/>
                          </a:solidFill>
                          <a:latin typeface="Lato" panose="020F0502020204030203" pitchFamily="34" charset="0"/>
                          <a:cs typeface="Poppins" panose="00000500000000000000" pitchFamily="2" charset="0"/>
                        </a:rPr>
                        <a:t>Tf-idf, Bag-of-words</a:t>
                      </a:r>
                    </a:p>
                  </a:txBody>
                  <a:tcPr marL="182880" marR="182880" marT="91440" marB="91440"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GB" sz="2400" i="0" dirty="0">
                          <a:solidFill>
                            <a:schemeClr val="bg1"/>
                          </a:solidFill>
                          <a:latin typeface="Lato" panose="020F0502020204030203" pitchFamily="34" charset="0"/>
                          <a:cs typeface="Poppins" panose="00000500000000000000" pitchFamily="2" charset="0"/>
                        </a:rPr>
                        <a:t>W</a:t>
                      </a:r>
                      <a:r>
                        <a:rPr lang="en-BE" sz="2400" i="0" dirty="0">
                          <a:solidFill>
                            <a:schemeClr val="bg1"/>
                          </a:solidFill>
                          <a:latin typeface="Lato" panose="020F0502020204030203" pitchFamily="34" charset="0"/>
                          <a:cs typeface="Poppins" panose="00000500000000000000" pitchFamily="2" charset="0"/>
                        </a:rPr>
                        <a:t>ord2vec, glove</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dirty="0">
                          <a:solidFill>
                            <a:schemeClr val="bg1"/>
                          </a:solidFill>
                          <a:latin typeface="Lato" panose="020F0502020204030203" pitchFamily="34" charset="0"/>
                          <a:cs typeface="Poppins" panose="00000500000000000000" pitchFamily="2" charset="0"/>
                        </a:rPr>
                        <a:t>BERT, ELMO, Roberta, Bertje</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a:solidFill>
                            <a:schemeClr val="bg1"/>
                          </a:solidFill>
                          <a:latin typeface="Lato" panose="020F0502020204030203" pitchFamily="34" charset="0"/>
                          <a:cs typeface="Poppins" panose="00000500000000000000" pitchFamily="2" charset="0"/>
                        </a:rPr>
                        <a:t>GPT2, Bloom, Neo, …</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a:solidFill>
                            <a:schemeClr val="bg1"/>
                          </a:solidFill>
                          <a:latin typeface="Lato" panose="020F0502020204030203" pitchFamily="34" charset="0"/>
                          <a:cs typeface="Poppins" panose="00000500000000000000" pitchFamily="2" charset="0"/>
                        </a:rPr>
                        <a:t>ChatGPT, </a:t>
                      </a:r>
                      <a:r>
                        <a:rPr lang="en-GB" sz="2400" i="0">
                          <a:solidFill>
                            <a:schemeClr val="bg1"/>
                          </a:solidFill>
                          <a:latin typeface="Lato" panose="020F0502020204030203" pitchFamily="34" charset="0"/>
                          <a:cs typeface="Poppins" panose="00000500000000000000" pitchFamily="2" charset="0"/>
                        </a:rPr>
                        <a:t>GPT4, Falcon, </a:t>
                      </a:r>
                      <a:r>
                        <a:rPr lang="en-GB" sz="2400" i="0" err="1">
                          <a:solidFill>
                            <a:schemeClr val="bg1"/>
                          </a:solidFill>
                          <a:latin typeface="Lato" panose="020F0502020204030203" pitchFamily="34" charset="0"/>
                          <a:cs typeface="Poppins" panose="00000500000000000000" pitchFamily="2" charset="0"/>
                        </a:rPr>
                        <a:t>LLama</a:t>
                      </a:r>
                      <a:endParaRPr lang="en-BE" sz="2400" i="0">
                        <a:solidFill>
                          <a:schemeClr val="bg1"/>
                        </a:solidFill>
                        <a:latin typeface="Lato" panose="020F0502020204030203" pitchFamily="34" charset="0"/>
                        <a:cs typeface="Poppins" panose="00000500000000000000" pitchFamily="2" charset="0"/>
                      </a:endParaRPr>
                    </a:p>
                  </a:txBody>
                  <a:tcPr marL="182880" marR="182880" marT="91440" marB="9144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852238917"/>
                  </a:ext>
                </a:extLst>
              </a:tr>
              <a:tr h="1281010">
                <a:tc>
                  <a:txBody>
                    <a:bodyPr/>
                    <a:lstStyle/>
                    <a:p>
                      <a:pPr algn="ctr"/>
                      <a:r>
                        <a:rPr lang="en-BE"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Examples needed to train base model</a:t>
                      </a:r>
                    </a:p>
                  </a:txBody>
                  <a:tcPr marL="182880" marR="182880" marT="91440" marB="91440"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rowSpan="2">
                  <a:txBody>
                    <a:bodyPr/>
                    <a:lstStyle/>
                    <a:p>
                      <a:pPr marL="91440" algn="l"/>
                      <a:r>
                        <a:rPr lang="en-BE" sz="2400" i="0" dirty="0">
                          <a:solidFill>
                            <a:schemeClr val="bg1"/>
                          </a:solidFill>
                          <a:latin typeface="Lato" panose="020F0502020204030203" pitchFamily="34" charset="0"/>
                          <a:cs typeface="Poppins" panose="00000500000000000000" pitchFamily="2" charset="0"/>
                        </a:rPr>
                        <a:t>1.000-10.000</a:t>
                      </a:r>
                    </a:p>
                  </a:txBody>
                  <a:tcPr marL="182880" marR="182880" marT="91440" marB="91440"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dirty="0">
                          <a:solidFill>
                            <a:schemeClr val="bg1"/>
                          </a:solidFill>
                          <a:latin typeface="Lato" panose="020F0502020204030203" pitchFamily="34" charset="0"/>
                          <a:cs typeface="Poppins" panose="00000500000000000000" pitchFamily="2" charset="0"/>
                        </a:rPr>
                        <a:t>~50M tokens</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algn="l"/>
                      <a:r>
                        <a:rPr lang="en-BE" sz="2400" i="0" dirty="0">
                          <a:solidFill>
                            <a:schemeClr val="bg1"/>
                          </a:solidFill>
                          <a:latin typeface="Lato" panose="020F0502020204030203" pitchFamily="34" charset="0"/>
                          <a:cs typeface="Poppins" panose="00000500000000000000" pitchFamily="2" charset="0"/>
                        </a:rPr>
                        <a:t>3,3B tokens</a:t>
                      </a:r>
                    </a:p>
                    <a:p>
                      <a:pPr marL="91440" algn="l"/>
                      <a:r>
                        <a:rPr lang="en-BE" sz="2400" i="0" dirty="0">
                          <a:solidFill>
                            <a:schemeClr val="bg1"/>
                          </a:solidFill>
                          <a:latin typeface="Lato" panose="020F0502020204030203" pitchFamily="34" charset="0"/>
                          <a:cs typeface="Poppins" panose="00000500000000000000" pitchFamily="2" charset="0"/>
                        </a:rPr>
                        <a:t>340M params</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BE" sz="2400" i="0" dirty="0">
                          <a:solidFill>
                            <a:schemeClr val="bg1"/>
                          </a:solidFill>
                          <a:latin typeface="Lato" panose="020F0502020204030203" pitchFamily="34" charset="0"/>
                          <a:cs typeface="Poppins" panose="00000500000000000000" pitchFamily="2" charset="0"/>
                        </a:rPr>
                        <a:t>500B tokens</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BE" sz="2400" i="0" dirty="0">
                          <a:solidFill>
                            <a:schemeClr val="bg1"/>
                          </a:solidFill>
                          <a:latin typeface="Lato" panose="020F0502020204030203" pitchFamily="34" charset="0"/>
                          <a:cs typeface="Poppins" panose="00000500000000000000" pitchFamily="2" charset="0"/>
                        </a:rPr>
                        <a:t>2T tokens</a:t>
                      </a:r>
                    </a:p>
                    <a:p>
                      <a:pPr marL="9144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BE" sz="2400" i="0" dirty="0">
                          <a:solidFill>
                            <a:schemeClr val="bg1"/>
                          </a:solidFill>
                          <a:latin typeface="Lato" panose="020F0502020204030203" pitchFamily="34" charset="0"/>
                          <a:cs typeface="Poppins" panose="00000500000000000000" pitchFamily="2" charset="0"/>
                        </a:rPr>
                        <a:t>70B params</a:t>
                      </a:r>
                    </a:p>
                  </a:txBody>
                  <a:tcPr marL="182880" marR="182880" marT="91440" marB="9144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64217276"/>
                  </a:ext>
                </a:extLst>
              </a:tr>
              <a:tr h="1281010">
                <a:tc>
                  <a:txBody>
                    <a:bodyPr/>
                    <a:lstStyle/>
                    <a:p>
                      <a:pPr algn="ctr"/>
                      <a:r>
                        <a:rPr lang="en-BE" sz="2800" b="1" i="0" u="sng" baseline="0" dirty="0">
                          <a:solidFill>
                            <a:schemeClr val="bg1"/>
                          </a:solidFill>
                          <a:uFill>
                            <a:solidFill>
                              <a:srgbClr val="0048F8"/>
                            </a:solidFill>
                          </a:uFill>
                          <a:latin typeface="TT Firs" panose="02000503030000020003" pitchFamily="50" charset="0"/>
                          <a:cs typeface="Poppins" panose="00000500000000000000" pitchFamily="2" charset="0"/>
                        </a:rPr>
                        <a:t>Examples needed for one task</a:t>
                      </a:r>
                    </a:p>
                  </a:txBody>
                  <a:tcPr marL="182880" marR="182880" marT="91440" marB="91440" anchor="ctr">
                    <a:lnL w="12700" cmpd="sng">
                      <a:noFill/>
                      <a:prstDash val="solid"/>
                    </a:lnL>
                    <a:lnR w="12700" cap="flat" cmpd="sng" algn="ctr">
                      <a:solidFill>
                        <a:schemeClr val="bg1"/>
                      </a:solid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r>
                        <a:rPr lang="en-BE" sz="3200"/>
                        <a:t>1.000-10.000</a:t>
                      </a:r>
                    </a:p>
                  </a:txBody>
                  <a:tcPr/>
                </a:tc>
                <a:tc>
                  <a:txBody>
                    <a:bodyPr/>
                    <a:lstStyle/>
                    <a:p>
                      <a:pPr marL="9144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BE" sz="2400" i="0" dirty="0">
                          <a:solidFill>
                            <a:schemeClr val="bg1"/>
                          </a:solidFill>
                          <a:latin typeface="Lato" panose="020F0502020204030203" pitchFamily="34" charset="0"/>
                          <a:cs typeface="Poppins" panose="00000500000000000000" pitchFamily="2" charset="0"/>
                        </a:rPr>
                        <a:t>100-1.000</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BE" sz="2400" i="0" dirty="0">
                          <a:solidFill>
                            <a:schemeClr val="bg1"/>
                          </a:solidFill>
                          <a:latin typeface="Lato" panose="020F0502020204030203" pitchFamily="34" charset="0"/>
                          <a:cs typeface="Poppins" panose="00000500000000000000" pitchFamily="2" charset="0"/>
                        </a:rPr>
                        <a:t>10-100</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BE" sz="2400" i="0" dirty="0">
                          <a:solidFill>
                            <a:schemeClr val="bg1"/>
                          </a:solidFill>
                          <a:latin typeface="Lato" panose="020F0502020204030203" pitchFamily="34" charset="0"/>
                          <a:cs typeface="Poppins" panose="00000500000000000000" pitchFamily="2" charset="0"/>
                        </a:rPr>
                        <a:t>1-10</a:t>
                      </a:r>
                    </a:p>
                  </a:txBody>
                  <a:tcPr marL="182880" marR="182880" marT="91440" marB="9144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9144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BE" sz="2400" i="0" dirty="0">
                          <a:solidFill>
                            <a:schemeClr val="bg1"/>
                          </a:solidFill>
                          <a:latin typeface="Lato" panose="020F0502020204030203" pitchFamily="34" charset="0"/>
                          <a:cs typeface="Poppins" panose="00000500000000000000" pitchFamily="2" charset="0"/>
                        </a:rPr>
                        <a:t>0</a:t>
                      </a:r>
                    </a:p>
                  </a:txBody>
                  <a:tcPr marL="182880" marR="182880" marT="91440" marB="9144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37394030"/>
                  </a:ext>
                </a:extLst>
              </a:tr>
            </a:tbl>
          </a:graphicData>
        </a:graphic>
      </p:graphicFrame>
      <p:sp>
        <p:nvSpPr>
          <p:cNvPr id="22" name="Title 1">
            <a:extLst>
              <a:ext uri="{FF2B5EF4-FFF2-40B4-BE49-F238E27FC236}">
                <a16:creationId xmlns:a16="http://schemas.microsoft.com/office/drawing/2014/main" id="{F3D2582A-B6CA-AC0C-65D5-478DCA1CEE27}"/>
              </a:ext>
            </a:extLst>
          </p:cNvPr>
          <p:cNvSpPr>
            <a:spLocks noGrp="1"/>
          </p:cNvSpPr>
          <p:nvPr>
            <p:ph type="title"/>
          </p:nvPr>
        </p:nvSpPr>
        <p:spPr>
          <a:xfrm>
            <a:off x="1052946" y="730252"/>
            <a:ext cx="22278108" cy="2040660"/>
          </a:xfrm>
        </p:spPr>
        <p:txBody>
          <a:bodyPr>
            <a:normAutofit/>
          </a:bodyPr>
          <a:lstStyle/>
          <a:p>
            <a:pPr algn="ctr"/>
            <a:r>
              <a:rPr lang="en-US" dirty="0">
                <a:gradFill>
                  <a:gsLst>
                    <a:gs pos="0">
                      <a:schemeClr val="bg1"/>
                    </a:gs>
                    <a:gs pos="84000">
                      <a:schemeClr val="bg1">
                        <a:lumMod val="75000"/>
                      </a:schemeClr>
                    </a:gs>
                    <a:gs pos="100000">
                      <a:srgbClr val="A4A4A4"/>
                    </a:gs>
                  </a:gsLst>
                  <a:lin ang="16200000" scaled="1"/>
                </a:gradFill>
                <a:latin typeface="TT Firs" panose="02000503030000020003" pitchFamily="50" charset="0"/>
              </a:rPr>
              <a:t>Transfer learning - history</a:t>
            </a:r>
            <a:endParaRPr lang="en-US" dirty="0">
              <a:latin typeface="TT Firs" panose="02000503030000020003" pitchFamily="50" charset="0"/>
            </a:endParaRPr>
          </a:p>
        </p:txBody>
      </p:sp>
      <p:sp>
        <p:nvSpPr>
          <p:cNvPr id="7" name="TextBox 6">
            <a:extLst>
              <a:ext uri="{FF2B5EF4-FFF2-40B4-BE49-F238E27FC236}">
                <a16:creationId xmlns:a16="http://schemas.microsoft.com/office/drawing/2014/main" id="{57E13465-6CF3-9AC9-678C-E805B9551A1C}"/>
              </a:ext>
            </a:extLst>
          </p:cNvPr>
          <p:cNvSpPr txBox="1"/>
          <p:nvPr/>
        </p:nvSpPr>
        <p:spPr>
          <a:xfrm>
            <a:off x="4347409" y="11804611"/>
            <a:ext cx="15689178" cy="646331"/>
          </a:xfrm>
          <a:prstGeom prst="rect">
            <a:avLst/>
          </a:prstGeom>
          <a:noFill/>
        </p:spPr>
        <p:txBody>
          <a:bodyPr wrap="square">
            <a:spAutoFit/>
          </a:bodyPr>
          <a:lstStyle/>
          <a:p>
            <a:pPr algn="ctr" defTabSz="1828800"/>
            <a:r>
              <a:rPr lang="en-US" sz="3600" b="1" dirty="0">
                <a:solidFill>
                  <a:prstClr val="white"/>
                </a:solidFill>
                <a:latin typeface="Lato" panose="020F0502020204030203" pitchFamily="34" charset="0"/>
              </a:rPr>
              <a:t>Note:</a:t>
            </a:r>
            <a:r>
              <a:rPr lang="en-US" sz="3600" dirty="0">
                <a:solidFill>
                  <a:prstClr val="white"/>
                </a:solidFill>
                <a:latin typeface="Lato" panose="020F0502020204030203" pitchFamily="34" charset="0"/>
              </a:rPr>
              <a:t> grossly oversimplified !</a:t>
            </a:r>
          </a:p>
        </p:txBody>
      </p:sp>
    </p:spTree>
    <p:extLst>
      <p:ext uri="{BB962C8B-B14F-4D97-AF65-F5344CB8AC3E}">
        <p14:creationId xmlns:p14="http://schemas.microsoft.com/office/powerpoint/2010/main" val="2964181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E97A-8519-4947-8B20-2000CAF7B777}"/>
              </a:ext>
            </a:extLst>
          </p:cNvPr>
          <p:cNvSpPr>
            <a:spLocks noGrp="1"/>
          </p:cNvSpPr>
          <p:nvPr>
            <p:ph type="title"/>
          </p:nvPr>
        </p:nvSpPr>
        <p:spPr/>
        <p:txBody>
          <a:bodyPr/>
          <a:lstStyle/>
          <a:p>
            <a:r>
              <a:rPr lang="en-US" dirty="0"/>
              <a:t>HOW TO USE</a:t>
            </a:r>
          </a:p>
        </p:txBody>
      </p:sp>
      <p:sp>
        <p:nvSpPr>
          <p:cNvPr id="3" name="Text Placeholder 2">
            <a:extLst>
              <a:ext uri="{FF2B5EF4-FFF2-40B4-BE49-F238E27FC236}">
                <a16:creationId xmlns:a16="http://schemas.microsoft.com/office/drawing/2014/main" id="{D919BDB5-E033-48DD-8BD5-2F41BAD6F58E}"/>
              </a:ext>
            </a:extLst>
          </p:cNvPr>
          <p:cNvSpPr>
            <a:spLocks noGrp="1"/>
          </p:cNvSpPr>
          <p:nvPr>
            <p:ph type="body" idx="1"/>
          </p:nvPr>
        </p:nvSpPr>
        <p:spPr/>
        <p:txBody>
          <a:bodyPr/>
          <a:lstStyle/>
          <a:p>
            <a:endParaRPr lang="en-US" dirty="0"/>
          </a:p>
          <a:p>
            <a:pPr algn="ctr"/>
            <a:r>
              <a:rPr lang="en-US" dirty="0"/>
              <a:t>TRANSFORMERS</a:t>
            </a:r>
          </a:p>
        </p:txBody>
      </p:sp>
    </p:spTree>
    <p:extLst>
      <p:ext uri="{BB962C8B-B14F-4D97-AF65-F5344CB8AC3E}">
        <p14:creationId xmlns:p14="http://schemas.microsoft.com/office/powerpoint/2010/main" val="5182252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34;p44">
            <a:extLst>
              <a:ext uri="{FF2B5EF4-FFF2-40B4-BE49-F238E27FC236}">
                <a16:creationId xmlns:a16="http://schemas.microsoft.com/office/drawing/2014/main" id="{02C297B6-5D3A-47CC-80BF-D478C271BA42}"/>
              </a:ext>
            </a:extLst>
          </p:cNvPr>
          <p:cNvSpPr txBox="1">
            <a:spLocks/>
          </p:cNvSpPr>
          <p:nvPr/>
        </p:nvSpPr>
        <p:spPr>
          <a:xfrm>
            <a:off x="13279972" y="2884040"/>
            <a:ext cx="9295566" cy="10192523"/>
          </a:xfrm>
          <a:prstGeom prst="rect">
            <a:avLst/>
          </a:prstGeom>
          <a:solidFill>
            <a:srgbClr val="002F9F"/>
          </a:solidFill>
          <a:ln>
            <a:noFill/>
          </a:ln>
        </p:spPr>
        <p:txBody>
          <a:bodyPr spcFirstLastPara="1" vert="horz" wrap="square" lIns="432000" tIns="360000" rIns="288000" bIns="288000" rtlCol="0" anchor="t" anchorCtr="0">
            <a:noAutofit/>
          </a:bodyPr>
          <a:lstStyle>
            <a:lvl1pPr marL="457200" lvl="0" indent="-457200" algn="l" defTabSz="1828800" rtl="0" eaLnBrk="1" latinLnBrk="0" hangingPunct="1">
              <a:lnSpc>
                <a:spcPct val="90000"/>
              </a:lnSpc>
              <a:spcBef>
                <a:spcPts val="1000"/>
              </a:spcBef>
              <a:spcAft>
                <a:spcPts val="0"/>
              </a:spcAft>
              <a:buClr>
                <a:srgbClr val="FFDE59"/>
              </a:buClr>
              <a:buSzPts val="36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1pPr>
            <a:lvl2pPr marL="914400" lvl="1" indent="-431800" algn="l" defTabSz="1828800" rtl="0" eaLnBrk="1" latinLnBrk="0" hangingPunct="1">
              <a:lnSpc>
                <a:spcPct val="90000"/>
              </a:lnSpc>
              <a:spcBef>
                <a:spcPts val="500"/>
              </a:spcBef>
              <a:spcAft>
                <a:spcPts val="0"/>
              </a:spcAft>
              <a:buClr>
                <a:srgbClr val="FFDE59"/>
              </a:buClr>
              <a:buSzPts val="3200"/>
              <a:buFont typeface="Arial" panose="020B0604020202020204" pitchFamily="34" charset="0"/>
              <a:buChar char="•"/>
              <a:defRPr sz="3200" kern="1200">
                <a:solidFill>
                  <a:schemeClr val="bg1"/>
                </a:solidFill>
                <a:latin typeface="Poppins" panose="00000500000000000000" pitchFamily="2" charset="0"/>
                <a:ea typeface="+mn-ea"/>
                <a:cs typeface="Poppins" panose="00000500000000000000" pitchFamily="2" charset="0"/>
              </a:defRPr>
            </a:lvl2pPr>
            <a:lvl3pPr marL="1371600" lvl="2" indent="-406400" algn="l" defTabSz="1828800" rtl="0" eaLnBrk="1" latinLnBrk="0" hangingPunct="1">
              <a:lnSpc>
                <a:spcPct val="90000"/>
              </a:lnSpc>
              <a:spcBef>
                <a:spcPts val="500"/>
              </a:spcBef>
              <a:spcAft>
                <a:spcPts val="0"/>
              </a:spcAft>
              <a:buClr>
                <a:schemeClr val="dk1"/>
              </a:buClr>
              <a:buSzPts val="2800"/>
              <a:buFont typeface="Arial" panose="020B0604020202020204" pitchFamily="34" charset="0"/>
              <a:buChar char="•"/>
              <a:defRPr sz="2800" kern="1200">
                <a:solidFill>
                  <a:schemeClr val="bg1"/>
                </a:solidFill>
                <a:latin typeface="Poppins" panose="00000500000000000000" pitchFamily="2" charset="0"/>
                <a:ea typeface="+mn-ea"/>
                <a:cs typeface="Poppins" panose="00000500000000000000" pitchFamily="2" charset="0"/>
              </a:defRPr>
            </a:lvl3pPr>
            <a:lvl4pPr marL="1828800" lvl="3"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4pPr>
            <a:lvl5pPr marL="2286000" lvl="4"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Clr>
                <a:schemeClr val="lt1"/>
              </a:buClr>
              <a:buFont typeface="Arial" panose="020B0604020202020204" pitchFamily="34" charset="0"/>
              <a:buNone/>
            </a:pPr>
            <a:endParaRPr lang="en-US" sz="3600" dirty="0"/>
          </a:p>
        </p:txBody>
      </p:sp>
      <p:sp>
        <p:nvSpPr>
          <p:cNvPr id="7" name="Google Shape;634;p44">
            <a:extLst>
              <a:ext uri="{FF2B5EF4-FFF2-40B4-BE49-F238E27FC236}">
                <a16:creationId xmlns:a16="http://schemas.microsoft.com/office/drawing/2014/main" id="{3303F4C6-05E1-4141-BB0D-BC9AD67B26B1}"/>
              </a:ext>
            </a:extLst>
          </p:cNvPr>
          <p:cNvSpPr txBox="1">
            <a:spLocks/>
          </p:cNvSpPr>
          <p:nvPr/>
        </p:nvSpPr>
        <p:spPr>
          <a:xfrm>
            <a:off x="1808462" y="2884041"/>
            <a:ext cx="9295566" cy="10192523"/>
          </a:xfrm>
          <a:prstGeom prst="rect">
            <a:avLst/>
          </a:prstGeom>
          <a:solidFill>
            <a:srgbClr val="002F9F"/>
          </a:solidFill>
          <a:ln>
            <a:noFill/>
          </a:ln>
        </p:spPr>
        <p:txBody>
          <a:bodyPr spcFirstLastPara="1" vert="horz" wrap="square" lIns="432000" tIns="360000" rIns="288000" bIns="288000" rtlCol="0" anchor="t" anchorCtr="0">
            <a:noAutofit/>
          </a:bodyPr>
          <a:lstStyle>
            <a:lvl1pPr marL="457200" lvl="0" indent="-457200" algn="l" defTabSz="1828800" rtl="0" eaLnBrk="1" latinLnBrk="0" hangingPunct="1">
              <a:lnSpc>
                <a:spcPct val="90000"/>
              </a:lnSpc>
              <a:spcBef>
                <a:spcPts val="1000"/>
              </a:spcBef>
              <a:spcAft>
                <a:spcPts val="0"/>
              </a:spcAft>
              <a:buClr>
                <a:srgbClr val="FFDE59"/>
              </a:buClr>
              <a:buSzPts val="36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1pPr>
            <a:lvl2pPr marL="914400" lvl="1" indent="-431800" algn="l" defTabSz="1828800" rtl="0" eaLnBrk="1" latinLnBrk="0" hangingPunct="1">
              <a:lnSpc>
                <a:spcPct val="90000"/>
              </a:lnSpc>
              <a:spcBef>
                <a:spcPts val="500"/>
              </a:spcBef>
              <a:spcAft>
                <a:spcPts val="0"/>
              </a:spcAft>
              <a:buClr>
                <a:srgbClr val="FFDE59"/>
              </a:buClr>
              <a:buSzPts val="3200"/>
              <a:buFont typeface="Arial" panose="020B0604020202020204" pitchFamily="34" charset="0"/>
              <a:buChar char="•"/>
              <a:defRPr sz="3200" kern="1200">
                <a:solidFill>
                  <a:schemeClr val="bg1"/>
                </a:solidFill>
                <a:latin typeface="Poppins" panose="00000500000000000000" pitchFamily="2" charset="0"/>
                <a:ea typeface="+mn-ea"/>
                <a:cs typeface="Poppins" panose="00000500000000000000" pitchFamily="2" charset="0"/>
              </a:defRPr>
            </a:lvl2pPr>
            <a:lvl3pPr marL="1371600" lvl="2" indent="-406400" algn="l" defTabSz="1828800" rtl="0" eaLnBrk="1" latinLnBrk="0" hangingPunct="1">
              <a:lnSpc>
                <a:spcPct val="90000"/>
              </a:lnSpc>
              <a:spcBef>
                <a:spcPts val="500"/>
              </a:spcBef>
              <a:spcAft>
                <a:spcPts val="0"/>
              </a:spcAft>
              <a:buClr>
                <a:schemeClr val="dk1"/>
              </a:buClr>
              <a:buSzPts val="2800"/>
              <a:buFont typeface="Arial" panose="020B0604020202020204" pitchFamily="34" charset="0"/>
              <a:buChar char="•"/>
              <a:defRPr sz="2800" kern="1200">
                <a:solidFill>
                  <a:schemeClr val="bg1"/>
                </a:solidFill>
                <a:latin typeface="Poppins" panose="00000500000000000000" pitchFamily="2" charset="0"/>
                <a:ea typeface="+mn-ea"/>
                <a:cs typeface="Poppins" panose="00000500000000000000" pitchFamily="2" charset="0"/>
              </a:defRPr>
            </a:lvl3pPr>
            <a:lvl4pPr marL="1828800" lvl="3"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4pPr>
            <a:lvl5pPr marL="2286000" lvl="4"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Clr>
                <a:schemeClr val="lt1"/>
              </a:buClr>
              <a:buFont typeface="Arial" panose="020B0604020202020204" pitchFamily="34" charset="0"/>
              <a:buNone/>
            </a:pPr>
            <a:endParaRPr lang="en-US" sz="3600" dirty="0"/>
          </a:p>
        </p:txBody>
      </p:sp>
      <p:sp>
        <p:nvSpPr>
          <p:cNvPr id="2" name="Title 1">
            <a:extLst>
              <a:ext uri="{FF2B5EF4-FFF2-40B4-BE49-F238E27FC236}">
                <a16:creationId xmlns:a16="http://schemas.microsoft.com/office/drawing/2014/main" id="{78AB5C43-2387-43B9-BB94-B2CDE002D1C6}"/>
              </a:ext>
            </a:extLst>
          </p:cNvPr>
          <p:cNvSpPr>
            <a:spLocks noGrp="1"/>
          </p:cNvSpPr>
          <p:nvPr>
            <p:ph type="title"/>
          </p:nvPr>
        </p:nvSpPr>
        <p:spPr/>
        <p:txBody>
          <a:bodyPr/>
          <a:lstStyle/>
          <a:p>
            <a:r>
              <a:rPr lang="en-US" dirty="0"/>
              <a:t>Training or choosing models</a:t>
            </a:r>
          </a:p>
        </p:txBody>
      </p:sp>
      <p:sp>
        <p:nvSpPr>
          <p:cNvPr id="5" name="Google Shape;634;p44">
            <a:extLst>
              <a:ext uri="{FF2B5EF4-FFF2-40B4-BE49-F238E27FC236}">
                <a16:creationId xmlns:a16="http://schemas.microsoft.com/office/drawing/2014/main" id="{91BC3A43-99F8-4F42-A8A5-B39F68B7DA6A}"/>
              </a:ext>
            </a:extLst>
          </p:cNvPr>
          <p:cNvSpPr txBox="1">
            <a:spLocks/>
          </p:cNvSpPr>
          <p:nvPr/>
        </p:nvSpPr>
        <p:spPr>
          <a:xfrm>
            <a:off x="2366008" y="2520174"/>
            <a:ext cx="9295566" cy="10192523"/>
          </a:xfrm>
          <a:prstGeom prst="rect">
            <a:avLst/>
          </a:prstGeom>
          <a:solidFill>
            <a:srgbClr val="025EFF"/>
          </a:solidFill>
          <a:ln>
            <a:solidFill>
              <a:schemeClr val="bg1"/>
            </a:solidFill>
          </a:ln>
        </p:spPr>
        <p:txBody>
          <a:bodyPr spcFirstLastPara="1" vert="horz" wrap="square" lIns="432000" tIns="360000" rIns="288000" bIns="288000" rtlCol="0" anchor="t" anchorCtr="0">
            <a:noAutofit/>
          </a:bodyPr>
          <a:lstStyle>
            <a:lvl1pPr marL="457200" lvl="0" indent="-457200" algn="l" defTabSz="1828800" rtl="0" eaLnBrk="1" latinLnBrk="0" hangingPunct="1">
              <a:lnSpc>
                <a:spcPct val="90000"/>
              </a:lnSpc>
              <a:spcBef>
                <a:spcPts val="1000"/>
              </a:spcBef>
              <a:spcAft>
                <a:spcPts val="0"/>
              </a:spcAft>
              <a:buClr>
                <a:srgbClr val="FFDE59"/>
              </a:buClr>
              <a:buSzPts val="36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1pPr>
            <a:lvl2pPr marL="914400" lvl="1" indent="-431800" algn="l" defTabSz="1828800" rtl="0" eaLnBrk="1" latinLnBrk="0" hangingPunct="1">
              <a:lnSpc>
                <a:spcPct val="90000"/>
              </a:lnSpc>
              <a:spcBef>
                <a:spcPts val="500"/>
              </a:spcBef>
              <a:spcAft>
                <a:spcPts val="0"/>
              </a:spcAft>
              <a:buClr>
                <a:srgbClr val="FFDE59"/>
              </a:buClr>
              <a:buSzPts val="3200"/>
              <a:buFont typeface="Arial" panose="020B0604020202020204" pitchFamily="34" charset="0"/>
              <a:buChar char="•"/>
              <a:defRPr sz="3200" kern="1200">
                <a:solidFill>
                  <a:schemeClr val="bg1"/>
                </a:solidFill>
                <a:latin typeface="Poppins" panose="00000500000000000000" pitchFamily="2" charset="0"/>
                <a:ea typeface="+mn-ea"/>
                <a:cs typeface="Poppins" panose="00000500000000000000" pitchFamily="2" charset="0"/>
              </a:defRPr>
            </a:lvl2pPr>
            <a:lvl3pPr marL="1371600" lvl="2" indent="-406400" algn="l" defTabSz="1828800" rtl="0" eaLnBrk="1" latinLnBrk="0" hangingPunct="1">
              <a:lnSpc>
                <a:spcPct val="90000"/>
              </a:lnSpc>
              <a:spcBef>
                <a:spcPts val="500"/>
              </a:spcBef>
              <a:spcAft>
                <a:spcPts val="0"/>
              </a:spcAft>
              <a:buClr>
                <a:schemeClr val="dk1"/>
              </a:buClr>
              <a:buSzPts val="2800"/>
              <a:buFont typeface="Arial" panose="020B0604020202020204" pitchFamily="34" charset="0"/>
              <a:buChar char="•"/>
              <a:defRPr sz="2800" kern="1200">
                <a:solidFill>
                  <a:schemeClr val="bg1"/>
                </a:solidFill>
                <a:latin typeface="Poppins" panose="00000500000000000000" pitchFamily="2" charset="0"/>
                <a:ea typeface="+mn-ea"/>
                <a:cs typeface="Poppins" panose="00000500000000000000" pitchFamily="2" charset="0"/>
              </a:defRPr>
            </a:lvl3pPr>
            <a:lvl4pPr marL="1828800" lvl="3"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4pPr>
            <a:lvl5pPr marL="2286000" lvl="4" indent="-381000" algn="l" defTabSz="1828800" rtl="0" eaLnBrk="1" latinLnBrk="0" hangingPunct="1">
              <a:lnSpc>
                <a:spcPct val="90000"/>
              </a:lnSpc>
              <a:spcBef>
                <a:spcPts val="500"/>
              </a:spcBef>
              <a:spcAft>
                <a:spcPts val="0"/>
              </a:spcAft>
              <a:buClr>
                <a:schemeClr val="dk1"/>
              </a:buClr>
              <a:buSzPts val="2400"/>
              <a:buFont typeface="Arial" panose="020B0604020202020204" pitchFamily="34" charset="0"/>
              <a:buChar char="•"/>
              <a:defRPr sz="24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Clr>
                <a:schemeClr val="lt1"/>
              </a:buClr>
              <a:buFont typeface="Arial" panose="020B0604020202020204" pitchFamily="34" charset="0"/>
              <a:buNone/>
            </a:pPr>
            <a:r>
              <a:rPr lang="en-US" sz="4000" b="1" dirty="0"/>
              <a:t>TRANSFER LEARNING</a:t>
            </a:r>
            <a:endParaRPr lang="en-US" sz="4000" dirty="0"/>
          </a:p>
          <a:p>
            <a:pPr marL="0" indent="0">
              <a:buClr>
                <a:schemeClr val="lt1"/>
              </a:buClr>
              <a:buFont typeface="Arial" panose="020B0604020202020204" pitchFamily="34" charset="0"/>
              <a:buNone/>
            </a:pPr>
            <a:r>
              <a:rPr lang="en-US" sz="4000" dirty="0"/>
              <a:t>Easy to set-up, needs less data</a:t>
            </a:r>
          </a:p>
          <a:p>
            <a:pPr marL="0" indent="0">
              <a:buClr>
                <a:schemeClr val="lt1"/>
              </a:buClr>
              <a:buFont typeface="Arial" panose="020B0604020202020204" pitchFamily="34" charset="0"/>
              <a:buNone/>
            </a:pPr>
            <a:endParaRPr lang="en-US" sz="4000" dirty="0"/>
          </a:p>
          <a:p>
            <a:pPr marL="0" indent="0">
              <a:buClr>
                <a:schemeClr val="lt1"/>
              </a:buClr>
              <a:buFont typeface="Arial" panose="020B0604020202020204" pitchFamily="34" charset="0"/>
              <a:buNone/>
            </a:pPr>
            <a:r>
              <a:rPr lang="en-US" dirty="0" err="1"/>
              <a:t>CamemBert</a:t>
            </a:r>
            <a:r>
              <a:rPr lang="en-US" dirty="0"/>
              <a:t>, </a:t>
            </a:r>
            <a:r>
              <a:rPr lang="en-US" dirty="0" err="1"/>
              <a:t>BertJe</a:t>
            </a:r>
            <a:r>
              <a:rPr lang="en-US" dirty="0"/>
              <a:t>, </a:t>
            </a:r>
            <a:r>
              <a:rPr lang="en-US" dirty="0" err="1"/>
              <a:t>Robbert</a:t>
            </a:r>
            <a:r>
              <a:rPr lang="en-US" dirty="0"/>
              <a:t>, Robert, Albert, Bart, Flaubert, </a:t>
            </a:r>
            <a:r>
              <a:rPr lang="en-US" dirty="0" err="1"/>
              <a:t>Longformer</a:t>
            </a:r>
            <a:r>
              <a:rPr lang="en-US" dirty="0"/>
              <a:t>, Reformer, </a:t>
            </a:r>
            <a:r>
              <a:rPr lang="en-US" dirty="0" err="1"/>
              <a:t>BigBird</a:t>
            </a:r>
            <a:r>
              <a:rPr lang="en-US" dirty="0"/>
              <a:t>, … </a:t>
            </a:r>
            <a:r>
              <a:rPr lang="en-US" sz="4000" dirty="0"/>
              <a:t>why are there so many and how do I choose?</a:t>
            </a:r>
          </a:p>
          <a:p>
            <a:pPr marL="0" indent="0">
              <a:buClr>
                <a:schemeClr val="lt1"/>
              </a:buClr>
              <a:buFont typeface="Arial" panose="020B0604020202020204" pitchFamily="34" charset="0"/>
              <a:buNone/>
            </a:pPr>
            <a:endParaRPr lang="en-US" sz="4000" dirty="0"/>
          </a:p>
          <a:p>
            <a:pPr marL="0" indent="0">
              <a:buClr>
                <a:schemeClr val="lt1"/>
              </a:buClr>
              <a:buFont typeface="Arial" panose="020B0604020202020204" pitchFamily="34" charset="0"/>
              <a:buNone/>
            </a:pPr>
            <a:r>
              <a:rPr lang="en-US" sz="4000" dirty="0"/>
              <a:t>Take into account:</a:t>
            </a:r>
          </a:p>
          <a:p>
            <a:pPr marL="571500" lvl="1" indent="-571500">
              <a:buClr>
                <a:schemeClr val="lt1"/>
              </a:buClr>
            </a:pPr>
            <a:r>
              <a:rPr lang="en-US" sz="3600" dirty="0"/>
              <a:t>Language</a:t>
            </a:r>
          </a:p>
          <a:p>
            <a:pPr marL="571500" lvl="1" indent="-571500">
              <a:buClr>
                <a:schemeClr val="lt1"/>
              </a:buClr>
            </a:pPr>
            <a:r>
              <a:rPr lang="en-US" sz="3600" dirty="0"/>
              <a:t>Domain (newspaper, web, code, …)</a:t>
            </a:r>
          </a:p>
          <a:p>
            <a:pPr marL="571500" lvl="1" indent="-571500">
              <a:buClr>
                <a:schemeClr val="lt1"/>
              </a:buClr>
            </a:pPr>
            <a:r>
              <a:rPr lang="en-US" sz="3600" dirty="0"/>
              <a:t>Suitable number of parameters</a:t>
            </a:r>
          </a:p>
          <a:p>
            <a:pPr marL="571500" lvl="1" indent="-571500">
              <a:buClr>
                <a:schemeClr val="lt1"/>
              </a:buClr>
            </a:pPr>
            <a:r>
              <a:rPr lang="en-US" sz="3600" dirty="0"/>
              <a:t>Pre-trained models available</a:t>
            </a:r>
          </a:p>
          <a:p>
            <a:pPr marL="571500" lvl="1" indent="-571500">
              <a:buClr>
                <a:schemeClr val="lt1"/>
              </a:buClr>
            </a:pPr>
            <a:r>
              <a:rPr lang="en-US" sz="3600" dirty="0"/>
              <a:t>Sequence length</a:t>
            </a:r>
          </a:p>
          <a:p>
            <a:pPr marL="571500" lvl="1" indent="-571500">
              <a:buClr>
                <a:schemeClr val="lt1"/>
              </a:buClr>
            </a:pPr>
            <a:r>
              <a:rPr lang="en-US" sz="3600" dirty="0"/>
              <a:t>Modality</a:t>
            </a:r>
          </a:p>
          <a:p>
            <a:pPr marL="571500" lvl="1" indent="-571500">
              <a:buClr>
                <a:schemeClr val="lt1"/>
              </a:buClr>
            </a:pPr>
            <a:r>
              <a:rPr lang="en-US" sz="3600" dirty="0"/>
              <a:t>Model size (cost!)</a:t>
            </a:r>
          </a:p>
        </p:txBody>
      </p:sp>
      <p:sp>
        <p:nvSpPr>
          <p:cNvPr id="6" name="Google Shape;635;p44">
            <a:extLst>
              <a:ext uri="{FF2B5EF4-FFF2-40B4-BE49-F238E27FC236}">
                <a16:creationId xmlns:a16="http://schemas.microsoft.com/office/drawing/2014/main" id="{8824EDDC-A03F-40BE-A6CB-B189EB52892A}"/>
              </a:ext>
            </a:extLst>
          </p:cNvPr>
          <p:cNvSpPr txBox="1">
            <a:spLocks/>
          </p:cNvSpPr>
          <p:nvPr/>
        </p:nvSpPr>
        <p:spPr>
          <a:xfrm>
            <a:off x="12722426" y="2520174"/>
            <a:ext cx="9295566" cy="10192523"/>
          </a:xfrm>
          <a:prstGeom prst="rect">
            <a:avLst/>
          </a:prstGeom>
          <a:solidFill>
            <a:srgbClr val="025EFF"/>
          </a:solidFill>
          <a:ln>
            <a:solidFill>
              <a:schemeClr val="bg1"/>
            </a:solidFill>
          </a:ln>
        </p:spPr>
        <p:txBody>
          <a:bodyPr spcFirstLastPara="1" vert="horz" wrap="square" lIns="432000" tIns="360000" rIns="288000" bIns="288000" rtlCol="0" anchor="t" anchorCtr="0">
            <a:noAutofit/>
          </a:bodyPr>
          <a:lstStyle>
            <a:lvl1pPr marL="457200" lvl="0" indent="-228600" algn="l" defTabSz="1828800" rtl="0" eaLnBrk="1" latinLnBrk="0" hangingPunct="1">
              <a:lnSpc>
                <a:spcPct val="90000"/>
              </a:lnSpc>
              <a:spcBef>
                <a:spcPts val="1000"/>
              </a:spcBef>
              <a:spcAft>
                <a:spcPts val="0"/>
              </a:spcAft>
              <a:buClr>
                <a:schemeClr val="dk1"/>
              </a:buClr>
              <a:buSzPts val="2800"/>
              <a:buFont typeface="Arial" panose="020B0604020202020204" pitchFamily="34" charset="0"/>
              <a:buNone/>
              <a:defRPr sz="5600" kern="1200">
                <a:solidFill>
                  <a:schemeClr val="bg1"/>
                </a:solidFill>
                <a:latin typeface="Poppins" panose="00000500000000000000" pitchFamily="2" charset="0"/>
                <a:ea typeface="+mn-ea"/>
                <a:cs typeface="Poppins" panose="00000500000000000000" pitchFamily="2" charset="0"/>
              </a:defRPr>
            </a:lvl1pPr>
            <a:lvl2pPr marL="914400" lvl="1"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4800" kern="1200">
                <a:solidFill>
                  <a:schemeClr val="bg1"/>
                </a:solidFill>
                <a:latin typeface="Poppins" panose="00000500000000000000" pitchFamily="2" charset="0"/>
                <a:ea typeface="+mn-ea"/>
                <a:cs typeface="Poppins" panose="00000500000000000000" pitchFamily="2" charset="0"/>
              </a:defRPr>
            </a:lvl2pPr>
            <a:lvl3pPr marL="1371600" lvl="2"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4000" kern="1200">
                <a:solidFill>
                  <a:schemeClr val="bg1"/>
                </a:solidFill>
                <a:latin typeface="Poppins" panose="00000500000000000000" pitchFamily="2" charset="0"/>
                <a:ea typeface="+mn-ea"/>
                <a:cs typeface="Poppins" panose="00000500000000000000" pitchFamily="2" charset="0"/>
              </a:defRPr>
            </a:lvl3pPr>
            <a:lvl4pPr marL="1828800" lvl="3"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4pPr>
            <a:lvl5pPr marL="2286000" lvl="4"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bg1"/>
                </a:solidFill>
                <a:latin typeface="Poppins" panose="00000500000000000000" pitchFamily="2" charset="0"/>
                <a:ea typeface="+mn-ea"/>
                <a:cs typeface="Poppins" panose="00000500000000000000" pitchFamily="2" charset="0"/>
              </a:defRPr>
            </a:lvl5pPr>
            <a:lvl6pPr marL="2743200" lvl="5"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6pPr>
            <a:lvl7pPr marL="3200400" lvl="6"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7pPr>
            <a:lvl8pPr marL="3657600" lvl="7"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8pPr>
            <a:lvl9pPr marL="4114800" lvl="8" indent="-342900" algn="l" defTabSz="1828800" rtl="0" eaLnBrk="1" latinLnBrk="0" hangingPunct="1">
              <a:lnSpc>
                <a:spcPct val="90000"/>
              </a:lnSpc>
              <a:spcBef>
                <a:spcPts val="500"/>
              </a:spcBef>
              <a:spcAft>
                <a:spcPts val="0"/>
              </a:spcAft>
              <a:buClr>
                <a:schemeClr val="dk1"/>
              </a:buClr>
              <a:buSzPts val="1800"/>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Clr>
                <a:schemeClr val="lt1"/>
              </a:buClr>
              <a:buSzPts val="3600"/>
            </a:pPr>
            <a:r>
              <a:rPr lang="en-US" sz="4000" b="1" dirty="0"/>
              <a:t>TRAINING FROM SCRATCH</a:t>
            </a:r>
            <a:endParaRPr lang="en-US" sz="4000" dirty="0"/>
          </a:p>
          <a:p>
            <a:pPr marL="0" indent="0">
              <a:buClr>
                <a:schemeClr val="lt1"/>
              </a:buClr>
              <a:buSzPts val="3600"/>
            </a:pPr>
            <a:endParaRPr lang="en-US" sz="4000" dirty="0"/>
          </a:p>
          <a:p>
            <a:pPr marL="0" indent="0">
              <a:buClr>
                <a:schemeClr val="lt1"/>
              </a:buClr>
              <a:buSzPts val="3600"/>
            </a:pPr>
            <a:r>
              <a:rPr lang="en-US" sz="4000" dirty="0"/>
              <a:t>A lot more work to set-up. More time, more compute, more data is needed.</a:t>
            </a:r>
          </a:p>
          <a:p>
            <a:pPr marL="0" indent="0">
              <a:buClr>
                <a:schemeClr val="lt1"/>
              </a:buClr>
              <a:buSzPts val="3600"/>
            </a:pPr>
            <a:endParaRPr lang="en-US" sz="4000" dirty="0"/>
          </a:p>
          <a:p>
            <a:pPr marL="0" indent="0">
              <a:buClr>
                <a:schemeClr val="lt1"/>
              </a:buClr>
              <a:buSzPts val="3600"/>
            </a:pPr>
            <a:r>
              <a:rPr lang="en-US" sz="4000" dirty="0"/>
              <a:t>From scratch or fine-tune are both possible</a:t>
            </a:r>
          </a:p>
          <a:p>
            <a:pPr marL="0" indent="0">
              <a:buClr>
                <a:schemeClr val="lt1"/>
              </a:buClr>
              <a:buSzPts val="3600"/>
            </a:pPr>
            <a:endParaRPr lang="en-US" sz="4000" dirty="0"/>
          </a:p>
          <a:p>
            <a:pPr marL="0" indent="0">
              <a:buClr>
                <a:schemeClr val="lt1"/>
              </a:buClr>
              <a:buSzPts val="3600"/>
            </a:pPr>
            <a:r>
              <a:rPr lang="en-US" sz="4000" dirty="0"/>
              <a:t>If you have sufficient data and compute resources, will likely outperform existing embeddings</a:t>
            </a:r>
          </a:p>
          <a:p>
            <a:pPr marL="0" indent="0">
              <a:buClr>
                <a:schemeClr val="lt1"/>
              </a:buClr>
              <a:buSzPts val="3600"/>
            </a:pPr>
            <a:endParaRPr lang="en-US" sz="4000" dirty="0"/>
          </a:p>
        </p:txBody>
      </p:sp>
    </p:spTree>
    <p:extLst>
      <p:ext uri="{BB962C8B-B14F-4D97-AF65-F5344CB8AC3E}">
        <p14:creationId xmlns:p14="http://schemas.microsoft.com/office/powerpoint/2010/main" val="13017990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8735-FE8B-4692-BFE8-DDD457A3E05B}"/>
              </a:ext>
            </a:extLst>
          </p:cNvPr>
          <p:cNvSpPr>
            <a:spLocks noGrp="1"/>
          </p:cNvSpPr>
          <p:nvPr>
            <p:ph type="title"/>
          </p:nvPr>
        </p:nvSpPr>
        <p:spPr/>
        <p:txBody>
          <a:bodyPr/>
          <a:lstStyle/>
          <a:p>
            <a:r>
              <a:rPr lang="en-US" dirty="0"/>
              <a:t>How to Find Datasets and Architectures</a:t>
            </a:r>
          </a:p>
        </p:txBody>
      </p:sp>
      <p:sp>
        <p:nvSpPr>
          <p:cNvPr id="3" name="Text Placeholder 2">
            <a:extLst>
              <a:ext uri="{FF2B5EF4-FFF2-40B4-BE49-F238E27FC236}">
                <a16:creationId xmlns:a16="http://schemas.microsoft.com/office/drawing/2014/main" id="{B6E55A5B-87BC-4E2D-B6B6-1D500736B32E}"/>
              </a:ext>
            </a:extLst>
          </p:cNvPr>
          <p:cNvSpPr>
            <a:spLocks noGrp="1"/>
          </p:cNvSpPr>
          <p:nvPr>
            <p:ph type="body" idx="1"/>
          </p:nvPr>
        </p:nvSpPr>
        <p:spPr>
          <a:xfrm>
            <a:off x="1528461" y="3651250"/>
            <a:ext cx="19886197" cy="8702675"/>
          </a:xfrm>
        </p:spPr>
        <p:txBody>
          <a:bodyPr>
            <a:normAutofit/>
          </a:bodyPr>
          <a:lstStyle/>
          <a:p>
            <a:pPr>
              <a:lnSpc>
                <a:spcPts val="5300"/>
              </a:lnSpc>
              <a:buClr>
                <a:srgbClr val="025EFF"/>
              </a:buClr>
              <a:buSzPct val="100000"/>
            </a:pPr>
            <a:r>
              <a:rPr lang="en-US" sz="4400" dirty="0" err="1">
                <a:solidFill>
                  <a:srgbClr val="0D1E25"/>
                </a:solidFill>
              </a:rPr>
              <a:t>Paperswithcode</a:t>
            </a:r>
            <a:endParaRPr lang="en-US" sz="4400" dirty="0">
              <a:solidFill>
                <a:srgbClr val="0D1E25"/>
              </a:solidFill>
            </a:endParaRPr>
          </a:p>
          <a:p>
            <a:pPr>
              <a:lnSpc>
                <a:spcPts val="5300"/>
              </a:lnSpc>
              <a:buClr>
                <a:srgbClr val="025EFF"/>
              </a:buClr>
              <a:buSzPct val="100000"/>
            </a:pPr>
            <a:r>
              <a:rPr lang="en-US" sz="4400" dirty="0">
                <a:solidFill>
                  <a:srgbClr val="0D1E25"/>
                </a:solidFill>
              </a:rPr>
              <a:t>Kaggle</a:t>
            </a:r>
          </a:p>
          <a:p>
            <a:pPr>
              <a:lnSpc>
                <a:spcPts val="5300"/>
              </a:lnSpc>
              <a:buClr>
                <a:srgbClr val="025EFF"/>
              </a:buClr>
              <a:buSzPct val="100000"/>
            </a:pPr>
            <a:r>
              <a:rPr lang="en-US" sz="4400" dirty="0" err="1">
                <a:solidFill>
                  <a:srgbClr val="0D1E25"/>
                </a:solidFill>
              </a:rPr>
              <a:t>Nlpprogress</a:t>
            </a:r>
            <a:endParaRPr lang="en-US" sz="4400" dirty="0">
              <a:solidFill>
                <a:srgbClr val="0D1E25"/>
              </a:solidFill>
            </a:endParaRPr>
          </a:p>
          <a:p>
            <a:pPr>
              <a:lnSpc>
                <a:spcPts val="5300"/>
              </a:lnSpc>
              <a:buClr>
                <a:srgbClr val="025EFF"/>
              </a:buClr>
              <a:buSzPct val="100000"/>
            </a:pPr>
            <a:r>
              <a:rPr lang="en-US" sz="4400" dirty="0">
                <a:solidFill>
                  <a:srgbClr val="0D1E25"/>
                </a:solidFill>
              </a:rPr>
              <a:t>(super) GLUE</a:t>
            </a:r>
          </a:p>
          <a:p>
            <a:pPr>
              <a:lnSpc>
                <a:spcPts val="5300"/>
              </a:lnSpc>
              <a:buClr>
                <a:srgbClr val="025EFF"/>
              </a:buClr>
              <a:buSzPct val="100000"/>
            </a:pPr>
            <a:r>
              <a:rPr lang="en-US" sz="4400" dirty="0">
                <a:solidFill>
                  <a:srgbClr val="0D1E25"/>
                </a:solidFill>
              </a:rPr>
              <a:t>CONNL</a:t>
            </a:r>
          </a:p>
          <a:p>
            <a:pPr>
              <a:lnSpc>
                <a:spcPts val="5300"/>
              </a:lnSpc>
              <a:buClr>
                <a:srgbClr val="025EFF"/>
              </a:buClr>
              <a:buSzPct val="100000"/>
            </a:pPr>
            <a:r>
              <a:rPr lang="en-US" sz="4400" dirty="0">
                <a:solidFill>
                  <a:srgbClr val="0D1E25"/>
                </a:solidFill>
              </a:rPr>
              <a:t>Hugging Face Datasets</a:t>
            </a:r>
          </a:p>
          <a:p>
            <a:pPr>
              <a:lnSpc>
                <a:spcPts val="5300"/>
              </a:lnSpc>
              <a:buClr>
                <a:srgbClr val="025EFF"/>
              </a:buClr>
              <a:buSzPct val="100000"/>
            </a:pPr>
            <a:r>
              <a:rPr lang="en-US" sz="4400" dirty="0">
                <a:solidFill>
                  <a:srgbClr val="025EFF"/>
                </a:solidFill>
                <a:hlinkClick r:id="rId3">
                  <a:extLst>
                    <a:ext uri="{A12FA001-AC4F-418D-AE19-62706E023703}">
                      <ahyp:hlinkClr xmlns:ahyp="http://schemas.microsoft.com/office/drawing/2018/hyperlinkcolor" val="tx"/>
                    </a:ext>
                  </a:extLst>
                </a:hlinkClick>
              </a:rPr>
              <a:t>https://datasetsearch.research.google.com/</a:t>
            </a:r>
            <a:endParaRPr lang="en-US" sz="4400" dirty="0">
              <a:solidFill>
                <a:srgbClr val="025EFF"/>
              </a:solidFill>
            </a:endParaRPr>
          </a:p>
          <a:p>
            <a:pPr>
              <a:lnSpc>
                <a:spcPts val="5300"/>
              </a:lnSpc>
              <a:buClr>
                <a:srgbClr val="025EFF"/>
              </a:buClr>
              <a:buSzPct val="100000"/>
            </a:pPr>
            <a:r>
              <a:rPr lang="en-US" sz="4400" dirty="0">
                <a:solidFill>
                  <a:srgbClr val="025EFF"/>
                </a:solidFill>
                <a:hlinkClick r:id="rId4">
                  <a:extLst>
                    <a:ext uri="{A12FA001-AC4F-418D-AE19-62706E023703}">
                      <ahyp:hlinkClr xmlns:ahyp="http://schemas.microsoft.com/office/drawing/2018/hyperlinkcolor" val="tx"/>
                    </a:ext>
                  </a:extLst>
                </a:hlinkClick>
              </a:rPr>
              <a:t>https://machinelearningmastery.com/datasets-natural-language-processing/ </a:t>
            </a:r>
            <a:endParaRPr lang="en-US" sz="4400" dirty="0">
              <a:solidFill>
                <a:srgbClr val="025EFF"/>
              </a:solidFill>
            </a:endParaRPr>
          </a:p>
          <a:p>
            <a:pPr>
              <a:lnSpc>
                <a:spcPts val="5300"/>
              </a:lnSpc>
              <a:buClr>
                <a:srgbClr val="025EFF"/>
              </a:buClr>
              <a:buSzPct val="100000"/>
            </a:pPr>
            <a:r>
              <a:rPr lang="en-US" sz="4400" dirty="0">
                <a:solidFill>
                  <a:srgbClr val="025EFF"/>
                </a:solidFill>
                <a:hlinkClick r:id="rId5">
                  <a:extLst>
                    <a:ext uri="{A12FA001-AC4F-418D-AE19-62706E023703}">
                      <ahyp:hlinkClr xmlns:ahyp="http://schemas.microsoft.com/office/drawing/2018/hyperlinkcolor" val="tx"/>
                    </a:ext>
                  </a:extLst>
                </a:hlinkClick>
              </a:rPr>
              <a:t>https://github.com/niderhoff/nlp-datasets </a:t>
            </a:r>
            <a:endParaRPr lang="en-US" sz="4400" dirty="0">
              <a:solidFill>
                <a:srgbClr val="025EFF"/>
              </a:solidFill>
            </a:endParaRPr>
          </a:p>
        </p:txBody>
      </p:sp>
      <p:sp>
        <p:nvSpPr>
          <p:cNvPr id="4" name="Text Placeholder 3">
            <a:extLst>
              <a:ext uri="{FF2B5EF4-FFF2-40B4-BE49-F238E27FC236}">
                <a16:creationId xmlns:a16="http://schemas.microsoft.com/office/drawing/2014/main" id="{FF90AFCE-F627-4050-93AA-5F90538FD790}"/>
              </a:ext>
            </a:extLst>
          </p:cNvPr>
          <p:cNvSpPr>
            <a:spLocks noGrp="1"/>
          </p:cNvSpPr>
          <p:nvPr>
            <p:ph type="body" idx="2"/>
          </p:nvPr>
        </p:nvSpPr>
        <p:spPr/>
        <p:txBody>
          <a:bodyPr>
            <a:normAutofit fontScale="77500" lnSpcReduction="20000"/>
          </a:bodyPr>
          <a:lstStyle/>
          <a:p>
            <a:endParaRPr lang="en-US"/>
          </a:p>
        </p:txBody>
      </p:sp>
    </p:spTree>
    <p:extLst>
      <p:ext uri="{BB962C8B-B14F-4D97-AF65-F5344CB8AC3E}">
        <p14:creationId xmlns:p14="http://schemas.microsoft.com/office/powerpoint/2010/main" val="23282416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Poppins"/>
        <a:ea typeface=""/>
        <a:cs typeface=""/>
      </a:majorFont>
      <a:minorFont>
        <a:latin typeface="Poppi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49">
      <a:dk1>
        <a:sysClr val="windowText" lastClr="000000"/>
      </a:dk1>
      <a:lt1>
        <a:sysClr val="window" lastClr="FFFFFF"/>
      </a:lt1>
      <a:dk2>
        <a:srgbClr val="000000"/>
      </a:dk2>
      <a:lt2>
        <a:srgbClr val="FFFFFF"/>
      </a:lt2>
      <a:accent1>
        <a:srgbClr val="00008F"/>
      </a:accent1>
      <a:accent2>
        <a:srgbClr val="004DFF"/>
      </a:accent2>
      <a:accent3>
        <a:srgbClr val="A4A4A4"/>
      </a:accent3>
      <a:accent4>
        <a:srgbClr val="1217FF"/>
      </a:accent4>
      <a:accent5>
        <a:srgbClr val="0A0C56"/>
      </a:accent5>
      <a:accent6>
        <a:srgbClr val="004DFF"/>
      </a:accent6>
      <a:hlink>
        <a:srgbClr val="0563C1"/>
      </a:hlink>
      <a:folHlink>
        <a:srgbClr val="954F72"/>
      </a:folHlink>
    </a:clrScheme>
    <a:fontScheme name="Custom 167">
      <a:majorFont>
        <a:latin typeface="TTFirs-Bold"/>
        <a:ea typeface=""/>
        <a:cs typeface=""/>
      </a:majorFont>
      <a:minorFont>
        <a:latin typeface="TTFirs-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Poppins"/>
        <a:ea typeface=""/>
        <a:cs typeface=""/>
      </a:majorFont>
      <a:minorFont>
        <a:latin typeface="Poppi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49">
    <a:dk1>
      <a:sysClr val="windowText" lastClr="000000"/>
    </a:dk1>
    <a:lt1>
      <a:sysClr val="window" lastClr="FFFFFF"/>
    </a:lt1>
    <a:dk2>
      <a:srgbClr val="000000"/>
    </a:dk2>
    <a:lt2>
      <a:srgbClr val="FFFFFF"/>
    </a:lt2>
    <a:accent1>
      <a:srgbClr val="00008F"/>
    </a:accent1>
    <a:accent2>
      <a:srgbClr val="004DFF"/>
    </a:accent2>
    <a:accent3>
      <a:srgbClr val="A4A4A4"/>
    </a:accent3>
    <a:accent4>
      <a:srgbClr val="1217FF"/>
    </a:accent4>
    <a:accent5>
      <a:srgbClr val="0A0C56"/>
    </a:accent5>
    <a:accent6>
      <a:srgbClr val="004DFF"/>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50630</TotalTime>
  <Words>11631</Words>
  <Application>Microsoft Macintosh PowerPoint</Application>
  <PresentationFormat>Custom</PresentationFormat>
  <Paragraphs>1921</Paragraphs>
  <Slides>175</Slides>
  <Notes>87</Notes>
  <HiddenSlides>0</HiddenSlides>
  <MMClips>5</MMClips>
  <ScaleCrop>false</ScaleCrop>
  <HeadingPairs>
    <vt:vector size="6" baseType="variant">
      <vt:variant>
        <vt:lpstr>Fonts Used</vt:lpstr>
      </vt:variant>
      <vt:variant>
        <vt:i4>24</vt:i4>
      </vt:variant>
      <vt:variant>
        <vt:lpstr>Theme</vt:lpstr>
      </vt:variant>
      <vt:variant>
        <vt:i4>4</vt:i4>
      </vt:variant>
      <vt:variant>
        <vt:lpstr>Slide Titles</vt:lpstr>
      </vt:variant>
      <vt:variant>
        <vt:i4>175</vt:i4>
      </vt:variant>
    </vt:vector>
  </HeadingPairs>
  <TitlesOfParts>
    <vt:vector size="203" baseType="lpstr">
      <vt:lpstr>TT Firs Medium</vt:lpstr>
      <vt:lpstr>TT Firs</vt:lpstr>
      <vt:lpstr>Lato Black</vt:lpstr>
      <vt:lpstr>Arial</vt:lpstr>
      <vt:lpstr>TT Firs Light</vt:lpstr>
      <vt:lpstr>Courier New</vt:lpstr>
      <vt:lpstr>Roboto Light</vt:lpstr>
      <vt:lpstr>Calibri</vt:lpstr>
      <vt:lpstr>Poppins</vt:lpstr>
      <vt:lpstr>Wingdings</vt:lpstr>
      <vt:lpstr>TT Firs Black</vt:lpstr>
      <vt:lpstr>Helvetica Neue Light</vt:lpstr>
      <vt:lpstr>TTFirs-Bold</vt:lpstr>
      <vt:lpstr>Heavy Boxing Regular</vt:lpstr>
      <vt:lpstr>TTFirs-Light</vt:lpstr>
      <vt:lpstr>Lato</vt:lpstr>
      <vt:lpstr>Helvetica</vt:lpstr>
      <vt:lpstr>Lato Light</vt:lpstr>
      <vt:lpstr>Helvetica Neue</vt:lpstr>
      <vt:lpstr>Cooper Black</vt:lpstr>
      <vt:lpstr>Poppins ExtraLight</vt:lpstr>
      <vt:lpstr>TT Firs Neue</vt:lpstr>
      <vt:lpstr>Roboto</vt:lpstr>
      <vt:lpstr>Calibri Light</vt:lpstr>
      <vt:lpstr>Office Theme</vt:lpstr>
      <vt:lpstr>1_Office Theme</vt:lpstr>
      <vt:lpstr>2_Office Theme</vt:lpstr>
      <vt:lpstr>3_Office Theme</vt:lpstr>
      <vt:lpstr>PowerPoint Presentation</vt:lpstr>
      <vt:lpstr>NATURAL LANGUAGE PROCESSING</vt:lpstr>
      <vt:lpstr>PowerPoint Presentation</vt:lpstr>
      <vt:lpstr>First, it’s your turn</vt:lpstr>
      <vt:lpstr>Why NLP? HISTORY, IMPACT AND FUTURE</vt:lpstr>
      <vt:lpstr>PowerPoint Presentation</vt:lpstr>
      <vt:lpstr>PowerPoint Presentation</vt:lpstr>
      <vt:lpstr>DISCUSSION</vt:lpstr>
      <vt:lpstr>PowerPoint Presentation</vt:lpstr>
      <vt:lpstr>PowerPoint Presentation</vt:lpstr>
      <vt:lpstr>DISCUSSION</vt:lpstr>
      <vt:lpstr>PowerPoint Presentation</vt:lpstr>
      <vt:lpstr>PowerPoint Presentation</vt:lpstr>
      <vt:lpstr>PowerPoint Presentation</vt:lpstr>
      <vt:lpstr>PowerPoint Presentation</vt:lpstr>
      <vt:lpstr>PowerPoint Presentation</vt:lpstr>
      <vt:lpstr>PowerPoint Presentation</vt:lpstr>
      <vt:lpstr>Some definitions to get started</vt:lpstr>
      <vt:lpstr>Natural Language Processing</vt:lpstr>
      <vt:lpstr>PRACTICALS</vt:lpstr>
      <vt:lpstr>INTRODUCTION</vt:lpstr>
      <vt:lpstr>INTRODUCTION</vt:lpstr>
      <vt:lpstr>PowerPoint Presentation</vt:lpstr>
      <vt:lpstr>GRADING &amp; EVALUATION</vt:lpstr>
      <vt:lpstr>WHO AM I?</vt:lpstr>
      <vt:lpstr>FROM VERBS TO VECTORS FROM WORDS TO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ML / NLP</vt:lpstr>
      <vt:lpstr>TF-IDF embeddings</vt:lpstr>
      <vt:lpstr>PowerPoint Presentation</vt:lpstr>
      <vt:lpstr>When to use TF-IDF</vt:lpstr>
      <vt:lpstr>BUILDING APPLICATIONS</vt:lpstr>
      <vt:lpstr>CASE STUDY – EUROP ASSISTANCE</vt:lpstr>
      <vt:lpstr>Case study – Mailroom automation</vt:lpstr>
      <vt:lpstr>Applications – Classification in NLP</vt:lpstr>
      <vt:lpstr>Limitations</vt:lpstr>
      <vt:lpstr>PROBLEM</vt:lpstr>
      <vt:lpstr>Interest</vt:lpstr>
      <vt:lpstr>Interest</vt:lpstr>
      <vt:lpstr>PowerPoint Presentation</vt:lpstr>
      <vt:lpstr>Interest</vt:lpstr>
      <vt:lpstr>Mandatory Preparation for next lesson</vt:lpstr>
      <vt:lpstr>PowerPoint Presentation</vt:lpstr>
      <vt:lpstr>PowerPoint Presentation</vt:lpstr>
      <vt:lpstr>PowerPoint Presentation</vt:lpstr>
      <vt:lpstr>FROM VERBS TO VECTORS FROM WORDS TO WEIGHTS</vt:lpstr>
      <vt:lpstr>Modelling text with Transformers</vt:lpstr>
      <vt:lpstr>PowerPoint Presentation</vt:lpstr>
      <vt:lpstr>Word arithmetic can be very powerful</vt:lpstr>
      <vt:lpstr>PowerPoint Presentation</vt:lpstr>
      <vt:lpstr>PowerPoint Presentation</vt:lpstr>
      <vt:lpstr>APPLICATIONS</vt:lpstr>
      <vt:lpstr>Using Embeddings - Examples</vt:lpstr>
      <vt:lpstr>Applications of Embeddings </vt:lpstr>
      <vt:lpstr>TRANSFER LEARNING</vt:lpstr>
      <vt:lpstr>LEVELS OF PRETRAINING</vt:lpstr>
      <vt:lpstr>1. TRAIN FROM SCRATCH</vt:lpstr>
      <vt:lpstr>2. FEATURE-BASED: Train new models on fixed embeddings</vt:lpstr>
      <vt:lpstr>PowerPoint Presentation</vt:lpstr>
      <vt:lpstr>Using Embeddings</vt:lpstr>
      <vt:lpstr>PowerPoint Presentation</vt:lpstr>
      <vt:lpstr>ASSIGNMENT 1</vt:lpstr>
      <vt:lpstr>PowerPoint Presentation</vt:lpstr>
      <vt:lpstr>PowerPoint Presentation</vt:lpstr>
      <vt:lpstr>PowerPoint Presentation</vt:lpstr>
      <vt:lpstr>Byte-pair tokenisation  Strong wind was blowing against the static building</vt:lpstr>
      <vt:lpstr>PowerPoint Presentation</vt:lpstr>
      <vt:lpstr>PowerPoint Presentation</vt:lpstr>
      <vt:lpstr>PowerPoint Presentation</vt:lpstr>
      <vt:lpstr>My favorite fruit is bananas, because they are so easy to take with you.</vt:lpstr>
      <vt:lpstr>Next-word prediction</vt:lpstr>
      <vt:lpstr>Next-word-prediction is extreme multi-task learning</vt:lpstr>
      <vt:lpstr>Adolphe Quetelet was born in </vt:lpstr>
      <vt:lpstr>BERT</vt:lpstr>
      <vt:lpstr>Self supervision!</vt:lpstr>
      <vt:lpstr>TRANSFER LEARNING</vt:lpstr>
      <vt:lpstr>LEVELS OF PRETRAINING</vt:lpstr>
      <vt:lpstr>3. FINETUNING I: Freeze all but output layer weights</vt:lpstr>
      <vt:lpstr>4. FINETUNING II: Update all weights</vt:lpstr>
      <vt:lpstr>Using transformer architectures</vt:lpstr>
      <vt:lpstr>PowerPoint Presentation</vt:lpstr>
      <vt:lpstr>Multi-task models</vt:lpstr>
      <vt:lpstr>5. Zero shot learning</vt:lpstr>
      <vt:lpstr>Using transformer architectures</vt:lpstr>
      <vt:lpstr>6. Few-shot learning</vt:lpstr>
      <vt:lpstr>7. RAG</vt:lpstr>
      <vt:lpstr>LEVELS OF PRETRAINING</vt:lpstr>
      <vt:lpstr>PowerPoint Presentation</vt:lpstr>
      <vt:lpstr>PowerPoint Presentation</vt:lpstr>
      <vt:lpstr>Transfer learning - history</vt:lpstr>
      <vt:lpstr>HOW TO USE</vt:lpstr>
      <vt:lpstr>Training or choosing models</vt:lpstr>
      <vt:lpstr>How to Find Datasets and Architectures</vt:lpstr>
      <vt:lpstr>Many more language models exist</vt:lpstr>
      <vt:lpstr>PowerPoint Presentation</vt:lpstr>
      <vt:lpstr>PRACTICE ASSIGNMENT</vt:lpstr>
      <vt:lpstr>PRACTICE ASSIGNMENT</vt:lpstr>
      <vt:lpstr>PowerPoint Presentation</vt:lpstr>
      <vt:lpstr>PowerPoint Presentation</vt:lpstr>
      <vt:lpstr>PowerPoint Presentation</vt:lpstr>
      <vt:lpstr>PowerPoint Presentation</vt:lpstr>
      <vt:lpstr>PowerPoint Presentation</vt:lpstr>
      <vt:lpstr>QUESTIONS?</vt:lpstr>
      <vt:lpstr>Sentences and Documents</vt:lpstr>
      <vt:lpstr>PowerPoint Presentation</vt:lpstr>
      <vt:lpstr>Search and information retrieval</vt:lpstr>
      <vt:lpstr>Sentence and document embeddings for retrieval</vt:lpstr>
      <vt:lpstr>APPLICATIONS</vt:lpstr>
      <vt:lpstr>Project Scoping Canvas</vt:lpstr>
      <vt:lpstr>EXERCISE</vt:lpstr>
      <vt:lpstr>PROJECT PLANS</vt:lpstr>
      <vt:lpstr>Project plans for building ML solutions</vt:lpstr>
      <vt:lpstr>Project plans for building ML solutions</vt:lpstr>
      <vt:lpstr>Project plans for building ML solutions - Example</vt:lpstr>
      <vt:lpstr>Project plans for building ML solutions - Example</vt:lpstr>
      <vt:lpstr>PowerPoint Presentation</vt:lpstr>
      <vt:lpstr>Project plans for building ML solutions</vt:lpstr>
      <vt:lpstr>Further reading</vt:lpstr>
      <vt:lpstr>PowerPoint Presentation</vt:lpstr>
      <vt:lpstr>PowerPoint Presentation</vt:lpstr>
      <vt:lpstr>Why do Transformers work so well?</vt:lpstr>
      <vt:lpstr>Transformers outside of NLP</vt:lpstr>
      <vt:lpstr>Multi-modal Models</vt:lpstr>
      <vt:lpstr>LLM’s</vt:lpstr>
      <vt:lpstr>How ChatGPT was created</vt:lpstr>
      <vt:lpstr>Reinforcement learning from human feedback (RLHF)</vt:lpstr>
      <vt:lpstr>PowerPoint Presentation</vt:lpstr>
      <vt:lpstr>Benchmarks can’t keep up</vt:lpstr>
      <vt:lpstr>Scaling Laws</vt:lpstr>
      <vt:lpstr>PowerPoint Presentation</vt:lpstr>
      <vt:lpstr>Feedback on Assignment 1</vt:lpstr>
      <vt:lpstr>Let’s start with some examples</vt:lpstr>
      <vt:lpstr>LLM’s are GOOD at   Writing Reading short text Empathizing Troubleshooting Average level knowledge and expertise Creativity Teaching Listing possibilities Summarizing Repetitive tasks Coding General skills  </vt:lpstr>
      <vt:lpstr>The Limitations of Current Language Models</vt:lpstr>
      <vt:lpstr>PowerPoint Presentation</vt:lpstr>
      <vt:lpstr>PowerPoint Presentation</vt:lpstr>
      <vt:lpstr>The basic recipe to get started</vt:lpstr>
      <vt:lpstr>Comparison of models</vt:lpstr>
      <vt:lpstr>Prompt engineering</vt:lpstr>
      <vt:lpstr>Prompt engineering</vt:lpstr>
      <vt:lpstr>Prompt engineering</vt:lpstr>
      <vt:lpstr>Function definitions</vt:lpstr>
      <vt:lpstr>The basic recipe to get started – bit more complex</vt:lpstr>
      <vt:lpstr>RAG: Retrieval-Augmented Generation</vt:lpstr>
      <vt:lpstr>RAG: Retrieval-Augmented Generation</vt:lpstr>
      <vt:lpstr>PowerPoint Presentation</vt:lpstr>
      <vt:lpstr>Retrieval-Augmented Generation (advanced)</vt:lpstr>
      <vt:lpstr>Agents</vt:lpstr>
      <vt:lpstr>Other LLMs</vt:lpstr>
      <vt:lpstr>PowerPoint Presentation</vt:lpstr>
      <vt:lpstr>Three maturity levels</vt:lpstr>
      <vt:lpstr>Further reading</vt:lpstr>
      <vt:lpstr>Longer term?</vt:lpstr>
      <vt:lpstr>Longer term?</vt:lpstr>
      <vt:lpstr>PowerPoint Presentation</vt:lpstr>
      <vt:lpstr>THE HOLY GRAIL OF AGI</vt:lpstr>
      <vt:lpstr>Is NLP enough to achieve AGI</vt:lpstr>
      <vt:lpstr>Can NLG models be conscious?</vt:lpstr>
      <vt:lpstr>Will AI destroy humanity?</vt:lpstr>
      <vt:lpstr>Potential AI alignment problems</vt:lpstr>
      <vt:lpstr>Will AI destroy humanity?</vt:lpstr>
      <vt:lpstr>ALIGNMENT</vt:lpstr>
      <vt:lpstr>AGI Roadmap</vt:lpstr>
      <vt:lpstr>AGI, alignment, risks, … suggested reading</vt:lpstr>
      <vt:lpstr>PowerPoint Presentation</vt:lpstr>
      <vt:lpstr>Some topic ideas</vt:lpstr>
      <vt:lpstr>Some tips on finding new NLP ideas</vt:lpstr>
      <vt:lpstr>Assignment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Calumpang</dc:creator>
  <cp:lastModifiedBy>Jos Polfliet</cp:lastModifiedBy>
  <cp:revision>256</cp:revision>
  <dcterms:created xsi:type="dcterms:W3CDTF">2022-11-08T14:39:48Z</dcterms:created>
  <dcterms:modified xsi:type="dcterms:W3CDTF">2024-01-17T13:08:41Z</dcterms:modified>
</cp:coreProperties>
</file>